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2" r:id="rId3"/>
    <p:sldId id="266" r:id="rId4"/>
    <p:sldId id="267" r:id="rId5"/>
    <p:sldId id="268" r:id="rId6"/>
    <p:sldId id="269" r:id="rId7"/>
    <p:sldId id="270" r:id="rId8"/>
    <p:sldId id="271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1" r:id="rId20"/>
    <p:sldId id="302" r:id="rId21"/>
    <p:sldId id="303" r:id="rId22"/>
    <p:sldId id="304" r:id="rId23"/>
    <p:sldId id="305" r:id="rId24"/>
    <p:sldId id="30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50"/>
    <p:restoredTop sz="96925"/>
  </p:normalViewPr>
  <p:slideViewPr>
    <p:cSldViewPr snapToGrid="0" snapToObjects="1" showGuides="1">
      <p:cViewPr varScale="1">
        <p:scale>
          <a:sx n="124" d="100"/>
          <a:sy n="124" d="100"/>
        </p:scale>
        <p:origin x="4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A2F0-9D2F-2E40-8E84-54F846CCF95C}" type="datetimeFigureOut">
              <a:rPr lang="en-US" smtClean="0"/>
              <a:t>1/28/21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7725-D5E0-1D48-84C2-FED5798E8E4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B6F00A2-D617-FA4B-A3BF-B86CDE3843DC}"/>
              </a:ext>
            </a:extLst>
          </p:cNvPr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00AF4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Marshall University Joan C. Edwards School of Medicine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421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A2F0-9D2F-2E40-8E84-54F846CCF95C}" type="datetimeFigureOut">
              <a:rPr lang="en-US" smtClean="0"/>
              <a:t>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7725-D5E0-1D48-84C2-FED5798E8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8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A2F0-9D2F-2E40-8E84-54F846CCF95C}" type="datetimeFigureOut">
              <a:rPr lang="en-US" smtClean="0"/>
              <a:t>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7725-D5E0-1D48-84C2-FED5798E8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05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A2F0-9D2F-2E40-8E84-54F846CCF95C}" type="datetimeFigureOut">
              <a:rPr lang="en-US" smtClean="0"/>
              <a:t>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7725-D5E0-1D48-84C2-FED5798E8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072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A2F0-9D2F-2E40-8E84-54F846CCF95C}" type="datetimeFigureOut">
              <a:rPr lang="en-US" smtClean="0"/>
              <a:t>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7725-D5E0-1D48-84C2-FED5798E8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0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A2F0-9D2F-2E40-8E84-54F846CCF95C}" type="datetimeFigureOut">
              <a:rPr lang="en-US" smtClean="0"/>
              <a:t>1/28/21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7725-D5E0-1D48-84C2-FED5798E8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807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A2F0-9D2F-2E40-8E84-54F846CCF95C}" type="datetimeFigureOut">
              <a:rPr lang="en-US" smtClean="0"/>
              <a:t>1/28/21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7725-D5E0-1D48-84C2-FED5798E8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721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A2F0-9D2F-2E40-8E84-54F846CCF95C}" type="datetimeFigureOut">
              <a:rPr lang="en-US" smtClean="0"/>
              <a:t>1/28/21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7725-D5E0-1D48-84C2-FED5798E8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65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A2F0-9D2F-2E40-8E84-54F846CCF95C}" type="datetimeFigureOut">
              <a:rPr lang="en-US" smtClean="0"/>
              <a:t>1/28/21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7725-D5E0-1D48-84C2-FED5798E8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3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A2F0-9D2F-2E40-8E84-54F846CCF95C}" type="datetimeFigureOut">
              <a:rPr lang="en-US" smtClean="0"/>
              <a:t>1/28/21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7725-D5E0-1D48-84C2-FED5798E8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34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A2F0-9D2F-2E40-8E84-54F846CCF95C}" type="datetimeFigureOut">
              <a:rPr lang="en-US" smtClean="0"/>
              <a:t>1/28/21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7725-D5E0-1D48-84C2-FED5798E8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678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00AF41"/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0B7A2F0-9D2F-2E40-8E84-54F846CCF95C}" type="datetimeFigureOut">
              <a:rPr lang="en-US" smtClean="0"/>
              <a:t>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00AF41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00AF41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3157725-D5E0-1D48-84C2-FED5798E8E4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769F39-1E61-E84E-84A9-3551FA50AD8E}"/>
              </a:ext>
            </a:extLst>
          </p:cNvPr>
          <p:cNvSpPr/>
          <p:nvPr/>
        </p:nvSpPr>
        <p:spPr>
          <a:xfrm>
            <a:off x="221381" y="1184031"/>
            <a:ext cx="385011" cy="5537443"/>
          </a:xfrm>
          <a:prstGeom prst="rect">
            <a:avLst/>
          </a:prstGeom>
          <a:solidFill>
            <a:srgbClr val="00A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3FAD869-77C3-4B48-B947-FF39E5B89804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r="77036"/>
          <a:stretch/>
        </p:blipFill>
        <p:spPr>
          <a:xfrm>
            <a:off x="127596" y="365125"/>
            <a:ext cx="622681" cy="661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40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36A79-8D75-0345-9288-FB5710F128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BMR 617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18B17F-0E32-6A4B-91A9-2423ECF594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Types of Variable</a:t>
            </a:r>
          </a:p>
        </p:txBody>
      </p:sp>
    </p:spTree>
    <p:extLst>
      <p:ext uri="{BB962C8B-B14F-4D97-AF65-F5344CB8AC3E}">
        <p14:creationId xmlns:p14="http://schemas.microsoft.com/office/powerpoint/2010/main" val="1886650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 on Ratio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makes sense to compute differences and ratios of ratio variables. </a:t>
            </a:r>
          </a:p>
          <a:p>
            <a:pPr lvl="1"/>
            <a:r>
              <a:rPr lang="en-US" dirty="0"/>
              <a:t>A blood pressure of 120 is double the blood pressure of 60. </a:t>
            </a:r>
          </a:p>
          <a:p>
            <a:r>
              <a:rPr lang="en-US" dirty="0"/>
              <a:t>Note that the difference of values of an interval variable is always a ratio variable</a:t>
            </a:r>
          </a:p>
          <a:p>
            <a:pPr lvl="1"/>
            <a:r>
              <a:rPr lang="en-US" dirty="0"/>
              <a:t>For example, elapsed time (essentially the difference between two dates) is a ratio variable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  <a:gradFill flip="none" rotWithShape="1">
            <a:gsLst>
              <a:gs pos="0">
                <a:srgbClr val="283639"/>
              </a:gs>
              <a:gs pos="100000">
                <a:srgbClr val="081018"/>
              </a:gs>
            </a:gsLst>
            <a:lin ang="5400000" scaled="0"/>
            <a:tileRect/>
          </a:gra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Georgi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Marshall University School of Medicine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2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90699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For each of the following, determine the type of the variable (Nominal, Ordinal, Interval, Ratio). Also determine whether it is continuous or discrete.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  <a:gradFill flip="none" rotWithShape="1">
            <a:gsLst>
              <a:gs pos="0">
                <a:srgbClr val="283639"/>
              </a:gs>
              <a:gs pos="100000">
                <a:srgbClr val="081018"/>
              </a:gs>
            </a:gsLst>
            <a:lin ang="5400000" scaled="0"/>
            <a:tileRect/>
          </a:gra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Georgi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Marshall University School of Medicine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596371"/>
              </p:ext>
            </p:extLst>
          </p:nvPr>
        </p:nvGraphicFramePr>
        <p:xfrm>
          <a:off x="1919554" y="2414596"/>
          <a:ext cx="8229600" cy="3972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1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51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Type (N/O/I/R)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Continuous/Discrete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Tumor 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Heart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436">
                <a:tc>
                  <a:txBody>
                    <a:bodyPr/>
                    <a:lstStyle/>
                    <a:p>
                      <a:r>
                        <a:rPr lang="en-US" sz="1400" dirty="0"/>
                        <a:t># Heart attacks in a patient’s lifetime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716">
                <a:tc>
                  <a:txBody>
                    <a:bodyPr/>
                    <a:lstStyle/>
                    <a:p>
                      <a:r>
                        <a:rPr lang="en-US" sz="1400" dirty="0"/>
                        <a:t>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Weight (mass)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Disease 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Pain scale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Genotype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4766">
                <a:tc>
                  <a:txBody>
                    <a:bodyPr/>
                    <a:lstStyle/>
                    <a:p>
                      <a:r>
                        <a:rPr lang="en-US" sz="1400" dirty="0"/>
                        <a:t>C</a:t>
                      </a:r>
                      <a:r>
                        <a:rPr lang="en-US" sz="1400" baseline="-25000" dirty="0"/>
                        <a:t>T</a:t>
                      </a:r>
                      <a:r>
                        <a:rPr lang="en-US" sz="1400" baseline="0" dirty="0"/>
                        <a:t> values from RT-</a:t>
                      </a:r>
                      <a:r>
                        <a:rPr lang="en-US" sz="1400" baseline="0" dirty="0" err="1"/>
                        <a:t>qPCR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35763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90699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For each of the following, determine the type of the variable (Nominal, Ordinal, Interval, Ratio). Also determine whether it is continuous or discrete.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  <a:gradFill flip="none" rotWithShape="1">
            <a:gsLst>
              <a:gs pos="0">
                <a:srgbClr val="283639"/>
              </a:gs>
              <a:gs pos="100000">
                <a:srgbClr val="081018"/>
              </a:gs>
            </a:gsLst>
            <a:lin ang="5400000" scaled="0"/>
            <a:tileRect/>
          </a:gra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Georgi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Marshall University School of Medicine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981199" y="2537886"/>
          <a:ext cx="8229600" cy="3705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Type (N/O/I/R)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Continuous/Discrete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Tumor 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Ordinal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Discrete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Heart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Ratio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Continuous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1842">
                <a:tc>
                  <a:txBody>
                    <a:bodyPr/>
                    <a:lstStyle/>
                    <a:p>
                      <a:r>
                        <a:rPr lang="en-US" sz="1400" dirty="0"/>
                        <a:t># Heart attacks in a patient’s lifetime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Ratio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Discrete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Nominal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Weight (mass)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Ratio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Continuous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Disease 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Nominal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Discrete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Pain scale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Ordinal (maybe interval)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Discrete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Ratio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Continuous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Genotype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Nominal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Discrete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5338">
                <a:tc>
                  <a:txBody>
                    <a:bodyPr/>
                    <a:lstStyle/>
                    <a:p>
                      <a:r>
                        <a:rPr lang="en-US" sz="1400" dirty="0"/>
                        <a:t>C</a:t>
                      </a:r>
                      <a:r>
                        <a:rPr lang="en-US" sz="1400" baseline="-25000" dirty="0"/>
                        <a:t>T</a:t>
                      </a:r>
                      <a:r>
                        <a:rPr lang="en-US" sz="1400" baseline="0" dirty="0"/>
                        <a:t> values from RT-</a:t>
                      </a:r>
                      <a:r>
                        <a:rPr lang="en-US" sz="1400" baseline="0" dirty="0" err="1"/>
                        <a:t>qPCR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Continuous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3492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79F06-40B3-BD47-A1E3-7C304212F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Categorical and Quantitative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B72E2-BCDA-9049-AC91-5D3796665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Remember, nominal and ordinal variables are </a:t>
            </a:r>
            <a:r>
              <a:rPr lang="en-US" i="1" dirty="0"/>
              <a:t>categorical</a:t>
            </a:r>
            <a:endParaRPr lang="en-US" dirty="0"/>
          </a:p>
          <a:p>
            <a:pPr lvl="1"/>
            <a:r>
              <a:rPr lang="en-US" dirty="0"/>
              <a:t>Take on specific values only</a:t>
            </a:r>
          </a:p>
          <a:p>
            <a:r>
              <a:rPr lang="en-US" dirty="0"/>
              <a:t>Interval and ratio variables are </a:t>
            </a:r>
            <a:r>
              <a:rPr lang="en-US" i="1" dirty="0"/>
              <a:t>quantitative</a:t>
            </a:r>
            <a:endParaRPr lang="en-US" dirty="0"/>
          </a:p>
          <a:p>
            <a:pPr lvl="1"/>
            <a:r>
              <a:rPr lang="en-US" dirty="0"/>
              <a:t>Measure some value</a:t>
            </a:r>
          </a:p>
          <a:p>
            <a:r>
              <a:rPr lang="en-US" dirty="0"/>
              <a:t>When we come to visualize and analyze data, the distinction between categorical and quantitative is the most important</a:t>
            </a:r>
          </a:p>
          <a:p>
            <a:pPr lvl="1"/>
            <a:r>
              <a:rPr lang="en-US" dirty="0"/>
              <a:t>Helps to determine appropriate methods of visualization and analysis</a:t>
            </a:r>
          </a:p>
        </p:txBody>
      </p:sp>
    </p:spTree>
    <p:extLst>
      <p:ext uri="{BB962C8B-B14F-4D97-AF65-F5344CB8AC3E}">
        <p14:creationId xmlns:p14="http://schemas.microsoft.com/office/powerpoint/2010/main" val="932230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B7DD6-F455-0743-9119-05119F4DD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variable in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E9938-5750-F44B-BC27-580D18C2A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 supports the notion of </a:t>
            </a:r>
            <a:r>
              <a:rPr lang="en-US" i="1" dirty="0"/>
              <a:t>types of variable</a:t>
            </a:r>
            <a:endParaRPr lang="en-US" dirty="0"/>
          </a:p>
          <a:p>
            <a:r>
              <a:rPr lang="en-US" dirty="0"/>
              <a:t>Open </a:t>
            </a:r>
            <a:r>
              <a:rPr lang="en-US" dirty="0" err="1"/>
              <a:t>Rstudio</a:t>
            </a:r>
            <a:r>
              <a:rPr lang="en-US" dirty="0"/>
              <a:t> and type the following in the console (don’t worry about what these functions mean, yet):</a:t>
            </a:r>
          </a:p>
          <a:p>
            <a:pPr marL="457200" lvl="1" indent="0">
              <a:buNone/>
            </a:pPr>
            <a:r>
              <a:rPr lang="en-US" dirty="0">
                <a:latin typeface="JetBrains Mono" panose="020B0509020102050004" pitchFamily="49" charset="77"/>
              </a:rPr>
              <a:t>x &lt;- rep(c(“a”, “b”, “c”), each=2)</a:t>
            </a:r>
          </a:p>
          <a:p>
            <a:pPr marL="457200" lvl="1" indent="0">
              <a:buNone/>
            </a:pPr>
            <a:r>
              <a:rPr lang="en-US" dirty="0">
                <a:latin typeface="JetBrains Mono" panose="020B0509020102050004" pitchFamily="49" charset="77"/>
              </a:rPr>
              <a:t>y &lt;- </a:t>
            </a:r>
            <a:r>
              <a:rPr lang="en-US" dirty="0" err="1">
                <a:latin typeface="JetBrains Mono" panose="020B0509020102050004" pitchFamily="49" charset="77"/>
              </a:rPr>
              <a:t>rnorm</a:t>
            </a:r>
            <a:r>
              <a:rPr lang="en-US" dirty="0">
                <a:latin typeface="JetBrains Mono" panose="020B0509020102050004" pitchFamily="49" charset="77"/>
              </a:rPr>
              <a:t>(6)</a:t>
            </a:r>
          </a:p>
          <a:p>
            <a:r>
              <a:rPr lang="en-US" dirty="0"/>
              <a:t>Look in the “environment” tab. What is the value of </a:t>
            </a:r>
            <a:r>
              <a:rPr lang="en-US" dirty="0">
                <a:latin typeface="JetBrains Mono" panose="020B0509020102050004" pitchFamily="49" charset="77"/>
              </a:rPr>
              <a:t>x</a:t>
            </a:r>
            <a:r>
              <a:rPr lang="en-US" dirty="0"/>
              <a:t>? Can you guess what the function </a:t>
            </a:r>
            <a:r>
              <a:rPr lang="en-US" dirty="0">
                <a:latin typeface="JetBrains Mono" panose="020B0509020102050004" pitchFamily="49" charset="77"/>
              </a:rPr>
              <a:t>rep</a:t>
            </a:r>
            <a:r>
              <a:rPr lang="en-US" dirty="0"/>
              <a:t> means?</a:t>
            </a:r>
          </a:p>
          <a:p>
            <a:r>
              <a:rPr lang="en-US" dirty="0"/>
              <a:t>What is the value of y? </a:t>
            </a:r>
          </a:p>
          <a:p>
            <a:pPr lvl="1"/>
            <a:r>
              <a:rPr lang="en-US" dirty="0" err="1">
                <a:latin typeface="JetBrains Mono" panose="020B0509020102050004" pitchFamily="49" charset="77"/>
              </a:rPr>
              <a:t>rnorm</a:t>
            </a:r>
            <a:r>
              <a:rPr lang="en-US" dirty="0"/>
              <a:t> gives random values from the normal distribution. </a:t>
            </a:r>
          </a:p>
        </p:txBody>
      </p:sp>
    </p:spTree>
    <p:extLst>
      <p:ext uri="{BB962C8B-B14F-4D97-AF65-F5344CB8AC3E}">
        <p14:creationId xmlns:p14="http://schemas.microsoft.com/office/powerpoint/2010/main" val="3656454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E3C9F-E4DF-9E4C-838D-A6E02A6FE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variable in R,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9F83E-0553-784D-8B6D-03ED84D3A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R, we can ask what type a variable is using the </a:t>
            </a:r>
            <a:r>
              <a:rPr lang="en-US" dirty="0">
                <a:latin typeface="JetBrains Mono" panose="020B0509020102050004" pitchFamily="49" charset="77"/>
              </a:rPr>
              <a:t>class</a:t>
            </a:r>
            <a:r>
              <a:rPr lang="en-US" dirty="0"/>
              <a:t> function.</a:t>
            </a:r>
          </a:p>
          <a:p>
            <a:r>
              <a:rPr lang="en-US" dirty="0"/>
              <a:t>Try the following:</a:t>
            </a:r>
          </a:p>
          <a:p>
            <a:pPr marL="457200" lvl="1" indent="0">
              <a:buNone/>
            </a:pPr>
            <a:r>
              <a:rPr lang="en-US" dirty="0">
                <a:latin typeface="JetBrains Mono" panose="020B0509020102050004" pitchFamily="49" charset="77"/>
              </a:rPr>
              <a:t>class(x)</a:t>
            </a:r>
          </a:p>
          <a:p>
            <a:pPr marL="457200" lvl="1" indent="0">
              <a:buNone/>
            </a:pPr>
            <a:r>
              <a:rPr lang="en-US" dirty="0">
                <a:latin typeface="JetBrains Mono" panose="020B0509020102050004" pitchFamily="49" charset="77"/>
              </a:rPr>
              <a:t>class(y)</a:t>
            </a:r>
          </a:p>
          <a:p>
            <a:r>
              <a:rPr lang="en-US" dirty="0"/>
              <a:t>Look at the “Environment” tab. Can you interpret everything that’s displayed there?</a:t>
            </a:r>
          </a:p>
        </p:txBody>
      </p:sp>
      <p:pic>
        <p:nvPicPr>
          <p:cNvPr id="5" name="Picture 4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5A33CE1F-7C73-2348-AFFB-390FFE1647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5650" y="4584700"/>
            <a:ext cx="7861300" cy="19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708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71427-17FC-D449-8980-BACA06165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7A560-D6E2-4C4B-8FF3-94ADD5F66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Thinking in statistical terms, are x and y </a:t>
            </a:r>
            <a:r>
              <a:rPr lang="en-US" i="1" dirty="0"/>
              <a:t>categorical</a:t>
            </a:r>
            <a:r>
              <a:rPr lang="en-US" dirty="0"/>
              <a:t>, or </a:t>
            </a:r>
            <a:r>
              <a:rPr lang="en-US" i="1" dirty="0"/>
              <a:t>quantitative</a:t>
            </a:r>
            <a:r>
              <a:rPr lang="en-US" dirty="0"/>
              <a:t>?</a:t>
            </a:r>
          </a:p>
          <a:p>
            <a:r>
              <a:rPr lang="en-US" dirty="0"/>
              <a:t>So in R, </a:t>
            </a:r>
          </a:p>
          <a:p>
            <a:pPr lvl="1"/>
            <a:r>
              <a:rPr lang="en-US" dirty="0"/>
              <a:t>a </a:t>
            </a:r>
            <a:r>
              <a:rPr lang="en-US" i="1" dirty="0"/>
              <a:t>character</a:t>
            </a:r>
            <a:r>
              <a:rPr lang="en-US" dirty="0"/>
              <a:t> variable is …, and</a:t>
            </a:r>
          </a:p>
          <a:p>
            <a:pPr lvl="1"/>
            <a:r>
              <a:rPr lang="en-US" dirty="0"/>
              <a:t>a </a:t>
            </a:r>
            <a:r>
              <a:rPr lang="en-US" i="1" dirty="0"/>
              <a:t>numeric</a:t>
            </a:r>
            <a:r>
              <a:rPr lang="en-US" dirty="0"/>
              <a:t> variable is …</a:t>
            </a:r>
          </a:p>
        </p:txBody>
      </p:sp>
    </p:spTree>
    <p:extLst>
      <p:ext uri="{BB962C8B-B14F-4D97-AF65-F5344CB8AC3E}">
        <p14:creationId xmlns:p14="http://schemas.microsoft.com/office/powerpoint/2010/main" val="378385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71427-17FC-D449-8980-BACA06165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7A560-D6E2-4C4B-8FF3-94ADD5F66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Thinking in statistical terms, are x and y </a:t>
            </a:r>
            <a:r>
              <a:rPr lang="en-US" i="1" dirty="0"/>
              <a:t>categorical</a:t>
            </a:r>
            <a:r>
              <a:rPr lang="en-US" dirty="0"/>
              <a:t>, or </a:t>
            </a:r>
            <a:r>
              <a:rPr lang="en-US" i="1" dirty="0"/>
              <a:t>quantitative</a:t>
            </a:r>
            <a:r>
              <a:rPr lang="en-US" dirty="0"/>
              <a:t>?</a:t>
            </a:r>
          </a:p>
          <a:p>
            <a:r>
              <a:rPr lang="en-US" dirty="0"/>
              <a:t>So in R, </a:t>
            </a:r>
          </a:p>
          <a:p>
            <a:pPr lvl="1"/>
            <a:r>
              <a:rPr lang="en-US" dirty="0"/>
              <a:t>a </a:t>
            </a:r>
            <a:r>
              <a:rPr lang="en-US" i="1" dirty="0"/>
              <a:t>character</a:t>
            </a:r>
            <a:r>
              <a:rPr lang="en-US" dirty="0"/>
              <a:t> variable is </a:t>
            </a:r>
            <a:r>
              <a:rPr lang="en-US" i="1" dirty="0"/>
              <a:t>categorical</a:t>
            </a:r>
            <a:r>
              <a:rPr lang="en-US" dirty="0"/>
              <a:t>, and</a:t>
            </a:r>
          </a:p>
          <a:p>
            <a:pPr lvl="1"/>
            <a:r>
              <a:rPr lang="en-US" dirty="0"/>
              <a:t>a </a:t>
            </a:r>
            <a:r>
              <a:rPr lang="en-US" i="1" dirty="0"/>
              <a:t>numeric</a:t>
            </a:r>
            <a:r>
              <a:rPr lang="en-US" dirty="0"/>
              <a:t> variable is </a:t>
            </a:r>
            <a:r>
              <a:rPr lang="en-US" i="1" dirty="0"/>
              <a:t>quantitative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8926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F5684-FC29-6C4F-BD74-267C630E4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132B9-F285-EB4A-8216-21D82C17E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Imagine a genetic study of obesity, in which we want to determine if the genotype of a particular locus confers obesity</a:t>
            </a:r>
          </a:p>
          <a:p>
            <a:r>
              <a:rPr lang="en-US" dirty="0"/>
              <a:t>We could recruit a cohort of patients, measure their BMI, categorize them as obese (yes or no), and determine their genotype at a the locus of interest</a:t>
            </a:r>
          </a:p>
          <a:p>
            <a:pPr lvl="1"/>
            <a:r>
              <a:rPr lang="en-US" dirty="0"/>
              <a:t>Let’s assume the locus of interest has two possible alleles, C and T</a:t>
            </a:r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C4EE968-230C-5D46-8D0C-58E12BF53A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252383"/>
              </p:ext>
            </p:extLst>
          </p:nvPr>
        </p:nvGraphicFramePr>
        <p:xfrm>
          <a:off x="1744324" y="4654668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18629926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5959574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Categorical (C) or Quantitative (Q)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048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9299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Obese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081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Genotype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149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5757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F5684-FC29-6C4F-BD74-267C630E4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132B9-F285-EB4A-8216-21D82C17E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Imagine a genetic study of obesity, in which we want to determine if the genotype of a particular locus confers obesity</a:t>
            </a:r>
          </a:p>
          <a:p>
            <a:r>
              <a:rPr lang="en-US" dirty="0"/>
              <a:t>We could recruit a cohort of patients, measure their BMI, categorize them as obese (yes or no), and determine their genotype at a the locus of interest</a:t>
            </a:r>
          </a:p>
          <a:p>
            <a:pPr lvl="1"/>
            <a:r>
              <a:rPr lang="en-US" dirty="0"/>
              <a:t>Let’s assume the locus of interest has two possible alleles, C and T</a:t>
            </a:r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C4EE968-230C-5D46-8D0C-58E12BF53A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057878"/>
              </p:ext>
            </p:extLst>
          </p:nvPr>
        </p:nvGraphicFramePr>
        <p:xfrm>
          <a:off x="1744324" y="4654668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18629926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5959574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Categorical (C) or Quantitative (Q)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048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9299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Obese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 (yes/no)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081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Genotype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 (CC, CT, TT)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149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930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C86E2-346C-A449-9CC1-3C0BDB0CE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variable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1A68D-3A0A-2246-BCFE-ACB3030F9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Contrast </a:t>
            </a:r>
            <a:r>
              <a:rPr lang="en-US" i="1" dirty="0"/>
              <a:t>categorical</a:t>
            </a:r>
            <a:r>
              <a:rPr lang="en-US" dirty="0"/>
              <a:t> and </a:t>
            </a:r>
            <a:r>
              <a:rPr lang="en-US" i="1" dirty="0"/>
              <a:t>quantitative</a:t>
            </a:r>
            <a:r>
              <a:rPr lang="en-US" dirty="0"/>
              <a:t> variables</a:t>
            </a:r>
          </a:p>
          <a:p>
            <a:pPr lvl="1"/>
            <a:r>
              <a:rPr lang="en-US" dirty="0"/>
              <a:t>This distinction is extremely important in deciding how to explore, analyze, and make inferences from your data</a:t>
            </a:r>
          </a:p>
          <a:p>
            <a:pPr lvl="1"/>
            <a:r>
              <a:rPr lang="en-US" dirty="0"/>
              <a:t>Asking the question “Are the explanatory and response variables categorical or quantitative?” goes a long way to determining the correct analysis to perform</a:t>
            </a:r>
          </a:p>
          <a:p>
            <a:r>
              <a:rPr lang="en-US" dirty="0"/>
              <a:t>Further classify categorical variables as “nominal” and “ordinal” and quantitative variables as “interval” and “ratio”</a:t>
            </a:r>
          </a:p>
        </p:txBody>
      </p:sp>
    </p:spTree>
    <p:extLst>
      <p:ext uri="{BB962C8B-B14F-4D97-AF65-F5344CB8AC3E}">
        <p14:creationId xmlns:p14="http://schemas.microsoft.com/office/powerpoint/2010/main" val="2681911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5EE16-85B9-C046-919D-184F92B92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in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7ED79-9CFB-EF43-979B-8AE113EB1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In R, we could represent our genotype variable with a </a:t>
            </a:r>
            <a:r>
              <a:rPr lang="en-US" i="1" dirty="0"/>
              <a:t>character</a:t>
            </a:r>
            <a:endParaRPr lang="en-US" dirty="0"/>
          </a:p>
          <a:p>
            <a:r>
              <a:rPr lang="en-US" dirty="0"/>
              <a:t>Try:</a:t>
            </a:r>
          </a:p>
          <a:p>
            <a:pPr marL="457200" lvl="1" indent="0">
              <a:buNone/>
            </a:pPr>
            <a:r>
              <a:rPr lang="en-US" dirty="0" err="1">
                <a:latin typeface="JetBrains Mono" panose="020B0509020102050004" pitchFamily="49" charset="77"/>
              </a:rPr>
              <a:t>gt</a:t>
            </a:r>
            <a:r>
              <a:rPr lang="en-US" dirty="0">
                <a:latin typeface="JetBrains Mono" panose="020B0509020102050004" pitchFamily="49" charset="77"/>
              </a:rPr>
              <a:t> &lt;- c(“CC”, “CC”, “CT”, “TT”, “CT”, “CC”)</a:t>
            </a:r>
          </a:p>
          <a:p>
            <a:r>
              <a:rPr lang="en-US" dirty="0"/>
              <a:t>Look in the environment. What is the type of </a:t>
            </a:r>
            <a:r>
              <a:rPr lang="en-US" dirty="0" err="1">
                <a:latin typeface="JetBrains Mono" panose="020B0509020102050004" pitchFamily="49" charset="77"/>
              </a:rPr>
              <a:t>gt</a:t>
            </a:r>
            <a:r>
              <a:rPr lang="en-US" dirty="0"/>
              <a:t>? Is this what you expect?</a:t>
            </a:r>
          </a:p>
          <a:p>
            <a:r>
              <a:rPr lang="en-US" dirty="0"/>
              <a:t>What does the following give?</a:t>
            </a:r>
          </a:p>
          <a:p>
            <a:pPr marL="457200" lvl="1" indent="0">
              <a:buNone/>
            </a:pPr>
            <a:r>
              <a:rPr lang="en-US" dirty="0" err="1">
                <a:latin typeface="JetBrains Mono" panose="020B0509020102050004" pitchFamily="49" charset="77"/>
              </a:rPr>
              <a:t>gt</a:t>
            </a:r>
            <a:r>
              <a:rPr lang="en-US" dirty="0">
                <a:latin typeface="JetBrains Mono" panose="020B0509020102050004" pitchFamily="49" charset="77"/>
              </a:rPr>
              <a:t>[[3]]</a:t>
            </a:r>
          </a:p>
          <a:p>
            <a:r>
              <a:rPr lang="en-US" dirty="0"/>
              <a:t>What happens if you do</a:t>
            </a:r>
          </a:p>
          <a:p>
            <a:pPr marL="457200" lvl="1" indent="0">
              <a:buNone/>
            </a:pPr>
            <a:r>
              <a:rPr lang="en-US" dirty="0" err="1">
                <a:latin typeface="JetBrains Mono" panose="020B0509020102050004" pitchFamily="49" charset="77"/>
              </a:rPr>
              <a:t>gt</a:t>
            </a:r>
            <a:r>
              <a:rPr lang="en-US" dirty="0">
                <a:latin typeface="JetBrains Mono" panose="020B0509020102050004" pitchFamily="49" charset="77"/>
              </a:rPr>
              <a:t>[[2]] &lt;- “CT”</a:t>
            </a:r>
          </a:p>
          <a:p>
            <a:r>
              <a:rPr lang="en-US" dirty="0"/>
              <a:t>What about</a:t>
            </a:r>
          </a:p>
          <a:p>
            <a:pPr marL="457200" lvl="1" indent="0">
              <a:buNone/>
            </a:pPr>
            <a:r>
              <a:rPr lang="en-US" dirty="0" err="1">
                <a:latin typeface="JetBrains Mono" panose="020B0509020102050004" pitchFamily="49" charset="77"/>
              </a:rPr>
              <a:t>gt</a:t>
            </a:r>
            <a:r>
              <a:rPr lang="en-US" dirty="0">
                <a:latin typeface="JetBrains Mono" panose="020B0509020102050004" pitchFamily="49" charset="77"/>
              </a:rPr>
              <a:t>[[2]] &lt;- “Meaningless”</a:t>
            </a:r>
          </a:p>
        </p:txBody>
      </p:sp>
    </p:spTree>
    <p:extLst>
      <p:ext uri="{BB962C8B-B14F-4D97-AF65-F5344CB8AC3E}">
        <p14:creationId xmlns:p14="http://schemas.microsoft.com/office/powerpoint/2010/main" val="1305016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34534-9827-E34F-94D3-5D1ED83B0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in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1BFE3-9411-5B4B-AF2C-FE38776BB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we have a variable that can only take on a fixed set of values, it’s useful to force R to only let it have those values</a:t>
            </a:r>
          </a:p>
          <a:p>
            <a:pPr lvl="1"/>
            <a:r>
              <a:rPr lang="en-US" dirty="0"/>
              <a:t>This is a common feature of many categorical variables</a:t>
            </a:r>
          </a:p>
          <a:p>
            <a:r>
              <a:rPr lang="en-US" dirty="0"/>
              <a:t>In R, a </a:t>
            </a:r>
            <a:r>
              <a:rPr lang="en-US" i="1" dirty="0"/>
              <a:t>factor</a:t>
            </a:r>
            <a:r>
              <a:rPr lang="en-US" dirty="0"/>
              <a:t> gives this functionality</a:t>
            </a:r>
          </a:p>
          <a:p>
            <a:r>
              <a:rPr lang="en-US" dirty="0"/>
              <a:t>Try the following:</a:t>
            </a:r>
          </a:p>
          <a:p>
            <a:pPr marL="457200" lvl="1" indent="0">
              <a:buNone/>
            </a:pPr>
            <a:r>
              <a:rPr lang="en-US" dirty="0" err="1">
                <a:latin typeface="JetBrains Mono" panose="020B0509020102050004" pitchFamily="49" charset="77"/>
              </a:rPr>
              <a:t>gt</a:t>
            </a:r>
            <a:r>
              <a:rPr lang="en-US" dirty="0">
                <a:latin typeface="JetBrains Mono" panose="020B0509020102050004" pitchFamily="49" charset="77"/>
              </a:rPr>
              <a:t> &lt;- factor(c("CC","CC","CT","TT","CT","CC"))</a:t>
            </a:r>
          </a:p>
          <a:p>
            <a:r>
              <a:rPr lang="en-US" dirty="0"/>
              <a:t>What does the environment tab display for </a:t>
            </a:r>
            <a:r>
              <a:rPr lang="en-US" dirty="0" err="1">
                <a:latin typeface="JetBrains Mono" panose="020B0509020102050004" pitchFamily="49" charset="77"/>
              </a:rPr>
              <a:t>gt</a:t>
            </a:r>
            <a:r>
              <a:rPr lang="en-US" dirty="0"/>
              <a:t> now?</a:t>
            </a:r>
          </a:p>
          <a:p>
            <a:r>
              <a:rPr lang="en-US" dirty="0"/>
              <a:t>What if you display it in the console (just type </a:t>
            </a:r>
            <a:r>
              <a:rPr lang="en-US" dirty="0" err="1">
                <a:latin typeface="JetBrains Mono" panose="020B0509020102050004" pitchFamily="49" charset="77"/>
              </a:rPr>
              <a:t>gt</a:t>
            </a:r>
            <a:r>
              <a:rPr lang="en-US" dirty="0"/>
              <a:t> in the console)</a:t>
            </a:r>
          </a:p>
        </p:txBody>
      </p:sp>
    </p:spTree>
    <p:extLst>
      <p:ext uri="{BB962C8B-B14F-4D97-AF65-F5344CB8AC3E}">
        <p14:creationId xmlns:p14="http://schemas.microsoft.com/office/powerpoint/2010/main" val="638122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2D667-BB3D-7A4C-A651-3770769CC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Missing values and incorrect values in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31F42-D7AE-DA44-9852-7AB9B2B7E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times when working with data, some values are </a:t>
            </a:r>
            <a:r>
              <a:rPr lang="en-US" i="1" dirty="0"/>
              <a:t>missing</a:t>
            </a:r>
            <a:endParaRPr lang="en-US" dirty="0"/>
          </a:p>
          <a:p>
            <a:pPr lvl="1"/>
            <a:r>
              <a:rPr lang="en-US" dirty="0"/>
              <a:t>Particularly true for clinical and patient/subject-based studies</a:t>
            </a:r>
          </a:p>
          <a:p>
            <a:r>
              <a:rPr lang="en-US" dirty="0"/>
              <a:t>R reserves the special value </a:t>
            </a:r>
            <a:r>
              <a:rPr lang="en-US" dirty="0">
                <a:latin typeface="JetBrains Mono" panose="020B0509020102050004" pitchFamily="49" charset="77"/>
              </a:rPr>
              <a:t>NA</a:t>
            </a:r>
            <a:r>
              <a:rPr lang="en-US" dirty="0"/>
              <a:t> to represent a missing value</a:t>
            </a:r>
          </a:p>
          <a:p>
            <a:r>
              <a:rPr lang="en-US" dirty="0"/>
              <a:t>Now we have </a:t>
            </a:r>
            <a:r>
              <a:rPr lang="en-US" dirty="0" err="1"/>
              <a:t>gt</a:t>
            </a:r>
            <a:r>
              <a:rPr lang="en-US" dirty="0"/>
              <a:t> as a factor, what happens if you do</a:t>
            </a:r>
          </a:p>
          <a:p>
            <a:pPr marL="457200" lvl="1" indent="0">
              <a:buNone/>
            </a:pPr>
            <a:r>
              <a:rPr lang="en-US" dirty="0" err="1">
                <a:latin typeface="JetBrains Mono" panose="020B0509020102050004" pitchFamily="49" charset="77"/>
              </a:rPr>
              <a:t>gt</a:t>
            </a:r>
            <a:r>
              <a:rPr lang="en-US" dirty="0">
                <a:latin typeface="JetBrains Mono" panose="020B0509020102050004" pitchFamily="49" charset="77"/>
              </a:rPr>
              <a:t>[[2]] &lt;- “nonsense”</a:t>
            </a:r>
          </a:p>
          <a:p>
            <a:pPr marL="457200" lvl="1" indent="0">
              <a:buNone/>
            </a:pPr>
            <a:r>
              <a:rPr lang="en-US" dirty="0" err="1">
                <a:latin typeface="JetBrains Mono" panose="020B0509020102050004" pitchFamily="49" charset="77"/>
              </a:rPr>
              <a:t>gt</a:t>
            </a:r>
            <a:endParaRPr lang="en-US" dirty="0">
              <a:latin typeface="JetBrains Mono" panose="020B0509020102050004" pitchFamily="49" charset="77"/>
            </a:endParaRPr>
          </a:p>
          <a:p>
            <a:r>
              <a:rPr lang="en-US" dirty="0"/>
              <a:t>Using a factor in R allows us to force all values to either be meaningful, or missing.</a:t>
            </a:r>
          </a:p>
        </p:txBody>
      </p:sp>
    </p:spTree>
    <p:extLst>
      <p:ext uri="{BB962C8B-B14F-4D97-AF65-F5344CB8AC3E}">
        <p14:creationId xmlns:p14="http://schemas.microsoft.com/office/powerpoint/2010/main" val="21959058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ADC91-F043-3E43-BF54-7836F073C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5DBDC-1B10-294A-8944-1DC084783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Four types of variable:</a:t>
            </a:r>
          </a:p>
          <a:p>
            <a:pPr lvl="1"/>
            <a:r>
              <a:rPr lang="en-US" dirty="0"/>
              <a:t>Nominal </a:t>
            </a:r>
          </a:p>
          <a:p>
            <a:pPr lvl="1"/>
            <a:r>
              <a:rPr lang="en-US" dirty="0"/>
              <a:t>Ordinal </a:t>
            </a:r>
          </a:p>
          <a:p>
            <a:pPr lvl="1"/>
            <a:r>
              <a:rPr lang="en-US" dirty="0"/>
              <a:t>Interval</a:t>
            </a:r>
          </a:p>
          <a:p>
            <a:pPr lvl="1"/>
            <a:r>
              <a:rPr lang="en-US" dirty="0"/>
              <a:t>Ratio</a:t>
            </a:r>
          </a:p>
          <a:p>
            <a:r>
              <a:rPr lang="en-US" dirty="0"/>
              <a:t>Nominal and ordinal variables are </a:t>
            </a:r>
            <a:r>
              <a:rPr lang="en-US" i="1" dirty="0"/>
              <a:t>categorical</a:t>
            </a:r>
            <a:endParaRPr lang="en-US" dirty="0"/>
          </a:p>
          <a:p>
            <a:r>
              <a:rPr lang="en-US" dirty="0"/>
              <a:t>Interval and ratio variables are </a:t>
            </a:r>
            <a:r>
              <a:rPr lang="en-US" i="1" dirty="0"/>
              <a:t>quantitative</a:t>
            </a:r>
            <a:endParaRPr lang="en-US" dirty="0"/>
          </a:p>
          <a:p>
            <a:r>
              <a:rPr lang="en-US" dirty="0"/>
              <a:t>The distinction between categorical and quantitative drives the decision as to how to visualize and analyze data</a:t>
            </a:r>
          </a:p>
        </p:txBody>
      </p:sp>
    </p:spTree>
    <p:extLst>
      <p:ext uri="{BB962C8B-B14F-4D97-AF65-F5344CB8AC3E}">
        <p14:creationId xmlns:p14="http://schemas.microsoft.com/office/powerpoint/2010/main" val="29790821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378BF-1533-1C4E-9BA2-1CC216F35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(R)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6594F-EB98-EE4A-B727-E4C9E4621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R, we have learned:</a:t>
            </a:r>
          </a:p>
          <a:p>
            <a:pPr lvl="1"/>
            <a:r>
              <a:rPr lang="en-US" dirty="0"/>
              <a:t>The </a:t>
            </a:r>
            <a:r>
              <a:rPr lang="en-US" dirty="0">
                <a:latin typeface="JetBrains Mono" panose="020B0509020102050004" pitchFamily="49" charset="77"/>
              </a:rPr>
              <a:t>&lt;-</a:t>
            </a:r>
            <a:r>
              <a:rPr lang="en-US" dirty="0"/>
              <a:t> combination of symbols assigns a value to a variable</a:t>
            </a:r>
          </a:p>
          <a:p>
            <a:pPr lvl="2"/>
            <a:r>
              <a:rPr lang="en-US" dirty="0"/>
              <a:t>Note you can also use </a:t>
            </a:r>
            <a:r>
              <a:rPr lang="en-US" dirty="0">
                <a:latin typeface="JetBrains Mono" panose="020B0509020102050004" pitchFamily="49" charset="77"/>
              </a:rPr>
              <a:t>=</a:t>
            </a:r>
            <a:r>
              <a:rPr lang="en-US" dirty="0"/>
              <a:t> here: </a:t>
            </a:r>
            <a:r>
              <a:rPr lang="en-US" dirty="0">
                <a:latin typeface="JetBrains Mono" panose="020B0509020102050004" pitchFamily="49" charset="77"/>
              </a:rPr>
              <a:t>x=c(2,3,5,7,8)</a:t>
            </a:r>
            <a:r>
              <a:rPr lang="en-US" dirty="0"/>
              <a:t>, but I prefer </a:t>
            </a:r>
            <a:r>
              <a:rPr lang="en-US" dirty="0">
                <a:latin typeface="JetBrains Mono" panose="020B0509020102050004" pitchFamily="49" charset="77"/>
              </a:rPr>
              <a:t>&lt;-</a:t>
            </a:r>
          </a:p>
          <a:p>
            <a:pPr lvl="1"/>
            <a:r>
              <a:rPr lang="en-US" dirty="0"/>
              <a:t>You can access individual elements of a variable using </a:t>
            </a:r>
            <a:r>
              <a:rPr lang="en-US" dirty="0">
                <a:latin typeface="JetBrains Mono" panose="020B0509020102050004" pitchFamily="49" charset="77"/>
              </a:rPr>
              <a:t>[[ ]] </a:t>
            </a:r>
            <a:endParaRPr lang="en-US" dirty="0"/>
          </a:p>
          <a:p>
            <a:pPr lvl="2"/>
            <a:r>
              <a:rPr lang="en-US" dirty="0">
                <a:latin typeface="JetBrains Mono" panose="020B0509020102050004" pitchFamily="49" charset="77"/>
              </a:rPr>
              <a:t>x[[3]] </a:t>
            </a:r>
            <a:r>
              <a:rPr lang="en-US" dirty="0"/>
              <a:t>will give the third element of </a:t>
            </a:r>
            <a:r>
              <a:rPr lang="en-US" dirty="0">
                <a:latin typeface="JetBrains Mono" panose="020B0509020102050004" pitchFamily="49" charset="77"/>
              </a:rPr>
              <a:t>x</a:t>
            </a:r>
            <a:r>
              <a:rPr lang="en-US" dirty="0"/>
              <a:t>.</a:t>
            </a:r>
          </a:p>
          <a:p>
            <a:pPr lvl="2"/>
            <a:r>
              <a:rPr lang="en-US" dirty="0">
                <a:latin typeface="JetBrains Mono" panose="020B0509020102050004" pitchFamily="49" charset="77"/>
              </a:rPr>
              <a:t>x[[2]] &lt;- 5</a:t>
            </a:r>
            <a:r>
              <a:rPr lang="en-US" dirty="0"/>
              <a:t> will change the second element of </a:t>
            </a:r>
            <a:r>
              <a:rPr lang="en-US" dirty="0">
                <a:latin typeface="JetBrains Mono" panose="020B0509020102050004" pitchFamily="49" charset="77"/>
              </a:rPr>
              <a:t>x</a:t>
            </a:r>
            <a:r>
              <a:rPr lang="en-US" dirty="0"/>
              <a:t> to </a:t>
            </a:r>
            <a:r>
              <a:rPr lang="en-US" dirty="0">
                <a:latin typeface="JetBrains Mono" panose="020B0509020102050004" pitchFamily="49" charset="77"/>
              </a:rPr>
              <a:t>5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You can find the type of a variable </a:t>
            </a:r>
            <a:r>
              <a:rPr lang="en-US" dirty="0">
                <a:latin typeface="JetBrains Mono" panose="020B0509020102050004" pitchFamily="49" charset="77"/>
              </a:rPr>
              <a:t>x</a:t>
            </a:r>
            <a:r>
              <a:rPr lang="en-US" dirty="0"/>
              <a:t> using </a:t>
            </a:r>
            <a:r>
              <a:rPr lang="en-US" dirty="0">
                <a:latin typeface="JetBrains Mono" panose="020B0509020102050004" pitchFamily="49" charset="77"/>
              </a:rPr>
              <a:t>class(x)</a:t>
            </a:r>
          </a:p>
          <a:p>
            <a:pPr lvl="1"/>
            <a:r>
              <a:rPr lang="en-US" dirty="0"/>
              <a:t>Use </a:t>
            </a:r>
            <a:r>
              <a:rPr lang="en-US" i="1" dirty="0"/>
              <a:t>character</a:t>
            </a:r>
            <a:r>
              <a:rPr lang="en-US" dirty="0"/>
              <a:t> and </a:t>
            </a:r>
            <a:r>
              <a:rPr lang="en-US" i="1" dirty="0"/>
              <a:t>factor</a:t>
            </a:r>
            <a:r>
              <a:rPr lang="en-US" dirty="0"/>
              <a:t> types for categorical variables, </a:t>
            </a:r>
            <a:r>
              <a:rPr lang="en-US" i="1" dirty="0"/>
              <a:t>numeric</a:t>
            </a:r>
            <a:r>
              <a:rPr lang="en-US" dirty="0"/>
              <a:t> for quantitative variables</a:t>
            </a:r>
          </a:p>
          <a:p>
            <a:pPr lvl="2"/>
            <a:r>
              <a:rPr lang="en-US" dirty="0"/>
              <a:t>We’ll see other types during the course</a:t>
            </a:r>
          </a:p>
          <a:p>
            <a:pPr lvl="1"/>
            <a:r>
              <a:rPr lang="en-US" dirty="0"/>
              <a:t>The special value </a:t>
            </a:r>
            <a:r>
              <a:rPr lang="en-US" dirty="0">
                <a:latin typeface="JetBrains Mono" panose="020B0509020102050004" pitchFamily="49" charset="77"/>
              </a:rPr>
              <a:t>NA</a:t>
            </a:r>
            <a:r>
              <a:rPr lang="en-US" dirty="0"/>
              <a:t> represents a missing value</a:t>
            </a:r>
          </a:p>
        </p:txBody>
      </p:sp>
    </p:spTree>
    <p:extLst>
      <p:ext uri="{BB962C8B-B14F-4D97-AF65-F5344CB8AC3E}">
        <p14:creationId xmlns:p14="http://schemas.microsoft.com/office/powerpoint/2010/main" val="1092285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Remember “NOIR” mnemonic</a:t>
            </a:r>
          </a:p>
          <a:p>
            <a:r>
              <a:rPr lang="en-US" dirty="0"/>
              <a:t>Nominal</a:t>
            </a:r>
          </a:p>
          <a:p>
            <a:pPr lvl="1"/>
            <a:r>
              <a:rPr lang="en-US" dirty="0"/>
              <a:t>Categorical, no ordering: Gender, Race, Genotype</a:t>
            </a:r>
          </a:p>
          <a:p>
            <a:r>
              <a:rPr lang="en-US" dirty="0"/>
              <a:t>Ordinal</a:t>
            </a:r>
          </a:p>
          <a:p>
            <a:pPr lvl="1"/>
            <a:r>
              <a:rPr lang="en-US" dirty="0"/>
              <a:t>Categorical with an order: Socio-economic status, Pain scale</a:t>
            </a:r>
          </a:p>
          <a:p>
            <a:r>
              <a:rPr lang="en-US" dirty="0"/>
              <a:t>Interval</a:t>
            </a:r>
          </a:p>
          <a:p>
            <a:pPr lvl="1"/>
            <a:r>
              <a:rPr lang="en-US" dirty="0"/>
              <a:t>Numerical data on a scale (has units) but no meaningful zero</a:t>
            </a:r>
          </a:p>
          <a:p>
            <a:pPr lvl="1"/>
            <a:r>
              <a:rPr lang="en-US" dirty="0"/>
              <a:t>Temperature in Celsius or Fahrenheit</a:t>
            </a:r>
          </a:p>
          <a:p>
            <a:pPr lvl="2"/>
            <a:r>
              <a:rPr lang="en-US" dirty="0"/>
              <a:t>Zero is arbitrary. “Doubling the temperature” doesn’t make sense</a:t>
            </a:r>
          </a:p>
          <a:p>
            <a:r>
              <a:rPr lang="en-US" dirty="0"/>
              <a:t>Ratio</a:t>
            </a:r>
          </a:p>
          <a:p>
            <a:pPr lvl="1"/>
            <a:r>
              <a:rPr lang="en-US" dirty="0"/>
              <a:t>Numerical data with scale and zero. </a:t>
            </a:r>
          </a:p>
          <a:p>
            <a:pPr lvl="2"/>
            <a:r>
              <a:rPr lang="en-US" dirty="0"/>
              <a:t>Most measurement data is in this category </a:t>
            </a:r>
          </a:p>
        </p:txBody>
      </p:sp>
    </p:spTree>
    <p:extLst>
      <p:ext uri="{BB962C8B-B14F-4D97-AF65-F5344CB8AC3E}">
        <p14:creationId xmlns:p14="http://schemas.microsoft.com/office/powerpoint/2010/main" val="733512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the type of variable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To determine the type of variable we are using, we ask the following questions:</a:t>
            </a:r>
          </a:p>
          <a:p>
            <a:pPr lvl="1"/>
            <a:r>
              <a:rPr lang="en-US" dirty="0"/>
              <a:t>Is there an ordering for values of the variable?</a:t>
            </a:r>
          </a:p>
          <a:p>
            <a:pPr lvl="1"/>
            <a:r>
              <a:rPr lang="en-US" dirty="0"/>
              <a:t>If there is an ordering, is there a scale?</a:t>
            </a:r>
          </a:p>
          <a:p>
            <a:pPr lvl="2"/>
            <a:r>
              <a:rPr lang="en-US" dirty="0"/>
              <a:t>i.e. Does an increase in one unit always mean the same thing?</a:t>
            </a:r>
          </a:p>
          <a:p>
            <a:pPr lvl="1"/>
            <a:r>
              <a:rPr lang="en-US" dirty="0"/>
              <a:t>If there is an ordering and a scale, does the value zero have a specific meaning?</a:t>
            </a:r>
          </a:p>
          <a:p>
            <a:endParaRPr lang="en-US" dirty="0"/>
          </a:p>
          <a:p>
            <a:r>
              <a:rPr lang="en-US" dirty="0"/>
              <a:t>Additionally, we ask if the variable is continuous or discrete.</a:t>
            </a:r>
          </a:p>
          <a:p>
            <a:pPr lvl="1"/>
            <a:r>
              <a:rPr lang="en-US" dirty="0"/>
              <a:t>Continuous means there’s always a value lying strictly between any two distinct values</a:t>
            </a:r>
          </a:p>
          <a:p>
            <a:pPr lvl="2"/>
            <a:r>
              <a:rPr lang="en-US" dirty="0"/>
              <a:t>So it must be able to take on fractional values</a:t>
            </a:r>
          </a:p>
          <a:p>
            <a:pPr lvl="1"/>
            <a:r>
              <a:rPr lang="en-US" dirty="0"/>
              <a:t>Discrete means it takes on only specific, disjoint, values.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  <a:gradFill flip="none" rotWithShape="1">
            <a:gsLst>
              <a:gs pos="0">
                <a:srgbClr val="283639"/>
              </a:gs>
              <a:gs pos="100000">
                <a:srgbClr val="081018"/>
              </a:gs>
            </a:gsLst>
            <a:lin ang="5400000" scaled="0"/>
            <a:tileRect/>
          </a:gra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Georgi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Marshall University School of Medicine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751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Nominal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Nominal variables are those whose values have no ordering.</a:t>
            </a:r>
          </a:p>
          <a:p>
            <a:pPr lvl="1"/>
            <a:r>
              <a:rPr lang="en-US" dirty="0"/>
              <a:t>Just qualitative categories.</a:t>
            </a:r>
          </a:p>
          <a:p>
            <a:pPr lvl="1"/>
            <a:r>
              <a:rPr lang="en-US" dirty="0"/>
              <a:t>Cannot be continuous.</a:t>
            </a:r>
          </a:p>
          <a:p>
            <a:pPr lvl="1"/>
            <a:r>
              <a:rPr lang="en-US" dirty="0"/>
              <a:t>Examples:</a:t>
            </a:r>
          </a:p>
          <a:p>
            <a:pPr lvl="2"/>
            <a:r>
              <a:rPr lang="en-US" dirty="0"/>
              <a:t>Gender</a:t>
            </a:r>
          </a:p>
          <a:p>
            <a:pPr lvl="3"/>
            <a:r>
              <a:rPr lang="en-US" dirty="0"/>
              <a:t>Values are "Male", "Female”</a:t>
            </a:r>
          </a:p>
          <a:p>
            <a:pPr lvl="2"/>
            <a:r>
              <a:rPr lang="en-US" dirty="0"/>
              <a:t>Race</a:t>
            </a:r>
          </a:p>
          <a:p>
            <a:pPr lvl="3"/>
            <a:r>
              <a:rPr lang="en-US" dirty="0"/>
              <a:t>Values are "Black", "White", "Asian", "Native American", etc…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  <a:gradFill flip="none" rotWithShape="1">
            <a:gsLst>
              <a:gs pos="0">
                <a:srgbClr val="283639"/>
              </a:gs>
              <a:gs pos="100000">
                <a:srgbClr val="081018"/>
              </a:gs>
            </a:gsLst>
            <a:lin ang="5400000" scaled="0"/>
            <a:tileRect/>
          </a:gra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Georgi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Marshall University School of Medicine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16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Ordinal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Ordinal variables are variables with qualitative categories which have an ordering, but no scale.</a:t>
            </a:r>
          </a:p>
          <a:p>
            <a:pPr lvl="1"/>
            <a:r>
              <a:rPr lang="en-US" dirty="0"/>
              <a:t>Example: Economic status</a:t>
            </a:r>
          </a:p>
          <a:p>
            <a:pPr lvl="2"/>
            <a:r>
              <a:rPr lang="en-US" dirty="0"/>
              <a:t>Values are typically stated as "Low", "Medium", or "High", which are computed using a number of factors (income, education level, occupation, wealth).</a:t>
            </a:r>
          </a:p>
          <a:p>
            <a:pPr lvl="2"/>
            <a:r>
              <a:rPr lang="en-US" dirty="0"/>
              <a:t>These are ordered because there is a natural ordering low → medium → high.</a:t>
            </a:r>
          </a:p>
          <a:p>
            <a:pPr lvl="2"/>
            <a:r>
              <a:rPr lang="en-US" dirty="0"/>
              <a:t> They have no scale because the difference between low and medium is not necessarily the same as the difference between medium and high.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  <a:gradFill flip="none" rotWithShape="1">
            <a:gsLst>
              <a:gs pos="0">
                <a:srgbClr val="283639"/>
              </a:gs>
              <a:gs pos="100000">
                <a:srgbClr val="081018"/>
              </a:gs>
            </a:gsLst>
            <a:lin ang="5400000" scaled="0"/>
            <a:tileRect/>
          </a:gra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Georgi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Marshall University School of Medicine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46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Interval variables are variables with ordering and scale, but with no meaningful zero</a:t>
            </a:r>
          </a:p>
          <a:p>
            <a:r>
              <a:rPr lang="en-US" dirty="0"/>
              <a:t>Examples: </a:t>
            </a:r>
          </a:p>
          <a:p>
            <a:pPr lvl="1"/>
            <a:r>
              <a:rPr lang="en-US" dirty="0"/>
              <a:t>Temperature in </a:t>
            </a:r>
            <a:r>
              <a:rPr lang="en-US" dirty="0" err="1"/>
              <a:t>celsius</a:t>
            </a:r>
            <a:r>
              <a:rPr lang="en-US" dirty="0"/>
              <a:t> or </a:t>
            </a:r>
            <a:r>
              <a:rPr lang="en-US" dirty="0" err="1"/>
              <a:t>fahrenheit</a:t>
            </a:r>
            <a:endParaRPr lang="en-US" dirty="0"/>
          </a:p>
          <a:p>
            <a:pPr lvl="2"/>
            <a:r>
              <a:rPr lang="en-US" dirty="0"/>
              <a:t>There is a scale, because a difference in one degree means the same thing, no matter what the starting temperature is.	</a:t>
            </a:r>
          </a:p>
          <a:p>
            <a:pPr lvl="2"/>
            <a:r>
              <a:rPr lang="en-US" dirty="0"/>
              <a:t>However, the choice of a zero value is essentially arbitrary.</a:t>
            </a:r>
          </a:p>
          <a:p>
            <a:pPr lvl="1"/>
            <a:r>
              <a:rPr lang="en-US" dirty="0"/>
              <a:t>Time/Date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  <a:gradFill flip="none" rotWithShape="1">
            <a:gsLst>
              <a:gs pos="0">
                <a:srgbClr val="283639"/>
              </a:gs>
              <a:gs pos="100000">
                <a:srgbClr val="081018"/>
              </a:gs>
            </a:gsLst>
            <a:lin ang="5400000" scaled="0"/>
            <a:tileRect/>
          </a:gra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Georgi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Marshall University School of Medicine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446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 on interval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Computing differences of values of interval variables makes sense.</a:t>
            </a:r>
          </a:p>
          <a:p>
            <a:pPr lvl="1"/>
            <a:r>
              <a:rPr lang="en-US" dirty="0"/>
              <a:t>For example, computing a change in temperature (difference between two temperatures) makes sense, since a change of one unit (one degree) makes sense.</a:t>
            </a:r>
          </a:p>
          <a:p>
            <a:pPr lvl="1"/>
            <a:r>
              <a:rPr lang="en-US" dirty="0"/>
              <a:t>Computing ratios of values of interval variables does not make sense, because there is no meaningful zero value.</a:t>
            </a:r>
          </a:p>
          <a:p>
            <a:pPr lvl="2"/>
            <a:r>
              <a:rPr lang="en-US" dirty="0"/>
              <a:t>Ratios of values are dimensionless</a:t>
            </a:r>
          </a:p>
          <a:p>
            <a:pPr lvl="3"/>
            <a:r>
              <a:rPr lang="en-US" dirty="0"/>
              <a:t>Have no units</a:t>
            </a:r>
          </a:p>
          <a:p>
            <a:pPr lvl="3"/>
            <a:r>
              <a:rPr lang="en-US" dirty="0"/>
              <a:t>Should be the same no matter what units we start in. </a:t>
            </a:r>
          </a:p>
          <a:p>
            <a:pPr lvl="2"/>
            <a:r>
              <a:rPr lang="en-US" dirty="0"/>
              <a:t>100°C is not double 50°C</a:t>
            </a:r>
          </a:p>
          <a:p>
            <a:pPr lvl="2"/>
            <a:r>
              <a:rPr lang="en-US" dirty="0"/>
              <a:t>These values are equal to 212°F and 132°F respectively.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  <a:gradFill flip="none" rotWithShape="1">
            <a:gsLst>
              <a:gs pos="0">
                <a:srgbClr val="283639"/>
              </a:gs>
              <a:gs pos="100000">
                <a:srgbClr val="081018"/>
              </a:gs>
            </a:gsLst>
            <a:lin ang="5400000" scaled="0"/>
            <a:tileRect/>
          </a:gra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Georgi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Marshall University School of Medicine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69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Ratio variables have both scale and a meaningful zero</a:t>
            </a:r>
          </a:p>
          <a:p>
            <a:pPr lvl="1"/>
            <a:r>
              <a:rPr lang="en-US" dirty="0"/>
              <a:t>Most measurements you work with will be ratio variables</a:t>
            </a:r>
          </a:p>
          <a:p>
            <a:pPr lvl="1"/>
            <a:r>
              <a:rPr lang="en-US" dirty="0"/>
              <a:t>Length, mass, count data (e.g. number of cells), </a:t>
            </a:r>
            <a:r>
              <a:rPr lang="en-US" dirty="0" err="1"/>
              <a:t>etc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  <a:gradFill flip="none" rotWithShape="1">
            <a:gsLst>
              <a:gs pos="0">
                <a:srgbClr val="283639"/>
              </a:gs>
              <a:gs pos="100000">
                <a:srgbClr val="081018"/>
              </a:gs>
            </a:gsLst>
            <a:lin ang="5400000" scaled="0"/>
            <a:tileRect/>
          </a:gra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Georgi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Marshall University School of Medicine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02314"/>
      </p:ext>
    </p:extLst>
  </p:cSld>
  <p:clrMapOvr>
    <a:masterClrMapping/>
  </p:clrMapOvr>
</p:sld>
</file>

<file path=ppt/theme/theme1.xml><?xml version="1.0" encoding="utf-8"?>
<a:theme xmlns:a="http://schemas.openxmlformats.org/drawingml/2006/main" name="MUSOM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60325">
          <a:solidFill>
            <a:srgbClr val="535C5C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rgbClr val="00AF41"/>
        </a:solidFill>
      </a:spPr>
      <a:bodyPr wrap="square" rtlCol="0">
        <a:spAutoFit/>
      </a:bodyPr>
      <a:lstStyle>
        <a:defPPr algn="l">
          <a:defRPr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USOM" id="{CB6BB4B1-8331-CB4D-B3AA-CD1B2079FC59}" vid="{DE073F15-A86C-7640-8012-1389FBAB8C1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MUSOM</Template>
  <TotalTime>124</TotalTime>
  <Words>1767</Words>
  <Application>Microsoft Macintosh PowerPoint</Application>
  <PresentationFormat>Widescreen</PresentationFormat>
  <Paragraphs>230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Georgia</vt:lpstr>
      <vt:lpstr>JetBrains Mono</vt:lpstr>
      <vt:lpstr>MUSOM</vt:lpstr>
      <vt:lpstr>BMR 617</vt:lpstr>
      <vt:lpstr>Types of variable</vt:lpstr>
      <vt:lpstr>Types of Data</vt:lpstr>
      <vt:lpstr>Determining the type of variable</vt:lpstr>
      <vt:lpstr>Nominal variables</vt:lpstr>
      <vt:lpstr>Ordinal values</vt:lpstr>
      <vt:lpstr>Interval Variables</vt:lpstr>
      <vt:lpstr>Operations on interval variables</vt:lpstr>
      <vt:lpstr>Ratio Variables</vt:lpstr>
      <vt:lpstr>Operations on Ratio Variables</vt:lpstr>
      <vt:lpstr>Examples</vt:lpstr>
      <vt:lpstr>Examples</vt:lpstr>
      <vt:lpstr>Categorical and Quantitative Variables</vt:lpstr>
      <vt:lpstr>Types of variable in R</vt:lpstr>
      <vt:lpstr>Types of variable in R, continued</vt:lpstr>
      <vt:lpstr>Variable types</vt:lpstr>
      <vt:lpstr>Variable types</vt:lpstr>
      <vt:lpstr>Example</vt:lpstr>
      <vt:lpstr>Example</vt:lpstr>
      <vt:lpstr>Factors in R</vt:lpstr>
      <vt:lpstr>Factors in R</vt:lpstr>
      <vt:lpstr>Missing values and incorrect values in factors</vt:lpstr>
      <vt:lpstr>Summary</vt:lpstr>
      <vt:lpstr>Summary (R)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BMR 617</dc:title>
  <dc:creator>Denvir, James</dc:creator>
  <cp:lastModifiedBy>Denvir, James</cp:lastModifiedBy>
  <cp:revision>14</cp:revision>
  <dcterms:created xsi:type="dcterms:W3CDTF">2020-01-13T14:02:52Z</dcterms:created>
  <dcterms:modified xsi:type="dcterms:W3CDTF">2021-01-28T14:02:27Z</dcterms:modified>
</cp:coreProperties>
</file>