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0"/>
    <p:restoredTop sz="94687"/>
  </p:normalViewPr>
  <p:slideViewPr>
    <p:cSldViewPr snapToGrid="0" snapToObjects="1" showGuides="1">
      <p:cViewPr varScale="1">
        <p:scale>
          <a:sx n="176" d="100"/>
          <a:sy n="176" d="100"/>
        </p:scale>
        <p:origin x="22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B6F00A2-D617-FA4B-A3BF-B86CDE3843DC}"/>
              </a:ext>
            </a:extLst>
          </p:cNvPr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Joan C. Edwards School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25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48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03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10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87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04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6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9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3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7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399AEF3E-5CFF-3D4B-AE42-93681782DCF8}" type="datetimeFigureOut">
              <a:rPr lang="en-US" smtClean="0"/>
              <a:t>4/20/21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658B4F4-BAC6-2D45-AEA2-0F44FC437C0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769F39-1E61-E84E-84A9-3551FA50AD8E}"/>
              </a:ext>
            </a:extLst>
          </p:cNvPr>
          <p:cNvSpPr/>
          <p:nvPr/>
        </p:nvSpPr>
        <p:spPr>
          <a:xfrm>
            <a:off x="221381" y="1184031"/>
            <a:ext cx="385011" cy="5537443"/>
          </a:xfrm>
          <a:prstGeom prst="rect">
            <a:avLst/>
          </a:prstGeom>
          <a:solidFill>
            <a:srgbClr val="00A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3FAD869-77C3-4B48-B947-FF39E5B89804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r="77036"/>
          <a:stretch/>
        </p:blipFill>
        <p:spPr>
          <a:xfrm>
            <a:off x="127596" y="365125"/>
            <a:ext cx="622681" cy="66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23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82D86-A1D0-0748-873A-4DA2C78E73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BMR 617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297499-81CC-1143-ADC9-E5FE309E84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126779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D2E90-32C0-9047-9DEE-D00D762CD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68EC3-DBB9-784B-A942-F784AC9A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course looked at two aspects of statistics:</a:t>
            </a:r>
          </a:p>
          <a:p>
            <a:r>
              <a:rPr lang="en-US" dirty="0"/>
              <a:t>Descriptive statistics</a:t>
            </a:r>
          </a:p>
          <a:p>
            <a:pPr lvl="1"/>
            <a:r>
              <a:rPr lang="en-US" dirty="0"/>
              <a:t>How to present data</a:t>
            </a:r>
          </a:p>
          <a:p>
            <a:r>
              <a:rPr lang="en-US" dirty="0"/>
              <a:t>Inferential statistics</a:t>
            </a:r>
          </a:p>
          <a:p>
            <a:pPr lvl="1"/>
            <a:r>
              <a:rPr lang="en-US" dirty="0"/>
              <a:t>Inferring information about a population from data from a sample</a:t>
            </a:r>
          </a:p>
          <a:p>
            <a:pPr lvl="1"/>
            <a:r>
              <a:rPr lang="en-US" dirty="0"/>
              <a:t>Hypothesis testing – automated decision making about the validity of a hypothesis</a:t>
            </a:r>
          </a:p>
        </p:txBody>
      </p:sp>
    </p:spTree>
    <p:extLst>
      <p:ext uri="{BB962C8B-B14F-4D97-AF65-F5344CB8AC3E}">
        <p14:creationId xmlns:p14="http://schemas.microsoft.com/office/powerpoint/2010/main" val="165268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26383-9F9E-5C48-8DCB-FED63C6AA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statistics in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6A570-A4C8-8340-B6F9-6192C09A9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Statistical techniques should be used to enhance your research program</a:t>
            </a:r>
          </a:p>
          <a:p>
            <a:r>
              <a:rPr lang="en-US" dirty="0"/>
              <a:t>Use statistics to understand your data</a:t>
            </a:r>
          </a:p>
          <a:p>
            <a:pPr lvl="1"/>
            <a:r>
              <a:rPr lang="en-US" dirty="0"/>
              <a:t>What message is present in your data?</a:t>
            </a:r>
          </a:p>
          <a:p>
            <a:pPr lvl="1"/>
            <a:r>
              <a:rPr lang="en-US" dirty="0"/>
              <a:t>What message is not present?</a:t>
            </a:r>
          </a:p>
          <a:p>
            <a:r>
              <a:rPr lang="en-US" dirty="0"/>
              <a:t>Use statistics to provide an objective mechanism for testing a hypothesis</a:t>
            </a:r>
          </a:p>
          <a:p>
            <a:pPr lvl="1"/>
            <a:r>
              <a:rPr lang="en-US" dirty="0"/>
              <a:t>It is easy to become attached to a particular scientific hypothesis, and consequently difficult to evaluate its validity objectively</a:t>
            </a:r>
          </a:p>
        </p:txBody>
      </p:sp>
    </p:spTree>
    <p:extLst>
      <p:ext uri="{BB962C8B-B14F-4D97-AF65-F5344CB8AC3E}">
        <p14:creationId xmlns:p14="http://schemas.microsoft.com/office/powerpoint/2010/main" val="4067277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3A2AE-94E2-5F44-B6B8-F825F930D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common misuses of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0852C-5074-864B-AAD9-A93B32B22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Scientists often see statistics as a "hoop through which they have to jump"</a:t>
            </a:r>
          </a:p>
          <a:p>
            <a:pPr lvl="1"/>
            <a:r>
              <a:rPr lang="en-US" dirty="0"/>
              <a:t>They know their hypothesis is true, they just need to "get a statistically significant result" to publish</a:t>
            </a:r>
          </a:p>
          <a:p>
            <a:r>
              <a:rPr lang="en-US" dirty="0"/>
              <a:t>Conversely, scientists sometime over-rely on statistics, particularly hypothesis testing, to justify a claim</a:t>
            </a:r>
          </a:p>
          <a:p>
            <a:pPr lvl="1"/>
            <a:r>
              <a:rPr lang="en-US" dirty="0"/>
              <a:t>"I got a statistically significant p-value, so this hypothesis must be true/interesting/important"</a:t>
            </a:r>
          </a:p>
          <a:p>
            <a:r>
              <a:rPr lang="en-US" dirty="0"/>
              <a:t>Remember, a p-value is only a loose measure of the certainty of a result</a:t>
            </a:r>
          </a:p>
        </p:txBody>
      </p:sp>
    </p:spTree>
    <p:extLst>
      <p:ext uri="{BB962C8B-B14F-4D97-AF65-F5344CB8AC3E}">
        <p14:creationId xmlns:p14="http://schemas.microsoft.com/office/powerpoint/2010/main" val="1826333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272A3-963B-D24D-8F47-9CCF7D0ED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integrity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0A4F1-DA86-1B49-B57E-D9C622ABA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Scientific integrity is essential to the scientific process</a:t>
            </a:r>
          </a:p>
          <a:p>
            <a:r>
              <a:rPr lang="en-US" dirty="0"/>
              <a:t>Peer-review helps ensure scientific integrity, but there is a large reliance on the honor system</a:t>
            </a:r>
          </a:p>
          <a:p>
            <a:r>
              <a:rPr lang="en-US" dirty="0"/>
              <a:t>Scientific integrity can be thought of on two levels:</a:t>
            </a:r>
          </a:p>
          <a:p>
            <a:pPr lvl="1"/>
            <a:r>
              <a:rPr lang="en-US" dirty="0"/>
              <a:t>Honesty</a:t>
            </a:r>
          </a:p>
          <a:p>
            <a:pPr lvl="2"/>
            <a:r>
              <a:rPr lang="en-US" dirty="0"/>
              <a:t>Are the data you present real, correct, and unmanipulated?</a:t>
            </a:r>
          </a:p>
          <a:p>
            <a:pPr lvl="1"/>
            <a:r>
              <a:rPr lang="en-US" dirty="0"/>
              <a:t>Truthfulness</a:t>
            </a:r>
          </a:p>
          <a:p>
            <a:pPr lvl="2"/>
            <a:r>
              <a:rPr lang="en-US" dirty="0"/>
              <a:t>Do you truly, and objectively, believe the hypothesis you claim to support?</a:t>
            </a:r>
          </a:p>
          <a:p>
            <a:pPr lvl="2"/>
            <a:r>
              <a:rPr lang="en-US" dirty="0"/>
              <a:t>Is it consistent with data from other labs? If not, what are the differences between what they have done and what you have done, and why are you "correct"?</a:t>
            </a:r>
          </a:p>
        </p:txBody>
      </p:sp>
    </p:spTree>
    <p:extLst>
      <p:ext uri="{BB962C8B-B14F-4D97-AF65-F5344CB8AC3E}">
        <p14:creationId xmlns:p14="http://schemas.microsoft.com/office/powerpoint/2010/main" val="12312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D307D-1D5F-344C-84B7-B736C60C0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Barriers to scientific integrity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BB241-9D03-DE47-8884-D5D0C158E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scientific and academic communities inadvertently place many barriers in the way of scientific integrity</a:t>
            </a:r>
          </a:p>
          <a:p>
            <a:r>
              <a:rPr lang="en-US" dirty="0"/>
              <a:t>Requirements to publish</a:t>
            </a:r>
          </a:p>
          <a:p>
            <a:pPr lvl="1"/>
            <a:r>
              <a:rPr lang="en-US" dirty="0"/>
              <a:t>Typically you need "statistically significant" results to publish</a:t>
            </a:r>
          </a:p>
          <a:p>
            <a:pPr lvl="1"/>
            <a:r>
              <a:rPr lang="en-US" dirty="0"/>
              <a:t>And you need publications to further your career</a:t>
            </a:r>
          </a:p>
          <a:p>
            <a:pPr lvl="2"/>
            <a:r>
              <a:rPr lang="en-US" dirty="0"/>
              <a:t>Graduate from graduate school, progress from postdoc, receive grant funding, achieve promotion and tenure, etc. etc.</a:t>
            </a:r>
          </a:p>
          <a:p>
            <a:pPr lvl="1"/>
            <a:r>
              <a:rPr lang="en-US" dirty="0"/>
              <a:t>These pressures result in a need to find ways to get small p-values</a:t>
            </a:r>
          </a:p>
          <a:p>
            <a:pPr lvl="1"/>
            <a:r>
              <a:rPr lang="en-US" dirty="0"/>
              <a:t>Known as "publication bias"</a:t>
            </a:r>
          </a:p>
          <a:p>
            <a:r>
              <a:rPr lang="en-US" dirty="0"/>
              <a:t>Requirements for novelty</a:t>
            </a:r>
          </a:p>
          <a:p>
            <a:pPr lvl="1"/>
            <a:r>
              <a:rPr lang="en-US" dirty="0"/>
              <a:t>Grant funding typically requires novel results</a:t>
            </a:r>
          </a:p>
          <a:p>
            <a:pPr lvl="1"/>
            <a:r>
              <a:rPr lang="en-US" dirty="0"/>
              <a:t>Paradigm-shifting research is the most highly valued research</a:t>
            </a:r>
          </a:p>
        </p:txBody>
      </p:sp>
    </p:spTree>
    <p:extLst>
      <p:ext uri="{BB962C8B-B14F-4D97-AF65-F5344CB8AC3E}">
        <p14:creationId xmlns:p14="http://schemas.microsoft.com/office/powerpoint/2010/main" val="4163115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BB2C6-23C0-D144-8F43-0878FD2AB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Statistics and scientific integrity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ED1DA-862E-5642-A684-7FB7560A9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Properly used, statistics can be an enhancement to scientific integrity</a:t>
            </a:r>
          </a:p>
          <a:p>
            <a:r>
              <a:rPr lang="en-US" dirty="0"/>
              <a:t>Honesty:	</a:t>
            </a:r>
          </a:p>
          <a:p>
            <a:pPr lvl="1"/>
            <a:r>
              <a:rPr lang="en-US" dirty="0"/>
              <a:t>Are the data correct and the data actually generated by your experiment?</a:t>
            </a:r>
          </a:p>
          <a:p>
            <a:pPr lvl="1"/>
            <a:r>
              <a:rPr lang="en-US" dirty="0"/>
              <a:t>Are the correct hypothesis tests used and the results presented accurately?</a:t>
            </a:r>
          </a:p>
          <a:p>
            <a:pPr lvl="1"/>
            <a:r>
              <a:rPr lang="en-US" dirty="0"/>
              <a:t>Are the data presented in a manner that truly reflects the nature of the data?</a:t>
            </a:r>
          </a:p>
          <a:p>
            <a:r>
              <a:rPr lang="en-US" dirty="0"/>
              <a:t>Truthfulness:</a:t>
            </a:r>
          </a:p>
          <a:p>
            <a:pPr lvl="1"/>
            <a:r>
              <a:rPr lang="en-US" dirty="0"/>
              <a:t>Avoid "p-value hacking"</a:t>
            </a:r>
          </a:p>
          <a:p>
            <a:pPr lvl="2"/>
            <a:r>
              <a:rPr lang="en-US" dirty="0"/>
              <a:t>Constantly repeating experiments until the desired result is obtained</a:t>
            </a:r>
          </a:p>
          <a:p>
            <a:pPr lvl="2"/>
            <a:r>
              <a:rPr lang="en-US" dirty="0"/>
              <a:t>Trying different statistical tests until one gives the desired result</a:t>
            </a:r>
          </a:p>
        </p:txBody>
      </p:sp>
    </p:spTree>
    <p:extLst>
      <p:ext uri="{BB962C8B-B14F-4D97-AF65-F5344CB8AC3E}">
        <p14:creationId xmlns:p14="http://schemas.microsoft.com/office/powerpoint/2010/main" val="1582191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33D54-A062-7949-9F88-44131768A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you don't get the results you want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33A11-5743-1547-97BD-6EE7E08DA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your experiment doesn't produce the results you want, troubleshoot</a:t>
            </a:r>
          </a:p>
          <a:p>
            <a:pPr lvl="1"/>
            <a:r>
              <a:rPr lang="en-US" dirty="0"/>
              <a:t>don't blindly try to fix the experiment without understanding why</a:t>
            </a:r>
          </a:p>
          <a:p>
            <a:r>
              <a:rPr lang="en-US" dirty="0"/>
              <a:t>If your p-value is high, why is it high?</a:t>
            </a:r>
          </a:p>
          <a:p>
            <a:pPr lvl="1"/>
            <a:r>
              <a:rPr lang="en-US" dirty="0"/>
              <a:t>The difference between values in the different groups is not big enough?</a:t>
            </a:r>
          </a:p>
          <a:p>
            <a:pPr lvl="2"/>
            <a:r>
              <a:rPr lang="en-US" dirty="0"/>
              <a:t>Verify the treatments/conditions are as you expect</a:t>
            </a:r>
          </a:p>
          <a:p>
            <a:pPr lvl="1"/>
            <a:r>
              <a:rPr lang="en-US" dirty="0"/>
              <a:t>There is too much variability</a:t>
            </a:r>
          </a:p>
          <a:p>
            <a:pPr lvl="2"/>
            <a:r>
              <a:rPr lang="en-US" dirty="0"/>
              <a:t>Why? Is a single outlier causing the variability? Or is there generally a lot of "noise" in one or more experimental groups.</a:t>
            </a:r>
          </a:p>
          <a:p>
            <a:pPr lvl="2"/>
            <a:r>
              <a:rPr lang="en-US" dirty="0"/>
              <a:t>In either case, investigate why.</a:t>
            </a:r>
          </a:p>
          <a:p>
            <a:pPr lvl="1"/>
            <a:r>
              <a:rPr lang="en-US" dirty="0"/>
              <a:t>Always consider the possibility your hypothesis may not be true!</a:t>
            </a:r>
          </a:p>
        </p:txBody>
      </p:sp>
    </p:spTree>
    <p:extLst>
      <p:ext uri="{BB962C8B-B14F-4D97-AF65-F5344CB8AC3E}">
        <p14:creationId xmlns:p14="http://schemas.microsoft.com/office/powerpoint/2010/main" val="2588962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95873-0670-2C4A-88DC-DAA0A2D6A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mindful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4755A-D7A9-1543-9681-A0B5B6299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statistics to explore and understand your data and what it is telling you</a:t>
            </a:r>
          </a:p>
          <a:p>
            <a:r>
              <a:rPr lang="en-US" dirty="0"/>
              <a:t>Set aside your own personal needs for results, and read your data objectively</a:t>
            </a:r>
          </a:p>
          <a:p>
            <a:r>
              <a:rPr lang="en-US" dirty="0"/>
              <a:t>The best scientists:</a:t>
            </a:r>
          </a:p>
          <a:p>
            <a:pPr lvl="1"/>
            <a:r>
              <a:rPr lang="en-US" dirty="0"/>
              <a:t>Understand their results in relation to other researchers</a:t>
            </a:r>
          </a:p>
          <a:p>
            <a:pPr lvl="1"/>
            <a:r>
              <a:rPr lang="en-US" dirty="0"/>
              <a:t>Interpret their data in a thoughtful and mindful way</a:t>
            </a:r>
          </a:p>
          <a:p>
            <a:pPr lvl="1"/>
            <a:r>
              <a:rPr lang="en-US" dirty="0"/>
              <a:t>Admit when their hypotheses </a:t>
            </a:r>
            <a:r>
              <a:rPr lang="en-US"/>
              <a:t>are wrong</a:t>
            </a:r>
          </a:p>
        </p:txBody>
      </p:sp>
    </p:spTree>
    <p:extLst>
      <p:ext uri="{BB962C8B-B14F-4D97-AF65-F5344CB8AC3E}">
        <p14:creationId xmlns:p14="http://schemas.microsoft.com/office/powerpoint/2010/main" val="959482882"/>
      </p:ext>
    </p:extLst>
  </p:cSld>
  <p:clrMapOvr>
    <a:masterClrMapping/>
  </p:clrMapOvr>
</p:sld>
</file>

<file path=ppt/theme/theme1.xml><?xml version="1.0" encoding="utf-8"?>
<a:theme xmlns:a="http://schemas.openxmlformats.org/drawingml/2006/main" name="MUSOM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60325">
          <a:solidFill>
            <a:srgbClr val="535C5C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00AF41"/>
        </a:solidFill>
      </a:spPr>
      <a:bodyPr wrap="square" rtlCol="0">
        <a:spAutoFit/>
      </a:bodyPr>
      <a:lstStyle>
        <a:defPPr algn="l">
          <a:defRPr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USOM" id="{CB6BB4B1-8331-CB4D-B3AA-CD1B2079FC59}" vid="{DE073F15-A86C-7640-8012-1389FBAB8C1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MUSOM</Template>
  <TotalTime>37</TotalTime>
  <Words>649</Words>
  <Application>Microsoft Macintosh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MUSOM</vt:lpstr>
      <vt:lpstr>BMR 617</vt:lpstr>
      <vt:lpstr>Summary</vt:lpstr>
      <vt:lpstr>Using statistics in research</vt:lpstr>
      <vt:lpstr>Two common misuses of statistics</vt:lpstr>
      <vt:lpstr>Scientific integrity</vt:lpstr>
      <vt:lpstr>Barriers to scientific integrity</vt:lpstr>
      <vt:lpstr>Statistics and scientific integrity</vt:lpstr>
      <vt:lpstr>When you don't get the results you want</vt:lpstr>
      <vt:lpstr>Be mindful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BMR 617</dc:title>
  <dc:creator>Denvir, James</dc:creator>
  <cp:lastModifiedBy>Denvir, James</cp:lastModifiedBy>
  <cp:revision>4</cp:revision>
  <dcterms:created xsi:type="dcterms:W3CDTF">2021-04-20T13:14:04Z</dcterms:created>
  <dcterms:modified xsi:type="dcterms:W3CDTF">2021-04-20T13:51:11Z</dcterms:modified>
</cp:coreProperties>
</file>