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6F00A2-D617-FA4B-A3BF-B86CDE3843D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Marshall University Joan C. Edwards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0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548BF11-07C3-A44C-B5C2-E13910812617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C093E-6779-C148-BD55-B9A6E15CD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69F39-1E61-E84E-84A9-3551FA50AD8E}"/>
              </a:ext>
            </a:extLst>
          </p:cNvPr>
          <p:cNvSpPr/>
          <p:nvPr/>
        </p:nvSpPr>
        <p:spPr>
          <a:xfrm>
            <a:off x="221381" y="1184031"/>
            <a:ext cx="385011" cy="5537443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FAD869-77C3-4B48-B947-FF39E5B8980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7036"/>
          <a:stretch/>
        </p:blipFill>
        <p:spPr>
          <a:xfrm>
            <a:off x="127596" y="365125"/>
            <a:ext cx="622681" cy="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media/144246/downlo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CBE9-7968-1E42-8310-C6D33133A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BMR 617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42A78-5549-124E-BE1B-43F229183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Roles of variables</a:t>
            </a:r>
          </a:p>
        </p:txBody>
      </p:sp>
    </p:spTree>
    <p:extLst>
      <p:ext uri="{BB962C8B-B14F-4D97-AF65-F5344CB8AC3E}">
        <p14:creationId xmlns:p14="http://schemas.microsoft.com/office/powerpoint/2010/main" val="422579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EA65-0DF3-C14A-AFA3-48DB0901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0E5E-5A90-184F-8455-87D1AE0F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Bar charts in R are a little tricky</a:t>
            </a:r>
          </a:p>
          <a:p>
            <a:pPr lvl="1"/>
            <a:r>
              <a:rPr lang="en-US" dirty="0"/>
              <a:t>Do we really like them anyway?</a:t>
            </a:r>
          </a:p>
          <a:p>
            <a:pPr lvl="1"/>
            <a:r>
              <a:rPr lang="en-US" dirty="0" err="1"/>
              <a:t>ggplot</a:t>
            </a:r>
            <a:r>
              <a:rPr lang="en-US" dirty="0"/>
              <a:t> bar graphs are really designed for count data</a:t>
            </a:r>
          </a:p>
          <a:p>
            <a:r>
              <a:rPr lang="en-US" dirty="0"/>
              <a:t>We must first </a:t>
            </a:r>
            <a:r>
              <a:rPr lang="en-US" i="1" dirty="0"/>
              <a:t>group</a:t>
            </a:r>
            <a:r>
              <a:rPr lang="en-US" dirty="0"/>
              <a:t> and </a:t>
            </a:r>
            <a:r>
              <a:rPr lang="en-US" i="1" dirty="0"/>
              <a:t>summarize</a:t>
            </a:r>
            <a:r>
              <a:rPr lang="en-US" dirty="0"/>
              <a:t> the data: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th_grouped</a:t>
            </a:r>
            <a:r>
              <a:rPr lang="en-US" sz="2000" dirty="0">
                <a:latin typeface="JetBrains Mono" panose="020B0509020102050004" pitchFamily="49" charset="77"/>
              </a:rPr>
              <a:t> &lt;- </a:t>
            </a:r>
            <a:r>
              <a:rPr lang="en-US" sz="2000" dirty="0" err="1">
                <a:latin typeface="JetBrains Mono" panose="020B0509020102050004" pitchFamily="49" charset="77"/>
              </a:rPr>
              <a:t>group_by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, Diet)</a:t>
            </a:r>
          </a:p>
          <a:p>
            <a:r>
              <a:rPr lang="en-US" dirty="0"/>
              <a:t>Note this looks no different in the data viewer</a:t>
            </a:r>
          </a:p>
          <a:p>
            <a:r>
              <a:rPr lang="en-US" dirty="0"/>
              <a:t>Now we can summarize the data by the group(s), i.e. by Diet: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th_summ</a:t>
            </a:r>
            <a:r>
              <a:rPr lang="en-US" sz="2000" dirty="0">
                <a:latin typeface="JetBrains Mono" panose="020B0509020102050004" pitchFamily="49" charset="77"/>
              </a:rPr>
              <a:t> &lt;- summarize(</a:t>
            </a:r>
            <a:r>
              <a:rPr lang="en-US" sz="2000" dirty="0" err="1">
                <a:latin typeface="JetBrains Mono" panose="020B0509020102050004" pitchFamily="49" charset="77"/>
              </a:rPr>
              <a:t>th_grouped</a:t>
            </a:r>
            <a:r>
              <a:rPr lang="en-US" sz="2000" dirty="0">
                <a:latin typeface="JetBrains Mono" panose="020B0509020102050004" pitchFamily="49" charset="77"/>
              </a:rPr>
              <a:t>, Cholesterol=mean(Cholesterol))</a:t>
            </a:r>
          </a:p>
          <a:p>
            <a:r>
              <a:rPr lang="en-US" dirty="0"/>
              <a:t>And we can plot the bar chart with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th_summ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geom_bar</a:t>
            </a:r>
            <a:r>
              <a:rPr lang="en-US" sz="2000" dirty="0">
                <a:latin typeface="JetBrains Mono" panose="020B0509020102050004" pitchFamily="49" charset="77"/>
              </a:rPr>
              <a:t>(stat="identity”, fill=“#00b140”)</a:t>
            </a:r>
          </a:p>
          <a:p>
            <a:r>
              <a:rPr lang="en-US" dirty="0"/>
              <a:t>We’ll see how to add error bars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2A237-34EB-6446-BBCF-A5FBDD71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06" y="612732"/>
            <a:ext cx="3327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5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727-357C-1940-A41B-8D129A53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Pfizer SARS-CoV-2 vaccine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29AD-891F-C14E-9306-187E6C1A7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Pfizer developed a mRNA vaccine, BNT162b2, for SARS-CoV-2</a:t>
            </a:r>
          </a:p>
          <a:p>
            <a:r>
              <a:rPr lang="en-US" dirty="0"/>
              <a:t>Reported the outcomes from a Phase 3 clinical trial to the FDA on December 10, 2020</a:t>
            </a:r>
          </a:p>
          <a:p>
            <a:r>
              <a:rPr lang="en-US" dirty="0"/>
              <a:t>Report retrieved from </a:t>
            </a:r>
            <a:r>
              <a:rPr lang="en-US" dirty="0">
                <a:hlinkClick r:id="rId2"/>
              </a:rPr>
              <a:t>https://www.fda.gov/media/144246/download</a:t>
            </a:r>
            <a:endParaRPr lang="en-US" dirty="0"/>
          </a:p>
          <a:p>
            <a:r>
              <a:rPr lang="en-US" dirty="0"/>
              <a:t>In the clinical trial, 18,198 participants received the vaccine, and 18,325 received a placebo</a:t>
            </a:r>
          </a:p>
          <a:p>
            <a:r>
              <a:rPr lang="en-US" dirty="0"/>
              <a:t>Two doses in each case,  21 days apart</a:t>
            </a:r>
          </a:p>
          <a:p>
            <a:r>
              <a:rPr lang="en-US" dirty="0"/>
              <a:t>Subjects were evaluated to see if they became infected with SARS-CoV-2 within 7 days of the second dose</a:t>
            </a:r>
          </a:p>
        </p:txBody>
      </p:sp>
    </p:spTree>
    <p:extLst>
      <p:ext uri="{BB962C8B-B14F-4D97-AF65-F5344CB8AC3E}">
        <p14:creationId xmlns:p14="http://schemas.microsoft.com/office/powerpoint/2010/main" val="368132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95C6-AE6F-DD4C-A696-3E6DA8F4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the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1801-5050-5A4D-8FBB-073048E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response variable in this trial? Is it quantitative or categorical?</a:t>
            </a:r>
          </a:p>
          <a:p>
            <a:r>
              <a:rPr lang="en-US" dirty="0"/>
              <a:t>What is (are) the explanatory variable(s) in this trial? Is it (are they) quantitative or categorical?</a:t>
            </a:r>
          </a:p>
        </p:txBody>
      </p:sp>
    </p:spTree>
    <p:extLst>
      <p:ext uri="{BB962C8B-B14F-4D97-AF65-F5344CB8AC3E}">
        <p14:creationId xmlns:p14="http://schemas.microsoft.com/office/powerpoint/2010/main" val="418936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2E24-C907-8F43-A632-C561A615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the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2E69-335B-FE4E-8FF0-3AEBBD2D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response variable is SARS-CoV-2 status</a:t>
            </a:r>
          </a:p>
          <a:p>
            <a:pPr lvl="1"/>
            <a:r>
              <a:rPr lang="en-US" dirty="0"/>
              <a:t>It is a categorical variable with possible values (“levels”) ”infected” and “not infected”</a:t>
            </a:r>
          </a:p>
          <a:p>
            <a:r>
              <a:rPr lang="en-US" dirty="0"/>
              <a:t>The explanatory variable is Treatment</a:t>
            </a:r>
          </a:p>
          <a:p>
            <a:pPr lvl="1"/>
            <a:r>
              <a:rPr lang="en-US" dirty="0"/>
              <a:t>It is also a categorical variable with possible values “vaccine” and “placebo”</a:t>
            </a:r>
          </a:p>
          <a:p>
            <a:r>
              <a:rPr lang="en-US" dirty="0"/>
              <a:t>This is an example of a “C → C” relationship</a:t>
            </a:r>
          </a:p>
          <a:p>
            <a:r>
              <a:rPr lang="en-US" dirty="0"/>
              <a:t>The aim of the study is to see if treatment affects SARS-CoV-2 status</a:t>
            </a:r>
          </a:p>
        </p:txBody>
      </p:sp>
    </p:spTree>
    <p:extLst>
      <p:ext uri="{BB962C8B-B14F-4D97-AF65-F5344CB8AC3E}">
        <p14:creationId xmlns:p14="http://schemas.microsoft.com/office/powerpoint/2010/main" val="351413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1E73-8972-9A4A-9DA1-6C3C0BA8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BNT162b2 clinical trial design: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510B-6686-944A-9BBD-F49C9B94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outcome for the trial was SARS-CoV-2 status </a:t>
            </a:r>
            <a:r>
              <a:rPr lang="en-US" i="1" dirty="0"/>
              <a:t>seven days after the second dose</a:t>
            </a:r>
            <a:endParaRPr lang="en-US" dirty="0"/>
          </a:p>
          <a:p>
            <a:pPr lvl="1"/>
            <a:r>
              <a:rPr lang="en-US" dirty="0"/>
              <a:t>Why do you think this outcome (particularly the time period) was chosen?</a:t>
            </a:r>
          </a:p>
          <a:p>
            <a:pPr lvl="1"/>
            <a:r>
              <a:rPr lang="en-US" dirty="0"/>
              <a:t>What are the pros and cons of choosing this as the primary outcome?</a:t>
            </a:r>
          </a:p>
          <a:p>
            <a:pPr lvl="1"/>
            <a:r>
              <a:rPr lang="en-US" dirty="0"/>
              <a:t>Are there any mitigating factors to any of the cons?</a:t>
            </a:r>
          </a:p>
        </p:txBody>
      </p:sp>
    </p:spTree>
    <p:extLst>
      <p:ext uri="{BB962C8B-B14F-4D97-AF65-F5344CB8AC3E}">
        <p14:creationId xmlns:p14="http://schemas.microsoft.com/office/powerpoint/2010/main" val="317844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E702-E73C-5448-864C-AF50E18C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BNT162b2 clinical trial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FEA8-19DA-AD43-A014-C6EB16C5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18325 subjects receiving the placebo, 162 were infected with SARS-CoV-2 within a week of the second dose</a:t>
            </a:r>
          </a:p>
          <a:p>
            <a:r>
              <a:rPr lang="en-US" dirty="0"/>
              <a:t>Of the 18198 subjects receiving the vaccine, 8 were infected with SARS-CoV-2 within a week of the second dose</a:t>
            </a:r>
          </a:p>
          <a:p>
            <a:r>
              <a:rPr lang="en-US" dirty="0"/>
              <a:t>Data for “C → C” type studies are typically presented in a </a:t>
            </a:r>
            <a:r>
              <a:rPr lang="en-US" i="1" dirty="0"/>
              <a:t>contingency table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3187EA-6A6A-0A4F-AF39-F1D13F932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53283"/>
              </p:ext>
            </p:extLst>
          </p:nvPr>
        </p:nvGraphicFramePr>
        <p:xfrm>
          <a:off x="2371047" y="440808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731744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458768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8030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713813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5706554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Treatment</a:t>
                      </a:r>
                    </a:p>
                  </a:txBody>
                  <a:tcPr>
                    <a:solidFill>
                      <a:srgbClr val="00B1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08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134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SARS-CoV-2 status</a:t>
                      </a:r>
                    </a:p>
                  </a:txBody>
                  <a:tcPr>
                    <a:solidFill>
                      <a:srgbClr val="00B1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Infected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1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infected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18163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18190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36353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7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18325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18198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36523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1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0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3E74-0121-C64C-A145-118C62EF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contingency table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688B-5AB2-D54D-9C6C-916FE099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number of measures of interested from contingency table data</a:t>
            </a:r>
          </a:p>
          <a:p>
            <a:r>
              <a:rPr lang="en-US" dirty="0"/>
              <a:t>For a randomized trial such as this, we can measure the </a:t>
            </a:r>
            <a:r>
              <a:rPr lang="en-US" i="1" dirty="0"/>
              <a:t>risk</a:t>
            </a:r>
            <a:r>
              <a:rPr lang="en-US" dirty="0"/>
              <a:t> for each treatment group</a:t>
            </a:r>
          </a:p>
          <a:p>
            <a:r>
              <a:rPr lang="en-US" dirty="0"/>
              <a:t>The risk is the number with the “bad” outcome, out of the total</a:t>
            </a:r>
          </a:p>
          <a:p>
            <a:r>
              <a:rPr lang="en-US" dirty="0"/>
              <a:t>The risk for the placebo group is 162/18325=0.00884=0.884%</a:t>
            </a:r>
          </a:p>
          <a:p>
            <a:r>
              <a:rPr lang="en-US" dirty="0"/>
              <a:t>What is the risk for the vaccine group?</a:t>
            </a:r>
          </a:p>
        </p:txBody>
      </p:sp>
    </p:spTree>
    <p:extLst>
      <p:ext uri="{BB962C8B-B14F-4D97-AF65-F5344CB8AC3E}">
        <p14:creationId xmlns:p14="http://schemas.microsoft.com/office/powerpoint/2010/main" val="412742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6FC3-A6DE-1146-B746-6597574C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3EF9-C241-4D40-A383-43E6AC3B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relative risk</a:t>
            </a:r>
            <a:r>
              <a:rPr lang="en-US" dirty="0"/>
              <a:t> is the risk in one group as a ratio of the risk in the other group</a:t>
            </a:r>
          </a:p>
          <a:p>
            <a:r>
              <a:rPr lang="en-US" dirty="0"/>
              <a:t>The relative risk for the vaccine group (compared to the placebo group) is 0.000440/0.00884 = 0.0497 = 4.97%</a:t>
            </a:r>
          </a:p>
          <a:p>
            <a:r>
              <a:rPr lang="en-US" dirty="0"/>
              <a:t>So those that receive the vaccine have only about 5% of the risk of those who received the placebo</a:t>
            </a:r>
          </a:p>
          <a:p>
            <a:pPr lvl="1"/>
            <a:r>
              <a:rPr lang="en-US" dirty="0"/>
              <a:t>This is essentially the statement that Pfizer made that the vaccine is 95% effective </a:t>
            </a:r>
          </a:p>
        </p:txBody>
      </p:sp>
    </p:spTree>
    <p:extLst>
      <p:ext uri="{BB962C8B-B14F-4D97-AF65-F5344CB8AC3E}">
        <p14:creationId xmlns:p14="http://schemas.microsoft.com/office/powerpoint/2010/main" val="87447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3DDC-827E-F345-9092-63554C2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53F1-9F8C-DC4E-8FC0-ED456EE4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attributatble</a:t>
            </a:r>
            <a:r>
              <a:rPr lang="en-US" i="1" dirty="0"/>
              <a:t> risk</a:t>
            </a:r>
            <a:r>
              <a:rPr lang="en-US" dirty="0"/>
              <a:t> is the difference in risk between the two groups</a:t>
            </a:r>
          </a:p>
          <a:p>
            <a:r>
              <a:rPr lang="en-US" dirty="0"/>
              <a:t>So the attributable risk for the placebo group is 0.884%-0.044%=0.84%.</a:t>
            </a:r>
          </a:p>
          <a:p>
            <a:r>
              <a:rPr lang="en-US" dirty="0"/>
              <a:t>If you are in the placebo group (i.e. if you don’t get the vaccine) you have a 0.884% chance of getting SARS-CoV-2 in the four-week timespan represented by the study. Of that 0.884% risk, 0.84% is </a:t>
            </a:r>
            <a:r>
              <a:rPr lang="en-US" i="1" dirty="0" err="1"/>
              <a:t>attributatble</a:t>
            </a:r>
            <a:r>
              <a:rPr lang="en-US" i="1" dirty="0"/>
              <a:t> to the fact that you did not receive the vaccine</a:t>
            </a:r>
            <a:r>
              <a:rPr lang="en-US" dirty="0"/>
              <a:t>.</a:t>
            </a:r>
          </a:p>
          <a:p>
            <a:r>
              <a:rPr lang="en-US" dirty="0"/>
              <a:t>Note that this is not readily interpretable in this case</a:t>
            </a:r>
          </a:p>
          <a:p>
            <a:pPr lvl="1"/>
            <a:r>
              <a:rPr lang="en-US" dirty="0"/>
              <a:t>The attributable risk over a more realistic timeline is likely much higher</a:t>
            </a:r>
          </a:p>
        </p:txBody>
      </p:sp>
    </p:spTree>
    <p:extLst>
      <p:ext uri="{BB962C8B-B14F-4D97-AF65-F5344CB8AC3E}">
        <p14:creationId xmlns:p14="http://schemas.microsoft.com/office/powerpoint/2010/main" val="143899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78C7-1093-F845-84AF-584BE7AA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needed to 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5286-E9F2-0243-8973-542592A9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number needed to treat</a:t>
            </a:r>
            <a:r>
              <a:rPr lang="en-US" dirty="0"/>
              <a:t> (NNT) is (in this case) the number of people who need to be vaccinated to prevent one person getting infected with SARS-CoV-2 in the time span of the trial</a:t>
            </a:r>
          </a:p>
          <a:p>
            <a:r>
              <a:rPr lang="en-US" dirty="0"/>
              <a:t>NNT is the reciprocal of attributable risk</a:t>
            </a:r>
          </a:p>
          <a:p>
            <a:r>
              <a:rPr lang="en-US" dirty="0"/>
              <a:t>In this case, NNT = 1/0.84% = 1/0.0084 = 119</a:t>
            </a:r>
          </a:p>
          <a:p>
            <a:pPr lvl="1"/>
            <a:r>
              <a:rPr lang="en-US" dirty="0"/>
              <a:t>Again, this is over a very short time span; the number needed to treat to prevent one person being infected over a more realistic time span is likely much smaller</a:t>
            </a:r>
          </a:p>
          <a:p>
            <a:r>
              <a:rPr lang="en-US" dirty="0"/>
              <a:t>To date, approximately 220,000 people in WV have been vaccinated</a:t>
            </a:r>
          </a:p>
          <a:p>
            <a:r>
              <a:rPr lang="en-US" dirty="0"/>
              <a:t>Represents about 1845 people saved from infection per four-week time span since vaccination</a:t>
            </a:r>
          </a:p>
          <a:p>
            <a:r>
              <a:rPr lang="en-US" dirty="0"/>
              <a:t>At a mortality rate of ~2%, this has saved at least 37 lives so far</a:t>
            </a:r>
          </a:p>
        </p:txBody>
      </p:sp>
    </p:spTree>
    <p:extLst>
      <p:ext uri="{BB962C8B-B14F-4D97-AF65-F5344CB8AC3E}">
        <p14:creationId xmlns:p14="http://schemas.microsoft.com/office/powerpoint/2010/main" val="7675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3407-8AD1-E641-AC05-47CB0C8F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1B4C-4FB2-1042-ADEC-38FA02AC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/>
              <a:t>In many (perhaps all) experiments and studies, we are interested in examining the relationship between two or more variables</a:t>
            </a:r>
          </a:p>
          <a:p>
            <a:r>
              <a:rPr lang="en-US" sz="2400"/>
              <a:t>For example, in the data set we looked at last time, we examined the cholesterol level (one variable) of mice fed different diets (another variable)</a:t>
            </a:r>
          </a:p>
          <a:p>
            <a:pPr lvl="1"/>
            <a:r>
              <a:rPr lang="en-US" dirty="0"/>
              <a:t>We were examining the relationship between diet and cholesterol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9B40B-11C6-7F4B-A0CB-E1595CE5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61" y="1825625"/>
            <a:ext cx="454447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371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05FD-7378-7145-9B00-B5FAE72A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6F136-B9B2-E042-8C9D-EAF9C736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Produce boxplots with individual points for the </a:t>
            </a:r>
            <a:r>
              <a:rPr lang="en-US" i="1" dirty="0"/>
              <a:t>glucose</a:t>
            </a:r>
            <a:r>
              <a:rPr lang="en-US" dirty="0"/>
              <a:t> data for the TH/B6 diet data</a:t>
            </a:r>
          </a:p>
          <a:p>
            <a:r>
              <a:rPr lang="en-US" dirty="0"/>
              <a:t>Describe the effect of diet on glucose level for TH, and for B6</a:t>
            </a:r>
          </a:p>
          <a:p>
            <a:r>
              <a:rPr lang="en-US" dirty="0"/>
              <a:t>Is the effect of diet the same in both strains?</a:t>
            </a:r>
          </a:p>
          <a:p>
            <a:r>
              <a:rPr lang="en-US" dirty="0"/>
              <a:t>Calculate the risk for the placebo groups and vaccine groups, the relative risk, the attributable risk, and the number needed to treat for the </a:t>
            </a:r>
            <a:r>
              <a:rPr lang="en-US" dirty="0" err="1"/>
              <a:t>Moderna</a:t>
            </a:r>
            <a:r>
              <a:rPr lang="en-US" dirty="0"/>
              <a:t> vaccine</a:t>
            </a:r>
          </a:p>
          <a:p>
            <a:pPr lvl="1"/>
            <a:r>
              <a:rPr lang="en-US" dirty="0"/>
              <a:t>In the </a:t>
            </a:r>
            <a:r>
              <a:rPr lang="en-US" dirty="0" err="1"/>
              <a:t>Moderna</a:t>
            </a:r>
            <a:r>
              <a:rPr lang="en-US" dirty="0"/>
              <a:t> vaccine trial, 90 out of 13883 of those receiving the placebo, and 5 out of 13934 receiving the vaccine were infected with SARS-CoV-2 within a week of the second dose</a:t>
            </a:r>
          </a:p>
        </p:txBody>
      </p:sp>
    </p:spTree>
    <p:extLst>
      <p:ext uri="{BB962C8B-B14F-4D97-AF65-F5344CB8AC3E}">
        <p14:creationId xmlns:p14="http://schemas.microsoft.com/office/powerpoint/2010/main" val="2832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A1F4-7467-AA42-926B-B737728D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3949-9261-7549-9E5C-E537BC29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we already classified variables by </a:t>
            </a:r>
            <a:r>
              <a:rPr lang="en-US" i="1" dirty="0"/>
              <a:t>type</a:t>
            </a:r>
          </a:p>
          <a:p>
            <a:pPr lvl="1"/>
            <a:r>
              <a:rPr lang="en-US" dirty="0"/>
              <a:t>Nominal, ordinal, interval, or ratio</a:t>
            </a:r>
          </a:p>
          <a:p>
            <a:pPr lvl="1"/>
            <a:r>
              <a:rPr lang="en-US" dirty="0"/>
              <a:t>Nominal and ordinal are categorical</a:t>
            </a:r>
          </a:p>
          <a:p>
            <a:pPr lvl="1"/>
            <a:r>
              <a:rPr lang="en-US" dirty="0"/>
              <a:t>Interval and ratio are quantitative</a:t>
            </a:r>
          </a:p>
          <a:p>
            <a:r>
              <a:rPr lang="en-US" dirty="0"/>
              <a:t>Diet is …</a:t>
            </a:r>
          </a:p>
          <a:p>
            <a:r>
              <a:rPr lang="en-US" dirty="0"/>
              <a:t>Cholesterol is …</a:t>
            </a:r>
          </a:p>
        </p:txBody>
      </p:sp>
    </p:spTree>
    <p:extLst>
      <p:ext uri="{BB962C8B-B14F-4D97-AF65-F5344CB8AC3E}">
        <p14:creationId xmlns:p14="http://schemas.microsoft.com/office/powerpoint/2010/main" val="344302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A1F4-7467-AA42-926B-B737728D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3949-9261-7549-9E5C-E537BC29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we already classified variables by </a:t>
            </a:r>
            <a:r>
              <a:rPr lang="en-US" i="1" dirty="0"/>
              <a:t>type</a:t>
            </a:r>
          </a:p>
          <a:p>
            <a:pPr lvl="1"/>
            <a:r>
              <a:rPr lang="en-US" dirty="0"/>
              <a:t>Nominal, ordinal, interval, or ratio</a:t>
            </a:r>
          </a:p>
          <a:p>
            <a:pPr lvl="1"/>
            <a:r>
              <a:rPr lang="en-US" dirty="0"/>
              <a:t>Nominal and ordinal are categorical</a:t>
            </a:r>
          </a:p>
          <a:p>
            <a:pPr lvl="1"/>
            <a:r>
              <a:rPr lang="en-US" dirty="0"/>
              <a:t>Interval and ratio are quantitative</a:t>
            </a:r>
          </a:p>
          <a:p>
            <a:r>
              <a:rPr lang="en-US" dirty="0"/>
              <a:t>Diet is nominal (categorical)</a:t>
            </a:r>
          </a:p>
          <a:p>
            <a:r>
              <a:rPr lang="en-US" dirty="0"/>
              <a:t>Cholesterol is ratio (quantitative)</a:t>
            </a:r>
          </a:p>
        </p:txBody>
      </p:sp>
    </p:spTree>
    <p:extLst>
      <p:ext uri="{BB962C8B-B14F-4D97-AF65-F5344CB8AC3E}">
        <p14:creationId xmlns:p14="http://schemas.microsoft.com/office/powerpoint/2010/main" val="10522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715E-FE26-734F-A84C-41FF47AC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CB0E-5283-AB4C-85B5-7A9659BB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experiment or study, we can also classify variables based on their </a:t>
            </a:r>
            <a:r>
              <a:rPr lang="en-US" i="1" dirty="0"/>
              <a:t>role</a:t>
            </a:r>
            <a:r>
              <a:rPr lang="en-US" dirty="0"/>
              <a:t> in the experiment</a:t>
            </a:r>
          </a:p>
          <a:p>
            <a:pPr lvl="1"/>
            <a:r>
              <a:rPr lang="en-US" dirty="0"/>
              <a:t>Explanatory or response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response variable</a:t>
            </a:r>
            <a:r>
              <a:rPr lang="en-US" dirty="0"/>
              <a:t> is the particular focus of a question in the study or experiment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explanatory variable </a:t>
            </a:r>
            <a:r>
              <a:rPr lang="en-US" dirty="0"/>
              <a:t>is a variables that predicts or explains changes in the response variable</a:t>
            </a:r>
          </a:p>
          <a:p>
            <a:r>
              <a:rPr lang="en-US" dirty="0"/>
              <a:t>In our previous example:</a:t>
            </a:r>
          </a:p>
          <a:p>
            <a:pPr lvl="1"/>
            <a:r>
              <a:rPr lang="en-US" dirty="0"/>
              <a:t>Cholesterol is a …</a:t>
            </a:r>
          </a:p>
          <a:p>
            <a:pPr lvl="1"/>
            <a:r>
              <a:rPr lang="en-US" dirty="0"/>
              <a:t>Diet is a …</a:t>
            </a:r>
          </a:p>
        </p:txBody>
      </p:sp>
    </p:spTree>
    <p:extLst>
      <p:ext uri="{BB962C8B-B14F-4D97-AF65-F5344CB8AC3E}">
        <p14:creationId xmlns:p14="http://schemas.microsoft.com/office/powerpoint/2010/main" val="34275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715E-FE26-734F-A84C-41FF47AC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CB0E-5283-AB4C-85B5-7A9659BB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experiment or study, we can also classify variables based on their </a:t>
            </a:r>
            <a:r>
              <a:rPr lang="en-US" i="1" dirty="0"/>
              <a:t>role</a:t>
            </a:r>
            <a:r>
              <a:rPr lang="en-US" dirty="0"/>
              <a:t> in the experiment</a:t>
            </a:r>
          </a:p>
          <a:p>
            <a:pPr lvl="1"/>
            <a:r>
              <a:rPr lang="en-US" dirty="0"/>
              <a:t>Explanatory or response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response variable</a:t>
            </a:r>
            <a:r>
              <a:rPr lang="en-US" dirty="0"/>
              <a:t> is the particular focus of a question in the study or experiment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explanatory variable </a:t>
            </a:r>
            <a:r>
              <a:rPr lang="en-US" dirty="0"/>
              <a:t>is a variables that predicts or explains changes in the response variable</a:t>
            </a:r>
          </a:p>
          <a:p>
            <a:r>
              <a:rPr lang="en-US" dirty="0"/>
              <a:t>In our previous example:</a:t>
            </a:r>
          </a:p>
          <a:p>
            <a:pPr lvl="1"/>
            <a:r>
              <a:rPr lang="en-US" dirty="0"/>
              <a:t>Cholesterol is a response variable</a:t>
            </a:r>
          </a:p>
          <a:p>
            <a:pPr lvl="1"/>
            <a:r>
              <a:rPr lang="en-US" dirty="0"/>
              <a:t>Diet is an explanatory variable</a:t>
            </a:r>
          </a:p>
        </p:txBody>
      </p:sp>
    </p:spTree>
    <p:extLst>
      <p:ext uri="{BB962C8B-B14F-4D97-AF65-F5344CB8AC3E}">
        <p14:creationId xmlns:p14="http://schemas.microsoft.com/office/powerpoint/2010/main" val="319314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A312-C539-5642-9F5D-A1C13E69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relationships between two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457C-B092-4947-8AD1-A5B0E86E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we look at relationships between two variables, one variables will be the response variable, and the other will be an explanatory variable</a:t>
            </a:r>
          </a:p>
          <a:p>
            <a:r>
              <a:rPr lang="en-US" dirty="0"/>
              <a:t>Each variable will either be categorical or quantitative</a:t>
            </a:r>
          </a:p>
          <a:p>
            <a:r>
              <a:rPr lang="en-US" dirty="0"/>
              <a:t>We therefore have four possibilities:</a:t>
            </a:r>
          </a:p>
          <a:p>
            <a:pPr lvl="1"/>
            <a:r>
              <a:rPr lang="en-US" dirty="0"/>
              <a:t>Categorical explanatory variable, quantitative response: C → Q</a:t>
            </a:r>
          </a:p>
          <a:p>
            <a:pPr lvl="1"/>
            <a:r>
              <a:rPr lang="en-US" dirty="0"/>
              <a:t>Categorical explanatory variable, categorical response: C → C</a:t>
            </a:r>
          </a:p>
          <a:p>
            <a:pPr lvl="1"/>
            <a:r>
              <a:rPr lang="en-US" dirty="0"/>
              <a:t>Quantitative explanatory variable, quantitative response: Q → Q</a:t>
            </a:r>
          </a:p>
          <a:p>
            <a:pPr lvl="1"/>
            <a:r>
              <a:rPr lang="en-US" dirty="0"/>
              <a:t>Quantitative explanatory variable, categorical response: Q → C</a:t>
            </a:r>
          </a:p>
          <a:p>
            <a:r>
              <a:rPr lang="en-US" dirty="0"/>
              <a:t>Understanding which of these cases you are in goes a long way to determining the analysis and presentation of the data</a:t>
            </a:r>
          </a:p>
        </p:txBody>
      </p:sp>
    </p:spTree>
    <p:extLst>
      <p:ext uri="{BB962C8B-B14F-4D97-AF65-F5344CB8AC3E}">
        <p14:creationId xmlns:p14="http://schemas.microsoft.com/office/powerpoint/2010/main" val="105267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E9A0-CC6E-C946-97AC-C98371A5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 →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229E-A29C-1342-894B-7D89E5D67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example we have already seen: cholesterol levels in the Tallyho mice under three different diets provides an example of a categorical explanatory variable and a quantitative response variable</a:t>
            </a:r>
          </a:p>
          <a:p>
            <a:r>
              <a:rPr lang="en-US" dirty="0"/>
              <a:t>We typically present data for this case graphically</a:t>
            </a:r>
          </a:p>
          <a:p>
            <a:r>
              <a:rPr lang="en-US" dirty="0"/>
              <a:t>The response variable is plotted on the y-axis</a:t>
            </a:r>
          </a:p>
          <a:p>
            <a:r>
              <a:rPr lang="en-US" dirty="0"/>
              <a:t>Graphs are plotted side-by-side using boxplots, column scatter plots, or bar graphs</a:t>
            </a:r>
          </a:p>
        </p:txBody>
      </p:sp>
    </p:spTree>
    <p:extLst>
      <p:ext uri="{BB962C8B-B14F-4D97-AF65-F5344CB8AC3E}">
        <p14:creationId xmlns:p14="http://schemas.microsoft.com/office/powerpoint/2010/main" val="387935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DF79-2E48-8047-8B3F-EDEBD488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boxplots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53F1-FF05-5A47-96AB-E5764B98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how we retrieved, wrangled, and filtered our data:</a:t>
            </a:r>
            <a:br>
              <a:rPr lang="en-US" dirty="0"/>
            </a:br>
            <a:r>
              <a:rPr lang="en-US" sz="2000" dirty="0">
                <a:latin typeface="JetBrains Mono" panose="020B0509020102050004" pitchFamily="49" charset="77"/>
              </a:rPr>
              <a:t>library(</a:t>
            </a:r>
            <a:r>
              <a:rPr lang="en-US" sz="2000" dirty="0" err="1">
                <a:latin typeface="JetBrains Mono" panose="020B0509020102050004" pitchFamily="49" charset="77"/>
              </a:rPr>
              <a:t>tidyverse</a:t>
            </a:r>
            <a:r>
              <a:rPr lang="en-US" sz="2000" dirty="0">
                <a:latin typeface="JetBrains Mono" panose="020B0509020102050004" pitchFamily="49" charset="77"/>
              </a:rPr>
              <a:t>)</a:t>
            </a:r>
            <a:br>
              <a:rPr lang="en-US" sz="2000" dirty="0">
                <a:latin typeface="JetBrains Mono" panose="020B0509020102050004" pitchFamily="49" charset="77"/>
              </a:rPr>
            </a:br>
            <a:r>
              <a:rPr lang="en-US" sz="2000" dirty="0">
                <a:latin typeface="JetBrains Mono" panose="020B0509020102050004" pitchFamily="49" charset="77"/>
              </a:rPr>
              <a:t>met &lt;- </a:t>
            </a:r>
            <a:r>
              <a:rPr lang="en-US" sz="2000" dirty="0" err="1">
                <a:latin typeface="JetBrains Mono" panose="020B0509020102050004" pitchFamily="49" charset="77"/>
              </a:rPr>
              <a:t>read_csv</a:t>
            </a:r>
            <a:r>
              <a:rPr lang="en-US" sz="2000" dirty="0">
                <a:latin typeface="JetBrains Mono" panose="020B0509020102050004" pitchFamily="49" charset="77"/>
              </a:rPr>
              <a:t>("https://</a:t>
            </a:r>
            <a:r>
              <a:rPr lang="en-US" sz="2000" dirty="0" err="1">
                <a:latin typeface="JetBrains Mono" panose="020B0509020102050004" pitchFamily="49" charset="77"/>
              </a:rPr>
              <a:t>denvirlab.marshall.edu</a:t>
            </a:r>
            <a:r>
              <a:rPr lang="en-US" sz="2000" dirty="0">
                <a:latin typeface="JetBrains Mono" panose="020B0509020102050004" pitchFamily="49" charset="77"/>
              </a:rPr>
              <a:t>/BMR617-2021/data/TH-B6-metabolic.csv")</a:t>
            </a:r>
            <a:br>
              <a:rPr lang="en-US" sz="2000" dirty="0">
                <a:latin typeface="JetBrains Mono" panose="020B0509020102050004" pitchFamily="49" charset="77"/>
              </a:rPr>
            </a:br>
            <a:r>
              <a:rPr lang="en-US" sz="2000" dirty="0">
                <a:latin typeface="JetBrains Mono" panose="020B0509020102050004" pitchFamily="49" charset="77"/>
              </a:rPr>
              <a:t>met &lt;- separate(met, </a:t>
            </a:r>
            <a:r>
              <a:rPr lang="en-US" sz="2000" dirty="0" err="1">
                <a:latin typeface="JetBrains Mono" panose="020B0509020102050004" pitchFamily="49" charset="77"/>
              </a:rPr>
              <a:t>MouseID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sep</a:t>
            </a:r>
            <a:r>
              <a:rPr lang="en-US" sz="2000" dirty="0">
                <a:latin typeface="JetBrains Mono" panose="020B0509020102050004" pitchFamily="49" charset="77"/>
              </a:rPr>
              <a:t>="-", into=c("Strain", "Diet", "ID"))</a:t>
            </a:r>
            <a:br>
              <a:rPr lang="en-US" sz="2000" dirty="0">
                <a:latin typeface="JetBrains Mono" panose="020B0509020102050004" pitchFamily="49" charset="77"/>
              </a:rPr>
            </a:b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 &lt;- filter(met, Strain=="TH")</a:t>
            </a:r>
          </a:p>
          <a:p>
            <a:r>
              <a:rPr lang="en-US" dirty="0"/>
              <a:t>And we created side-by-side boxplots with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Adding scatter plots on top with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5103"/>
      </p:ext>
    </p:extLst>
  </p:cSld>
  <p:clrMapOvr>
    <a:masterClrMapping/>
  </p:clrMapOvr>
</p:sld>
</file>

<file path=ppt/theme/theme1.xml><?xml version="1.0" encoding="utf-8"?>
<a:theme xmlns:a="http://schemas.openxmlformats.org/drawingml/2006/main" name="MUS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0325">
          <a:solidFill>
            <a:srgbClr val="535C5C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F4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OM" id="{CB6BB4B1-8331-CB4D-B3AA-CD1B2079FC59}" vid="{DE073F15-A86C-7640-8012-1389FBAB8C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1578</Words>
  <Application>Microsoft Macintosh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JetBrains Mono</vt:lpstr>
      <vt:lpstr>MUSOM</vt:lpstr>
      <vt:lpstr>BMR 617</vt:lpstr>
      <vt:lpstr>Introduction</vt:lpstr>
      <vt:lpstr>Types of variables</vt:lpstr>
      <vt:lpstr>Types of variables</vt:lpstr>
      <vt:lpstr>Roles of variables</vt:lpstr>
      <vt:lpstr>Roles of variables</vt:lpstr>
      <vt:lpstr>Classifying relationships between two variables</vt:lpstr>
      <vt:lpstr>Example: C → Q</vt:lpstr>
      <vt:lpstr>Recall: boxplots in R</vt:lpstr>
      <vt:lpstr>Bar charts in R</vt:lpstr>
      <vt:lpstr>Example: Pfizer SARS-CoV-2 vaccine trial</vt:lpstr>
      <vt:lpstr>Variables in the clinical trial</vt:lpstr>
      <vt:lpstr>Variables in the clinical trial</vt:lpstr>
      <vt:lpstr>Pfizer BNT162b2 clinical trial design: discussion</vt:lpstr>
      <vt:lpstr>Pfizer BNT162b2 clinical trial results</vt:lpstr>
      <vt:lpstr>Summarizing contingency table data</vt:lpstr>
      <vt:lpstr>Relative risk</vt:lpstr>
      <vt:lpstr>Attributable risk</vt:lpstr>
      <vt:lpstr>Number needed to treat</vt:lpstr>
      <vt:lpstr>For next Tuesday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BMR 617</dc:title>
  <dc:creator>Denvir, James</dc:creator>
  <cp:lastModifiedBy>Denvir, James</cp:lastModifiedBy>
  <cp:revision>12</cp:revision>
  <dcterms:created xsi:type="dcterms:W3CDTF">2021-02-09T12:34:06Z</dcterms:created>
  <dcterms:modified xsi:type="dcterms:W3CDTF">2021-02-09T14:57:34Z</dcterms:modified>
</cp:coreProperties>
</file>