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5" r:id="rId7"/>
    <p:sldId id="262" r:id="rId8"/>
    <p:sldId id="263" r:id="rId9"/>
    <p:sldId id="264" r:id="rId10"/>
    <p:sldId id="266" r:id="rId11"/>
    <p:sldId id="258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 snapToObjects="1" showGuides="1">
      <p:cViewPr varScale="1">
        <p:scale>
          <a:sx n="118" d="100"/>
          <a:sy n="118" d="100"/>
        </p:scale>
        <p:origin x="80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591BB-AB8F-C446-A802-CB9DEF58F2B6}" type="datetimeFigureOut">
              <a:rPr lang="en-US" smtClean="0"/>
              <a:t>3/11/21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4590-808C-F64A-940F-B62FF77CB66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B6F00A2-D617-FA4B-A3BF-B86CDE3843DC}"/>
              </a:ext>
            </a:extLst>
          </p:cNvPr>
          <p:cNvSpPr txBox="1">
            <a:spLocks/>
          </p:cNvSpPr>
          <p:nvPr/>
        </p:nvSpPr>
        <p:spPr>
          <a:xfrm>
            <a:off x="4038600" y="6356350"/>
            <a:ext cx="4114800" cy="365125"/>
          </a:xfrm>
          <a:prstGeom prst="rect">
            <a:avLst/>
          </a:prstGeom>
          <a:solidFill>
            <a:srgbClr val="00AF4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Marshall University Joan C. Edwards School of Medicine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411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591BB-AB8F-C446-A802-CB9DEF58F2B6}" type="datetimeFigureOut">
              <a:rPr lang="en-US" smtClean="0"/>
              <a:t>3/11/21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4590-808C-F64A-940F-B62FF77CB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086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591BB-AB8F-C446-A802-CB9DEF58F2B6}" type="datetimeFigureOut">
              <a:rPr lang="en-US" smtClean="0"/>
              <a:t>3/11/21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4590-808C-F64A-940F-B62FF77CB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290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591BB-AB8F-C446-A802-CB9DEF58F2B6}" type="datetimeFigureOut">
              <a:rPr lang="en-US" smtClean="0"/>
              <a:t>3/11/21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4590-808C-F64A-940F-B62FF77CB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04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591BB-AB8F-C446-A802-CB9DEF58F2B6}" type="datetimeFigureOut">
              <a:rPr lang="en-US" smtClean="0"/>
              <a:t>3/11/21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4590-808C-F64A-940F-B62FF77CB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964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591BB-AB8F-C446-A802-CB9DEF58F2B6}" type="datetimeFigureOut">
              <a:rPr lang="en-US" smtClean="0"/>
              <a:t>3/11/21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4590-808C-F64A-940F-B62FF77CB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013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591BB-AB8F-C446-A802-CB9DEF58F2B6}" type="datetimeFigureOut">
              <a:rPr lang="en-US" smtClean="0"/>
              <a:t>3/11/21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4590-808C-F64A-940F-B62FF77CB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533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591BB-AB8F-C446-A802-CB9DEF58F2B6}" type="datetimeFigureOut">
              <a:rPr lang="en-US" smtClean="0"/>
              <a:t>3/11/21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4590-808C-F64A-940F-B62FF77CB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087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591BB-AB8F-C446-A802-CB9DEF58F2B6}" type="datetimeFigureOut">
              <a:rPr lang="en-US" smtClean="0"/>
              <a:t>3/11/21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4590-808C-F64A-940F-B62FF77CB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84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591BB-AB8F-C446-A802-CB9DEF58F2B6}" type="datetimeFigureOut">
              <a:rPr lang="en-US" smtClean="0"/>
              <a:t>3/11/21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4590-808C-F64A-940F-B62FF77CB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480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591BB-AB8F-C446-A802-CB9DEF58F2B6}" type="datetimeFigureOut">
              <a:rPr lang="en-US" smtClean="0"/>
              <a:t>3/11/21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54590-808C-F64A-940F-B62FF77CB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497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solidFill>
            <a:srgbClr val="00AF41"/>
          </a:solidFill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4A2591BB-AB8F-C446-A802-CB9DEF58F2B6}" type="datetimeFigureOut">
              <a:rPr lang="en-US" smtClean="0"/>
              <a:t>3/11/21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solidFill>
            <a:srgbClr val="00AF41"/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solidFill>
            <a:srgbClr val="00AF41"/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2C54590-808C-F64A-940F-B62FF77CB66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1769F39-1E61-E84E-84A9-3551FA50AD8E}"/>
              </a:ext>
            </a:extLst>
          </p:cNvPr>
          <p:cNvSpPr/>
          <p:nvPr/>
        </p:nvSpPr>
        <p:spPr>
          <a:xfrm>
            <a:off x="221381" y="1184031"/>
            <a:ext cx="385011" cy="5537443"/>
          </a:xfrm>
          <a:prstGeom prst="rect">
            <a:avLst/>
          </a:prstGeom>
          <a:solidFill>
            <a:srgbClr val="00AF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3FAD869-77C3-4B48-B947-FF39E5B89804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 r="77036"/>
          <a:stretch/>
        </p:blipFill>
        <p:spPr>
          <a:xfrm>
            <a:off x="127596" y="365125"/>
            <a:ext cx="622681" cy="661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4269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F5B8F-1A9D-6D4D-937B-9E0F4429AA6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BMR 617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4BC668-409C-6D42-8669-E66A81A3CC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Exploring data and relationships between variables:</a:t>
            </a:r>
          </a:p>
          <a:p>
            <a:r>
              <a:rPr lang="en-US" dirty="0"/>
              <a:t>Review and Summary</a:t>
            </a:r>
          </a:p>
        </p:txBody>
      </p:sp>
    </p:spTree>
    <p:extLst>
      <p:ext uri="{BB962C8B-B14F-4D97-AF65-F5344CB8AC3E}">
        <p14:creationId xmlns:p14="http://schemas.microsoft.com/office/powerpoint/2010/main" val="32054210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D74CF-3F62-5D4F-B78C-2089C081C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8B7750-B2D0-B842-A3B2-D84F3CE4C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libraries:</a:t>
            </a:r>
          </a:p>
          <a:p>
            <a:pPr lvl="1"/>
            <a:r>
              <a:rPr lang="en-US" dirty="0"/>
              <a:t>Install a package (once only per installation of R):</a:t>
            </a:r>
          </a:p>
          <a:p>
            <a:pPr marL="457200" lvl="1" indent="0">
              <a:buNone/>
            </a:pPr>
            <a:r>
              <a:rPr lang="en-US" sz="1800" dirty="0" err="1">
                <a:latin typeface="JetBrains Mono" panose="020B0509020102050004" pitchFamily="49" charset="77"/>
              </a:rPr>
              <a:t>install.packages</a:t>
            </a:r>
            <a:r>
              <a:rPr lang="en-US" sz="1800" dirty="0">
                <a:latin typeface="JetBrains Mono" panose="020B0509020102050004" pitchFamily="49" charset="77"/>
              </a:rPr>
              <a:t>("</a:t>
            </a:r>
            <a:r>
              <a:rPr lang="en-US" sz="1800" dirty="0" err="1">
                <a:latin typeface="JetBrains Mono" panose="020B0509020102050004" pitchFamily="49" charset="77"/>
              </a:rPr>
              <a:t>tidyverse</a:t>
            </a:r>
            <a:r>
              <a:rPr lang="en-US" sz="1800" dirty="0">
                <a:latin typeface="JetBrains Mono" panose="020B0509020102050004" pitchFamily="49" charset="77"/>
              </a:rPr>
              <a:t>")</a:t>
            </a:r>
          </a:p>
          <a:p>
            <a:pPr lvl="1"/>
            <a:r>
              <a:rPr lang="en-US" dirty="0"/>
              <a:t>Load a library (once each session):</a:t>
            </a:r>
          </a:p>
          <a:p>
            <a:pPr marL="457200" lvl="1" indent="0">
              <a:buNone/>
            </a:pPr>
            <a:r>
              <a:rPr lang="en-US" sz="1800" dirty="0">
                <a:latin typeface="JetBrains Mono" panose="020B0509020102050004" pitchFamily="49" charset="77"/>
              </a:rPr>
              <a:t>library(</a:t>
            </a:r>
            <a:r>
              <a:rPr lang="en-US" sz="1800" dirty="0" err="1">
                <a:latin typeface="JetBrains Mono" panose="020B0509020102050004" pitchFamily="49" charset="77"/>
              </a:rPr>
              <a:t>tidyverse</a:t>
            </a:r>
            <a:r>
              <a:rPr lang="en-US" sz="1800" dirty="0">
                <a:latin typeface="JetBrains Mono" panose="020B0509020102050004" pitchFamily="49" charset="77"/>
              </a:rPr>
              <a:t>)</a:t>
            </a:r>
          </a:p>
          <a:p>
            <a:pPr marL="457200" lvl="1" indent="0">
              <a:buNone/>
            </a:pPr>
            <a:endParaRPr lang="en-US" sz="1800" dirty="0">
              <a:latin typeface="JetBrains Mono" panose="020B0509020102050004" pitchFamily="49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921487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1ECB4-9693-E542-B875-4ABEEC813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variable in 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2BE336-C965-824C-8551-4ACD69E716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see the type using class(x) or looking in the "Environment" tab</a:t>
            </a:r>
          </a:p>
          <a:p>
            <a:r>
              <a:rPr lang="en-US" dirty="0"/>
              <a:t>Categorical</a:t>
            </a:r>
          </a:p>
          <a:p>
            <a:pPr lvl="1"/>
            <a:r>
              <a:rPr lang="en-US" dirty="0"/>
              <a:t>character or factor</a:t>
            </a:r>
          </a:p>
          <a:p>
            <a:r>
              <a:rPr lang="en-US" dirty="0"/>
              <a:t>Quantitative </a:t>
            </a:r>
          </a:p>
          <a:p>
            <a:pPr lvl="1"/>
            <a:r>
              <a:rPr lang="en-US" dirty="0"/>
              <a:t>numeric</a:t>
            </a:r>
          </a:p>
          <a:p>
            <a:r>
              <a:rPr lang="en-US" dirty="0"/>
              <a:t>Special NA value represents missing data</a:t>
            </a:r>
          </a:p>
        </p:txBody>
      </p:sp>
    </p:spTree>
    <p:extLst>
      <p:ext uri="{BB962C8B-B14F-4D97-AF65-F5344CB8AC3E}">
        <p14:creationId xmlns:p14="http://schemas.microsoft.com/office/powerpoint/2010/main" val="24874751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F1D23-C3D4-CF4F-9E00-EA0C2CF23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Loading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853D0E-9708-3244-9D18-4EF021AC42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</a:t>
            </a:r>
            <a:r>
              <a:rPr lang="en-US" dirty="0" err="1"/>
              <a:t>tidyverse</a:t>
            </a:r>
            <a:r>
              <a:rPr lang="en-US" dirty="0"/>
              <a:t> function</a:t>
            </a:r>
          </a:p>
          <a:p>
            <a:pPr marL="0" indent="0">
              <a:buNone/>
            </a:pPr>
            <a:r>
              <a:rPr lang="en-US" sz="2000" dirty="0" err="1">
                <a:latin typeface="JetBrains Mono" panose="020B0509020102050004" pitchFamily="49" charset="77"/>
              </a:rPr>
              <a:t>read_csv</a:t>
            </a:r>
            <a:r>
              <a:rPr lang="en-US" sz="2000" dirty="0">
                <a:latin typeface="JetBrains Mono" panose="020B0509020102050004" pitchFamily="49" charset="77"/>
              </a:rPr>
              <a:t>(…)</a:t>
            </a:r>
          </a:p>
          <a:p>
            <a:r>
              <a:rPr lang="en-US" dirty="0"/>
              <a:t>There are similar functions for loading other data formats (tab-delimited, etc.)</a:t>
            </a:r>
          </a:p>
          <a:p>
            <a:r>
              <a:rPr lang="en-US" dirty="0"/>
              <a:t>Results in a "</a:t>
            </a:r>
            <a:r>
              <a:rPr lang="en-US" dirty="0" err="1"/>
              <a:t>tibble</a:t>
            </a:r>
            <a:r>
              <a:rPr lang="en-US" dirty="0"/>
              <a:t>" (data table)</a:t>
            </a:r>
          </a:p>
        </p:txBody>
      </p:sp>
    </p:spTree>
    <p:extLst>
      <p:ext uri="{BB962C8B-B14F-4D97-AF65-F5344CB8AC3E}">
        <p14:creationId xmlns:p14="http://schemas.microsoft.com/office/powerpoint/2010/main" val="29796516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83730-84A6-3944-AF05-4038F01A4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Confidence intervals of proportions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660B43-DA5D-8041-A262-331934F575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</a:t>
            </a:r>
            <a:r>
              <a:rPr lang="en-US" dirty="0" err="1"/>
              <a:t>binom</a:t>
            </a:r>
            <a:r>
              <a:rPr lang="en-US" dirty="0"/>
              <a:t> library</a:t>
            </a:r>
          </a:p>
          <a:p>
            <a:r>
              <a:rPr lang="en-US" dirty="0"/>
              <a:t>Choose from a variety of methods</a:t>
            </a:r>
          </a:p>
          <a:p>
            <a:pPr lvl="1"/>
            <a:r>
              <a:rPr lang="en-US" dirty="0"/>
              <a:t>Typically either "asymptotic" or "exact"</a:t>
            </a:r>
          </a:p>
          <a:p>
            <a:pPr lvl="1"/>
            <a:r>
              <a:rPr lang="en-US" dirty="0"/>
              <a:t>Avoid "asymptotic" if the proportion is close to 0 or 1</a:t>
            </a:r>
          </a:p>
        </p:txBody>
      </p:sp>
    </p:spTree>
    <p:extLst>
      <p:ext uri="{BB962C8B-B14F-4D97-AF65-F5344CB8AC3E}">
        <p14:creationId xmlns:p14="http://schemas.microsoft.com/office/powerpoint/2010/main" val="14518694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EDA31-53DA-5947-BECE-3A33C5A0F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Confidence interval of a mean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9D4090-6D80-C041-A443-8F7794A2E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Computed this from a formula, using the qt(…) function</a:t>
            </a:r>
          </a:p>
          <a:p>
            <a:r>
              <a:rPr lang="en-US" dirty="0"/>
              <a:t>If C is the desired confidence level, s is the sample standard deviation, and n is the sample size, the margin of error is</a:t>
            </a:r>
          </a:p>
          <a:p>
            <a:pPr marL="0" indent="0">
              <a:buNone/>
            </a:pPr>
            <a:r>
              <a:rPr lang="en-US" sz="2000" dirty="0">
                <a:latin typeface="JetBrains Mono" panose="020B0509020102050004" pitchFamily="49" charset="77"/>
              </a:rPr>
              <a:t>qt((1+C)/2, df=n-1)*s/sqrt(n)</a:t>
            </a:r>
          </a:p>
          <a:p>
            <a:r>
              <a:rPr lang="en-US" dirty="0"/>
              <a:t>and then the confidence interval is the mean plus or minus the margin of error</a:t>
            </a:r>
          </a:p>
        </p:txBody>
      </p:sp>
    </p:spTree>
    <p:extLst>
      <p:ext uri="{BB962C8B-B14F-4D97-AF65-F5344CB8AC3E}">
        <p14:creationId xmlns:p14="http://schemas.microsoft.com/office/powerpoint/2010/main" val="18362111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6329B9-5B0C-694B-906F-70C7D7CE9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Plots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5E9030-6A49-8147-AB14-5CBE11BD8B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ggplot2 library, which is part of </a:t>
            </a:r>
            <a:r>
              <a:rPr lang="en-US" dirty="0" err="1"/>
              <a:t>tidyverse</a:t>
            </a:r>
            <a:endParaRPr lang="en-US" dirty="0"/>
          </a:p>
          <a:p>
            <a:r>
              <a:rPr lang="en-US" dirty="0"/>
              <a:t>Start a plot with</a:t>
            </a:r>
          </a:p>
          <a:p>
            <a:pPr marL="0" indent="0">
              <a:buNone/>
            </a:pPr>
            <a:r>
              <a:rPr lang="en-US" sz="2000" dirty="0" err="1">
                <a:latin typeface="JetBrains Mono" panose="020B0509020102050004" pitchFamily="49" charset="77"/>
              </a:rPr>
              <a:t>ggplot</a:t>
            </a:r>
            <a:r>
              <a:rPr lang="en-US" sz="2000" dirty="0">
                <a:latin typeface="JetBrains Mono" panose="020B0509020102050004" pitchFamily="49" charset="77"/>
              </a:rPr>
              <a:t>(</a:t>
            </a:r>
            <a:r>
              <a:rPr lang="en-US" sz="2000" dirty="0" err="1">
                <a:latin typeface="JetBrains Mono" panose="020B0509020102050004" pitchFamily="49" charset="77"/>
              </a:rPr>
              <a:t>dataTable</a:t>
            </a:r>
            <a:r>
              <a:rPr lang="en-US" sz="2000" dirty="0">
                <a:latin typeface="JetBrains Mono" panose="020B0509020102050004" pitchFamily="49" charset="77"/>
              </a:rPr>
              <a:t>, </a:t>
            </a:r>
            <a:r>
              <a:rPr lang="en-US" sz="2000" dirty="0" err="1">
                <a:latin typeface="JetBrains Mono" panose="020B0509020102050004" pitchFamily="49" charset="77"/>
              </a:rPr>
              <a:t>aes</a:t>
            </a:r>
            <a:r>
              <a:rPr lang="en-US" sz="2000" dirty="0">
                <a:latin typeface="JetBrains Mono" panose="020B0509020102050004" pitchFamily="49" charset="77"/>
              </a:rPr>
              <a:t>(x=…, y=…))</a:t>
            </a:r>
          </a:p>
          <a:p>
            <a:r>
              <a:rPr lang="en-US" dirty="0"/>
              <a:t>Then add layers using various </a:t>
            </a:r>
            <a:r>
              <a:rPr lang="en-US" dirty="0" err="1"/>
              <a:t>geom</a:t>
            </a:r>
            <a:r>
              <a:rPr lang="en-US" dirty="0"/>
              <a:t>_ functions</a:t>
            </a:r>
          </a:p>
          <a:p>
            <a:pPr lvl="1"/>
            <a:r>
              <a:rPr lang="en-US" sz="1800" dirty="0" err="1">
                <a:latin typeface="JetBrains Mono" panose="020B0509020102050004" pitchFamily="49" charset="77"/>
              </a:rPr>
              <a:t>geom_boxplot</a:t>
            </a:r>
            <a:endParaRPr lang="en-US" sz="1800" dirty="0">
              <a:latin typeface="JetBrains Mono" panose="020B0509020102050004" pitchFamily="49" charset="77"/>
            </a:endParaRPr>
          </a:p>
          <a:p>
            <a:pPr lvl="1"/>
            <a:r>
              <a:rPr lang="en-US" sz="1800" dirty="0" err="1">
                <a:latin typeface="JetBrains Mono" panose="020B0509020102050004" pitchFamily="49" charset="77"/>
              </a:rPr>
              <a:t>geom_point</a:t>
            </a:r>
            <a:endParaRPr lang="en-US" sz="1800" dirty="0">
              <a:latin typeface="JetBrains Mono" panose="020B0509020102050004" pitchFamily="49" charset="77"/>
            </a:endParaRPr>
          </a:p>
          <a:p>
            <a:pPr lvl="1"/>
            <a:r>
              <a:rPr lang="en-US" sz="1800" dirty="0" err="1">
                <a:latin typeface="JetBrains Mono" panose="020B0509020102050004" pitchFamily="49" charset="77"/>
              </a:rPr>
              <a:t>geom_bar</a:t>
            </a:r>
            <a:endParaRPr lang="en-US" sz="1800" dirty="0">
              <a:latin typeface="JetBrains Mono" panose="020B0509020102050004" pitchFamily="49" charset="77"/>
            </a:endParaRPr>
          </a:p>
          <a:p>
            <a:r>
              <a:rPr lang="en-US" dirty="0"/>
              <a:t>Configure axis with </a:t>
            </a:r>
            <a:r>
              <a:rPr lang="en-US" sz="2000" dirty="0" err="1">
                <a:latin typeface="JetBrains Mono" panose="020B0509020102050004" pitchFamily="49" charset="77"/>
              </a:rPr>
              <a:t>xlab</a:t>
            </a:r>
            <a:r>
              <a:rPr lang="en-US" dirty="0"/>
              <a:t>, </a:t>
            </a:r>
            <a:r>
              <a:rPr lang="en-US" sz="2000" dirty="0" err="1">
                <a:latin typeface="JetBrains Mono" panose="020B0509020102050004" pitchFamily="49" charset="77"/>
              </a:rPr>
              <a:t>ylab</a:t>
            </a:r>
            <a:endParaRPr lang="en-US" sz="2000" dirty="0">
              <a:latin typeface="JetBrains Mono" panose="020B0509020102050004" pitchFamily="49" charset="77"/>
            </a:endParaRPr>
          </a:p>
          <a:p>
            <a:r>
              <a:rPr lang="en-US" dirty="0"/>
              <a:t>Create title with </a:t>
            </a:r>
            <a:r>
              <a:rPr lang="en-US" sz="2000" dirty="0" err="1">
                <a:latin typeface="JetBrains Mono" panose="020B0509020102050004" pitchFamily="49" charset="77"/>
              </a:rPr>
              <a:t>ggtitle</a:t>
            </a:r>
            <a:endParaRPr lang="en-US" sz="2000" dirty="0">
              <a:latin typeface="JetBrains Mono" panose="020B0509020102050004" pitchFamily="49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2212893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0D673-1D40-CB46-8B3E-573B469E1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65D629-B967-AA4D-9A35-C201AEC90E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Change color of bar chart with </a:t>
            </a:r>
            <a:r>
              <a:rPr lang="en-US" sz="2000" dirty="0" err="1">
                <a:latin typeface="JetBrains Mono" panose="020B0509020102050004" pitchFamily="49" charset="77"/>
              </a:rPr>
              <a:t>scale_fill_xxx</a:t>
            </a:r>
            <a:r>
              <a:rPr lang="en-US" sz="2000" dirty="0">
                <a:latin typeface="JetBrains Mono" panose="020B0509020102050004" pitchFamily="49" charset="77"/>
              </a:rPr>
              <a:t> </a:t>
            </a:r>
            <a:r>
              <a:rPr lang="en-US" dirty="0"/>
              <a:t>functions</a:t>
            </a:r>
          </a:p>
          <a:p>
            <a:r>
              <a:rPr lang="en-US" sz="2000" dirty="0" err="1">
                <a:latin typeface="JetBrains Mono" panose="020B0509020102050004" pitchFamily="49" charset="77"/>
              </a:rPr>
              <a:t>scale_fill_manual</a:t>
            </a:r>
            <a:r>
              <a:rPr lang="en-US" dirty="0"/>
              <a:t> will let you specify colors manually:</a:t>
            </a:r>
          </a:p>
          <a:p>
            <a:pPr marL="0" indent="0">
              <a:buNone/>
            </a:pPr>
            <a:r>
              <a:rPr lang="en-US" sz="2000" dirty="0" err="1">
                <a:latin typeface="JetBrains Mono" panose="020B0509020102050004" pitchFamily="49" charset="77"/>
              </a:rPr>
              <a:t>ggplot</a:t>
            </a:r>
            <a:r>
              <a:rPr lang="en-US" sz="2000" dirty="0">
                <a:latin typeface="JetBrains Mono" panose="020B0509020102050004" pitchFamily="49" charset="77"/>
              </a:rPr>
              <a:t>(</a:t>
            </a:r>
            <a:r>
              <a:rPr lang="en-US" sz="2000" dirty="0" err="1">
                <a:latin typeface="JetBrains Mono" panose="020B0509020102050004" pitchFamily="49" charset="77"/>
              </a:rPr>
              <a:t>met_summary</a:t>
            </a:r>
            <a:r>
              <a:rPr lang="en-US" sz="2000" dirty="0">
                <a:latin typeface="JetBrains Mono" panose="020B0509020102050004" pitchFamily="49" charset="77"/>
              </a:rPr>
              <a:t>, </a:t>
            </a:r>
            <a:r>
              <a:rPr lang="en-US" sz="2000" dirty="0" err="1">
                <a:latin typeface="JetBrains Mono" panose="020B0509020102050004" pitchFamily="49" charset="77"/>
              </a:rPr>
              <a:t>aes</a:t>
            </a:r>
            <a:r>
              <a:rPr lang="en-US" sz="2000" dirty="0">
                <a:latin typeface="JetBrains Mono" panose="020B0509020102050004" pitchFamily="49" charset="77"/>
              </a:rPr>
              <a:t>(x=Diet, y=</a:t>
            </a:r>
            <a:r>
              <a:rPr lang="en-US" sz="2000" dirty="0" err="1">
                <a:latin typeface="JetBrains Mono" panose="020B0509020102050004" pitchFamily="49" charset="77"/>
              </a:rPr>
              <a:t>MeanCholesterol</a:t>
            </a:r>
            <a:r>
              <a:rPr lang="en-US" sz="2000" dirty="0">
                <a:latin typeface="JetBrains Mono" panose="020B0509020102050004" pitchFamily="49" charset="77"/>
              </a:rPr>
              <a:t>, fill=Strain)) +</a:t>
            </a:r>
          </a:p>
          <a:p>
            <a:pPr marL="0" indent="0">
              <a:buNone/>
            </a:pPr>
            <a:r>
              <a:rPr lang="en-US" sz="2000" dirty="0" err="1">
                <a:latin typeface="JetBrains Mono" panose="020B0509020102050004" pitchFamily="49" charset="77"/>
              </a:rPr>
              <a:t>geom_bar</a:t>
            </a:r>
            <a:r>
              <a:rPr lang="en-US" sz="2000" dirty="0">
                <a:latin typeface="JetBrains Mono" panose="020B0509020102050004" pitchFamily="49" charset="77"/>
              </a:rPr>
              <a:t>(stat="identity", position=</a:t>
            </a:r>
            <a:r>
              <a:rPr lang="en-US" sz="2000" dirty="0" err="1">
                <a:latin typeface="JetBrains Mono" panose="020B0509020102050004" pitchFamily="49" charset="77"/>
              </a:rPr>
              <a:t>position_dodge</a:t>
            </a:r>
            <a:r>
              <a:rPr lang="en-US" sz="2000" dirty="0">
                <a:latin typeface="JetBrains Mono" panose="020B0509020102050004" pitchFamily="49" charset="77"/>
              </a:rPr>
              <a:t>()) +</a:t>
            </a:r>
          </a:p>
          <a:p>
            <a:pPr marL="0" indent="0">
              <a:buNone/>
            </a:pPr>
            <a:r>
              <a:rPr lang="en-US" sz="2000" dirty="0" err="1">
                <a:latin typeface="JetBrains Mono" panose="020B0509020102050004" pitchFamily="49" charset="77"/>
              </a:rPr>
              <a:t>geom_errorbar</a:t>
            </a:r>
            <a:r>
              <a:rPr lang="en-US" sz="2000" dirty="0">
                <a:latin typeface="JetBrains Mono" panose="020B0509020102050004" pitchFamily="49" charset="77"/>
              </a:rPr>
              <a:t>(</a:t>
            </a:r>
            <a:r>
              <a:rPr lang="en-US" sz="2000" dirty="0" err="1">
                <a:latin typeface="JetBrains Mono" panose="020B0509020102050004" pitchFamily="49" charset="77"/>
              </a:rPr>
              <a:t>aes</a:t>
            </a:r>
            <a:r>
              <a:rPr lang="en-US" sz="2000" dirty="0">
                <a:latin typeface="JetBrains Mono" panose="020B0509020102050004" pitchFamily="49" charset="77"/>
              </a:rPr>
              <a:t>(</a:t>
            </a:r>
            <a:r>
              <a:rPr lang="en-US" sz="2000" dirty="0" err="1">
                <a:latin typeface="JetBrains Mono" panose="020B0509020102050004" pitchFamily="49" charset="77"/>
              </a:rPr>
              <a:t>ymin</a:t>
            </a:r>
            <a:r>
              <a:rPr lang="en-US" sz="2000" dirty="0">
                <a:latin typeface="JetBrains Mono" panose="020B0509020102050004" pitchFamily="49" charset="77"/>
              </a:rPr>
              <a:t>=</a:t>
            </a:r>
            <a:r>
              <a:rPr lang="en-US" sz="2000" dirty="0" err="1">
                <a:latin typeface="JetBrains Mono" panose="020B0509020102050004" pitchFamily="49" charset="77"/>
              </a:rPr>
              <a:t>MeanCholesterol-sem</a:t>
            </a:r>
            <a:r>
              <a:rPr lang="en-US" sz="2000" dirty="0">
                <a:latin typeface="JetBrains Mono" panose="020B0509020102050004" pitchFamily="49" charset="77"/>
              </a:rPr>
              <a:t>, </a:t>
            </a:r>
            <a:r>
              <a:rPr lang="en-US" sz="2000" dirty="0" err="1">
                <a:latin typeface="JetBrains Mono" panose="020B0509020102050004" pitchFamily="49" charset="77"/>
              </a:rPr>
              <a:t>ymax</a:t>
            </a:r>
            <a:r>
              <a:rPr lang="en-US" sz="2000" dirty="0">
                <a:latin typeface="JetBrains Mono" panose="020B0509020102050004" pitchFamily="49" charset="77"/>
              </a:rPr>
              <a:t>=</a:t>
            </a:r>
            <a:r>
              <a:rPr lang="en-US" sz="2000" dirty="0" err="1">
                <a:latin typeface="JetBrains Mono" panose="020B0509020102050004" pitchFamily="49" charset="77"/>
              </a:rPr>
              <a:t>MeanCholesterol+sem</a:t>
            </a:r>
            <a:r>
              <a:rPr lang="en-US" sz="2000" dirty="0">
                <a:latin typeface="JetBrains Mono" panose="020B0509020102050004" pitchFamily="49" charset="77"/>
              </a:rPr>
              <a:t>),</a:t>
            </a:r>
          </a:p>
          <a:p>
            <a:pPr marL="0" indent="0">
              <a:buNone/>
            </a:pPr>
            <a:r>
              <a:rPr lang="en-US" sz="2000" dirty="0">
                <a:latin typeface="JetBrains Mono" panose="020B0509020102050004" pitchFamily="49" charset="77"/>
              </a:rPr>
              <a:t>position=</a:t>
            </a:r>
            <a:r>
              <a:rPr lang="en-US" sz="2000" dirty="0" err="1">
                <a:latin typeface="JetBrains Mono" panose="020B0509020102050004" pitchFamily="49" charset="77"/>
              </a:rPr>
              <a:t>position_dodge</a:t>
            </a:r>
            <a:r>
              <a:rPr lang="en-US" sz="2000" dirty="0">
                <a:latin typeface="JetBrains Mono" panose="020B0509020102050004" pitchFamily="49" charset="77"/>
              </a:rPr>
              <a:t>(0.9), width=0.2) + </a:t>
            </a:r>
            <a:r>
              <a:rPr lang="en-US" sz="2000" dirty="0" err="1">
                <a:latin typeface="JetBrains Mono" panose="020B0509020102050004" pitchFamily="49" charset="77"/>
              </a:rPr>
              <a:t>scale_fill_manual</a:t>
            </a:r>
            <a:r>
              <a:rPr lang="en-US" sz="2000" dirty="0">
                <a:latin typeface="JetBrains Mono" panose="020B0509020102050004" pitchFamily="49" charset="77"/>
              </a:rPr>
              <a:t>(values=c("</a:t>
            </a:r>
            <a:r>
              <a:rPr lang="en-US" sz="2000" dirty="0" err="1">
                <a:latin typeface="JetBrains Mono" panose="020B0509020102050004" pitchFamily="49" charset="77"/>
              </a:rPr>
              <a:t>red","blue</a:t>
            </a:r>
            <a:r>
              <a:rPr lang="en-US" sz="2000" dirty="0">
                <a:latin typeface="JetBrains Mono" panose="020B0509020102050004" pitchFamily="49" charset="77"/>
              </a:rPr>
              <a:t>"))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774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ED73CB-D7B4-FB42-AAD8-26C560893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F3A31F-CAFB-584D-8D0A-63607C1A13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Categorical data</a:t>
            </a:r>
          </a:p>
          <a:p>
            <a:pPr lvl="1"/>
            <a:r>
              <a:rPr lang="en-US" dirty="0"/>
              <a:t>Nominal</a:t>
            </a:r>
          </a:p>
          <a:p>
            <a:pPr lvl="1"/>
            <a:r>
              <a:rPr lang="en-US" dirty="0"/>
              <a:t>Ordinal</a:t>
            </a:r>
          </a:p>
          <a:p>
            <a:r>
              <a:rPr lang="en-US" dirty="0"/>
              <a:t>Quantitative data</a:t>
            </a:r>
          </a:p>
          <a:p>
            <a:pPr lvl="1"/>
            <a:r>
              <a:rPr lang="en-US" dirty="0"/>
              <a:t>Interval</a:t>
            </a:r>
          </a:p>
          <a:p>
            <a:pPr lvl="1"/>
            <a:r>
              <a:rPr lang="en-US" dirty="0"/>
              <a:t>Ratio</a:t>
            </a:r>
          </a:p>
        </p:txBody>
      </p:sp>
    </p:spTree>
    <p:extLst>
      <p:ext uri="{BB962C8B-B14F-4D97-AF65-F5344CB8AC3E}">
        <p14:creationId xmlns:p14="http://schemas.microsoft.com/office/powerpoint/2010/main" val="3882180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D54AE-03BE-1649-9B35-E77E1430B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Roles of variable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7FE92A-B778-3245-BDC7-3009FBF9CC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Response variable</a:t>
            </a:r>
          </a:p>
          <a:p>
            <a:pPr lvl="1"/>
            <a:r>
              <a:rPr lang="en-US" dirty="0"/>
              <a:t>The particular focus of a question in the study or experiment</a:t>
            </a:r>
          </a:p>
          <a:p>
            <a:r>
              <a:rPr lang="en-US" dirty="0"/>
              <a:t>Explanatory variables</a:t>
            </a:r>
          </a:p>
          <a:p>
            <a:pPr lvl="1"/>
            <a:r>
              <a:rPr lang="en-US" dirty="0"/>
              <a:t>Variables that predict or explain changes in the response variable</a:t>
            </a:r>
          </a:p>
          <a:p>
            <a:r>
              <a:rPr lang="en-US" dirty="0"/>
              <a:t>Role of variable defined by experimental design</a:t>
            </a:r>
          </a:p>
          <a:p>
            <a:r>
              <a:rPr lang="en-US" dirty="0"/>
              <a:t>The type and role of variables determine much of the analysis</a:t>
            </a:r>
          </a:p>
        </p:txBody>
      </p:sp>
    </p:spTree>
    <p:extLst>
      <p:ext uri="{BB962C8B-B14F-4D97-AF65-F5344CB8AC3E}">
        <p14:creationId xmlns:p14="http://schemas.microsoft.com/office/powerpoint/2010/main" val="3946532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71D42-CC95-C54C-A4D8-B369C2518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→ 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5BB182-7B1F-8743-93B0-5DCB6D2654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Example: vaccine trial</a:t>
            </a:r>
          </a:p>
          <a:p>
            <a:pPr lvl="1"/>
            <a:r>
              <a:rPr lang="en-US" dirty="0"/>
              <a:t>Explanatory variable is the treatment (factor with levels "placebo" and "vaccine")</a:t>
            </a:r>
          </a:p>
          <a:p>
            <a:pPr lvl="1"/>
            <a:r>
              <a:rPr lang="en-US" dirty="0"/>
              <a:t>Response variable is whether or not the subject became infected (factor with levels "infected" and "not infected" </a:t>
            </a:r>
          </a:p>
          <a:p>
            <a:r>
              <a:rPr lang="en-US" dirty="0"/>
              <a:t>When the explanatory and response variables are both categorical, typically present data using a contingency table</a:t>
            </a:r>
          </a:p>
          <a:p>
            <a:r>
              <a:rPr lang="en-US" dirty="0"/>
              <a:t>We typically compute the risk for each group and the relative risk</a:t>
            </a:r>
          </a:p>
          <a:p>
            <a:pPr lvl="1"/>
            <a:r>
              <a:rPr lang="en-US" dirty="0"/>
              <a:t>Other measures include the attributable risk and number needed to treat</a:t>
            </a:r>
          </a:p>
        </p:txBody>
      </p:sp>
    </p:spTree>
    <p:extLst>
      <p:ext uri="{BB962C8B-B14F-4D97-AF65-F5344CB8AC3E}">
        <p14:creationId xmlns:p14="http://schemas.microsoft.com/office/powerpoint/2010/main" val="1003467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43312D-70E1-3942-A1B9-09B02CC98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→ Q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A1CDA-545E-304F-ADB1-232C33B0F7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Examples include our mouse data</a:t>
            </a:r>
          </a:p>
          <a:p>
            <a:pPr lvl="1"/>
            <a:r>
              <a:rPr lang="en-US" dirty="0"/>
              <a:t>Response variables are quantitative: cholesterol level, fat mass, body weight, triglycerides level, glucose level</a:t>
            </a:r>
          </a:p>
          <a:p>
            <a:pPr lvl="1"/>
            <a:r>
              <a:rPr lang="en-US" dirty="0"/>
              <a:t>Explanatory variables are categorical: mouse strain (C57BL/6 or TALLYHO), and diet (Chow, High-fat, Low-fat high calorie)</a:t>
            </a:r>
          </a:p>
          <a:p>
            <a:r>
              <a:rPr lang="en-US" dirty="0"/>
              <a:t>Present data using box plots, column scatter plots, or bar charts</a:t>
            </a:r>
          </a:p>
          <a:p>
            <a:r>
              <a:rPr lang="en-US" dirty="0"/>
              <a:t>Compute mean or median, along with measures of spread, such as standard deviation, standard error of the mean, or interquartile range</a:t>
            </a:r>
          </a:p>
        </p:txBody>
      </p:sp>
    </p:spTree>
    <p:extLst>
      <p:ext uri="{BB962C8B-B14F-4D97-AF65-F5344CB8AC3E}">
        <p14:creationId xmlns:p14="http://schemas.microsoft.com/office/powerpoint/2010/main" val="3344264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CD969-1EB8-CB4A-800B-9ED8E8DD0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 → Q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39A119-BF47-9748-9102-D8D5593946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Examples include the insulin resistance data</a:t>
            </a:r>
          </a:p>
          <a:p>
            <a:r>
              <a:rPr lang="en-US" dirty="0"/>
              <a:t>Present data using a scatter plot</a:t>
            </a:r>
          </a:p>
          <a:p>
            <a:r>
              <a:rPr lang="en-US" dirty="0"/>
              <a:t>Compute correlation coefficient</a:t>
            </a:r>
          </a:p>
          <a:p>
            <a:pPr lvl="1"/>
            <a:r>
              <a:rPr lang="en-US" dirty="0"/>
              <a:t>Later we'll also talk about linear regression</a:t>
            </a:r>
          </a:p>
        </p:txBody>
      </p:sp>
    </p:spTree>
    <p:extLst>
      <p:ext uri="{BB962C8B-B14F-4D97-AF65-F5344CB8AC3E}">
        <p14:creationId xmlns:p14="http://schemas.microsoft.com/office/powerpoint/2010/main" val="763748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C6EA6-F5F2-CC40-A215-C3B7DAAF9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Confidence intervals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07BCA1-7CA4-8946-8BFE-AC83B43AB6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Framework:</a:t>
            </a:r>
          </a:p>
          <a:p>
            <a:pPr lvl="1"/>
            <a:r>
              <a:rPr lang="en-US" dirty="0"/>
              <a:t>Our data is a sample from a population</a:t>
            </a:r>
          </a:p>
          <a:p>
            <a:pPr lvl="1"/>
            <a:r>
              <a:rPr lang="en-US" dirty="0"/>
              <a:t>We compute statistics (such as a proportion, relative risk, mean, etc.) from the sample</a:t>
            </a:r>
          </a:p>
          <a:p>
            <a:pPr lvl="1"/>
            <a:r>
              <a:rPr lang="en-US" dirty="0"/>
              <a:t>These are estimates of the same statistic in the population</a:t>
            </a:r>
          </a:p>
          <a:p>
            <a:r>
              <a:rPr lang="en-US" dirty="0"/>
              <a:t>Given a chosen level of confidence (e.g. 95%), we calculate a range of values which we are 95% confident will include the "true" value of the population statistic</a:t>
            </a:r>
          </a:p>
          <a:p>
            <a:r>
              <a:rPr lang="en-US" dirty="0"/>
              <a:t>Computed confidence intervals for proportions and for means of quantitative variables</a:t>
            </a:r>
          </a:p>
        </p:txBody>
      </p:sp>
    </p:spTree>
    <p:extLst>
      <p:ext uri="{BB962C8B-B14F-4D97-AF65-F5344CB8AC3E}">
        <p14:creationId xmlns:p14="http://schemas.microsoft.com/office/powerpoint/2010/main" val="400597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005E4-7763-3E43-B1EB-26E46CFEB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85AF77-35FD-204F-B849-1DBEBA216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distribution describes the probability a variable will take on a value, or a range of values</a:t>
            </a:r>
          </a:p>
          <a:p>
            <a:r>
              <a:rPr lang="en-US" dirty="0"/>
              <a:t>The "Normal" or "Gaussian" distribution is a particular distribution with "nice" mathematical properties</a:t>
            </a:r>
          </a:p>
          <a:p>
            <a:pPr lvl="1"/>
            <a:r>
              <a:rPr lang="en-US" dirty="0"/>
              <a:t>Symmetric about the mean</a:t>
            </a:r>
          </a:p>
          <a:p>
            <a:pPr lvl="1"/>
            <a:r>
              <a:rPr lang="en-US" dirty="0"/>
              <a:t>Unimodal</a:t>
            </a:r>
          </a:p>
          <a:p>
            <a:pPr lvl="1"/>
            <a:r>
              <a:rPr lang="en-US" dirty="0"/>
              <a:t>Determined entirely by the mean and standard deviation</a:t>
            </a:r>
          </a:p>
          <a:p>
            <a:pPr lvl="1"/>
            <a:r>
              <a:rPr lang="en-US" dirty="0"/>
              <a:t>Software (or statistical tables) can be used to find the probability a normally-distributed value takes on any given range of values</a:t>
            </a:r>
          </a:p>
        </p:txBody>
      </p:sp>
    </p:spTree>
    <p:extLst>
      <p:ext uri="{BB962C8B-B14F-4D97-AF65-F5344CB8AC3E}">
        <p14:creationId xmlns:p14="http://schemas.microsoft.com/office/powerpoint/2010/main" val="41057994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700E9-656F-6F4A-855B-7FA7E0AAE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central limit theorem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EABD952-EEE1-BC47-8BF3-1B6CBA30611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The central limit theorem says:</a:t>
                </a:r>
              </a:p>
              <a:p>
                <a:r>
                  <a:rPr lang="en-US" dirty="0"/>
                  <a:t>Given any population distribution, if we take a sample of size n and take the mean of the sample, then:</a:t>
                </a:r>
              </a:p>
              <a:p>
                <a:pPr lvl="1"/>
                <a:r>
                  <a:rPr lang="en-US" dirty="0"/>
                  <a:t>The collection of all possible sample means is approximately normally distributed	</a:t>
                </a:r>
              </a:p>
              <a:p>
                <a:pPr lvl="2"/>
                <a:r>
                  <a:rPr lang="en-US" dirty="0"/>
                  <a:t>The approximation improves as n gets larger</a:t>
                </a:r>
              </a:p>
              <a:p>
                <a:pPr lvl="1"/>
                <a:r>
                  <a:rPr lang="en-US" dirty="0"/>
                  <a:t>The mean of all sample means is the same as the mean of the population</a:t>
                </a:r>
              </a:p>
              <a:p>
                <a:pPr lvl="1"/>
                <a:r>
                  <a:rPr lang="en-US" dirty="0"/>
                  <a:t>The standard deviation of all sample means is the standard deviation of the population divided by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rad>
                  </m:oMath>
                </a14:m>
                <a:endParaRPr lang="en-US" dirty="0"/>
              </a:p>
              <a:p>
                <a:pPr lvl="2"/>
                <a:r>
                  <a:rPr lang="en-US" dirty="0"/>
                  <a:t>The last quantity is called the "standard error of the mean"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EABD952-EEE1-BC47-8BF3-1B6CBA30611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86" t="-23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58975198"/>
      </p:ext>
    </p:extLst>
  </p:cSld>
  <p:clrMapOvr>
    <a:masterClrMapping/>
  </p:clrMapOvr>
</p:sld>
</file>

<file path=ppt/theme/theme1.xml><?xml version="1.0" encoding="utf-8"?>
<a:theme xmlns:a="http://schemas.openxmlformats.org/drawingml/2006/main" name="MUSOM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60325">
          <a:solidFill>
            <a:srgbClr val="535C5C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solidFill>
          <a:srgbClr val="00AF41"/>
        </a:solidFill>
      </a:spPr>
      <a:bodyPr wrap="square" rtlCol="0">
        <a:spAutoFit/>
      </a:bodyPr>
      <a:lstStyle>
        <a:defPPr algn="l">
          <a:defRPr dirty="0" smtClean="0">
            <a:solidFill>
              <a:schemeClr val="bg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MUSOM" id="{CB6BB4B1-8331-CB4D-B3AA-CD1B2079FC59}" vid="{DE073F15-A86C-7640-8012-1389FBAB8C1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MUSOM</Template>
  <TotalTime>42</TotalTime>
  <Words>897</Words>
  <Application>Microsoft Macintosh PowerPoint</Application>
  <PresentationFormat>Widescreen</PresentationFormat>
  <Paragraphs>102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JetBrains Mono</vt:lpstr>
      <vt:lpstr>MUSOM</vt:lpstr>
      <vt:lpstr>BMR 617</vt:lpstr>
      <vt:lpstr>Types of data</vt:lpstr>
      <vt:lpstr>Roles of variable</vt:lpstr>
      <vt:lpstr>C → C</vt:lpstr>
      <vt:lpstr>C → Q</vt:lpstr>
      <vt:lpstr>Q → Q</vt:lpstr>
      <vt:lpstr>Confidence intervals</vt:lpstr>
      <vt:lpstr>Distributions</vt:lpstr>
      <vt:lpstr>The central limit theorem</vt:lpstr>
      <vt:lpstr>R</vt:lpstr>
      <vt:lpstr>Types of variable in R</vt:lpstr>
      <vt:lpstr>Loading data</vt:lpstr>
      <vt:lpstr>Confidence intervals of proportions</vt:lpstr>
      <vt:lpstr>Confidence interval of a mean</vt:lpstr>
      <vt:lpstr>Plots</vt:lpstr>
      <vt:lpstr>Colors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BMR 617</dc:title>
  <dc:creator>Denvir, James</dc:creator>
  <cp:lastModifiedBy>Denvir, James</cp:lastModifiedBy>
  <cp:revision>6</cp:revision>
  <dcterms:created xsi:type="dcterms:W3CDTF">2021-03-11T14:14:46Z</dcterms:created>
  <dcterms:modified xsi:type="dcterms:W3CDTF">2021-03-11T14:57:19Z</dcterms:modified>
</cp:coreProperties>
</file>