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6" r:id="rId21"/>
    <p:sldId id="277" r:id="rId22"/>
    <p:sldId id="278" r:id="rId23"/>
    <p:sldId id="274" r:id="rId24"/>
    <p:sldId id="27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00"/>
    <p:restoredTop sz="96327"/>
  </p:normalViewPr>
  <p:slideViewPr>
    <p:cSldViewPr snapToGrid="0" snapToObjects="1" showGuides="1">
      <p:cViewPr varScale="1">
        <p:scale>
          <a:sx n="117" d="100"/>
          <a:sy n="117" d="100"/>
        </p:scale>
        <p:origin x="208" y="320"/>
      </p:cViewPr>
      <p:guideLst/>
    </p:cSldViewPr>
  </p:slideViewPr>
  <p:outlineViewPr>
    <p:cViewPr>
      <p:scale>
        <a:sx n="33" d="100"/>
        <a:sy n="33" d="100"/>
      </p:scale>
      <p:origin x="0" y="-13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8AFF79-233E-204F-AB31-F059606D2BAE}" type="datetimeFigureOut">
              <a:rPr lang="en-US" smtClean="0"/>
              <a:t>3/17/21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9D6595-4CCB-9D4A-A3A4-C97D027DA957}" type="slidenum">
              <a:rPr lang="en-US" smtClean="0"/>
              <a:t>‹#›</a:t>
            </a:fld>
            <a:endParaRPr lang="en-US"/>
          </a:p>
        </p:txBody>
      </p:sp>
    </p:spTree>
    <p:extLst>
      <p:ext uri="{BB962C8B-B14F-4D97-AF65-F5344CB8AC3E}">
        <p14:creationId xmlns:p14="http://schemas.microsoft.com/office/powerpoint/2010/main" val="979051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F9D6595-4CCB-9D4A-A3A4-C97D027DA957}" type="slidenum">
              <a:rPr lang="en-US" smtClean="0"/>
              <a:t>4</a:t>
            </a:fld>
            <a:endParaRPr lang="en-US"/>
          </a:p>
        </p:txBody>
      </p:sp>
    </p:spTree>
    <p:extLst>
      <p:ext uri="{BB962C8B-B14F-4D97-AF65-F5344CB8AC3E}">
        <p14:creationId xmlns:p14="http://schemas.microsoft.com/office/powerpoint/2010/main" val="2519396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F9D6595-4CCB-9D4A-A3A4-C97D027DA957}" type="slidenum">
              <a:rPr lang="en-US" smtClean="0"/>
              <a:t>6</a:t>
            </a:fld>
            <a:endParaRPr lang="en-US"/>
          </a:p>
        </p:txBody>
      </p:sp>
    </p:spTree>
    <p:extLst>
      <p:ext uri="{BB962C8B-B14F-4D97-AF65-F5344CB8AC3E}">
        <p14:creationId xmlns:p14="http://schemas.microsoft.com/office/powerpoint/2010/main" val="17729683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3866E2B-2AB6-F749-939B-D9961B4E1B26}" type="datetimeFigureOut">
              <a:rPr lang="en-US" smtClean="0"/>
              <a:t>3/17/21</a:t>
            </a:fld>
            <a:endParaRPr lang="en-US"/>
          </a:p>
        </p:txBody>
      </p:sp>
      <p:sp>
        <p:nvSpPr>
          <p:cNvPr id="6" name="Slide Number Placeholder 5"/>
          <p:cNvSpPr>
            <a:spLocks noGrp="1"/>
          </p:cNvSpPr>
          <p:nvPr>
            <p:ph type="sldNum" sz="quarter" idx="12"/>
          </p:nvPr>
        </p:nvSpPr>
        <p:spPr/>
        <p:txBody>
          <a:bodyPr/>
          <a:lstStyle/>
          <a:p>
            <a:fld id="{6E217FA9-B082-7848-BFE4-96D4DDAADBCC}" type="slidenum">
              <a:rPr lang="en-US" smtClean="0"/>
              <a:t>‹#›</a:t>
            </a:fld>
            <a:endParaRPr lang="en-US"/>
          </a:p>
        </p:txBody>
      </p:sp>
      <p:sp>
        <p:nvSpPr>
          <p:cNvPr id="7" name="Footer Placeholder 4">
            <a:extLst>
              <a:ext uri="{FF2B5EF4-FFF2-40B4-BE49-F238E27FC236}">
                <a16:creationId xmlns:a16="http://schemas.microsoft.com/office/drawing/2014/main" id="{FB6F00A2-D617-FA4B-A3BF-B86CDE3843DC}"/>
              </a:ext>
            </a:extLst>
          </p:cNvPr>
          <p:cNvSpPr txBox="1">
            <a:spLocks/>
          </p:cNvSpPr>
          <p:nvPr/>
        </p:nvSpPr>
        <p:spPr>
          <a:xfrm>
            <a:off x="4038600" y="6356350"/>
            <a:ext cx="4114800" cy="365125"/>
          </a:xfrm>
          <a:prstGeom prst="rect">
            <a:avLst/>
          </a:prstGeom>
          <a:solidFill>
            <a:srgbClr val="00AF41"/>
          </a:solidFill>
        </p:spPr>
        <p:txBody>
          <a:bodyPr vert="horz" lIns="91440" tIns="45720" rIns="91440" bIns="45720" rtlCol="0" anchor="ctr"/>
          <a:lstStyle>
            <a:defPPr>
              <a:defRPr lang="en-US"/>
            </a:defPPr>
            <a:lvl1pPr marL="0" algn="ct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Marshall University Joan C. Edwards School of Medicine</a:t>
            </a:r>
            <a:endParaRPr lang="en-US" dirty="0"/>
          </a:p>
        </p:txBody>
      </p:sp>
    </p:spTree>
    <p:extLst>
      <p:ext uri="{BB962C8B-B14F-4D97-AF65-F5344CB8AC3E}">
        <p14:creationId xmlns:p14="http://schemas.microsoft.com/office/powerpoint/2010/main" val="1253470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866E2B-2AB6-F749-939B-D9961B4E1B26}" type="datetimeFigureOut">
              <a:rPr lang="en-US" smtClean="0"/>
              <a:t>3/17/21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17FA9-B082-7848-BFE4-96D4DDAADBCC}" type="slidenum">
              <a:rPr lang="en-US" smtClean="0"/>
              <a:t>‹#›</a:t>
            </a:fld>
            <a:endParaRPr lang="en-US"/>
          </a:p>
        </p:txBody>
      </p:sp>
    </p:spTree>
    <p:extLst>
      <p:ext uri="{BB962C8B-B14F-4D97-AF65-F5344CB8AC3E}">
        <p14:creationId xmlns:p14="http://schemas.microsoft.com/office/powerpoint/2010/main" val="3479065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866E2B-2AB6-F749-939B-D9961B4E1B26}" type="datetimeFigureOut">
              <a:rPr lang="en-US" smtClean="0"/>
              <a:t>3/17/21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17FA9-B082-7848-BFE4-96D4DDAADBCC}" type="slidenum">
              <a:rPr lang="en-US" smtClean="0"/>
              <a:t>‹#›</a:t>
            </a:fld>
            <a:endParaRPr lang="en-US"/>
          </a:p>
        </p:txBody>
      </p:sp>
    </p:spTree>
    <p:extLst>
      <p:ext uri="{BB962C8B-B14F-4D97-AF65-F5344CB8AC3E}">
        <p14:creationId xmlns:p14="http://schemas.microsoft.com/office/powerpoint/2010/main" val="3886581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866E2B-2AB6-F749-939B-D9961B4E1B26}" type="datetimeFigureOut">
              <a:rPr lang="en-US" smtClean="0"/>
              <a:t>3/17/21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17FA9-B082-7848-BFE4-96D4DDAADBCC}" type="slidenum">
              <a:rPr lang="en-US" smtClean="0"/>
              <a:t>‹#›</a:t>
            </a:fld>
            <a:endParaRPr lang="en-US"/>
          </a:p>
        </p:txBody>
      </p:sp>
    </p:spTree>
    <p:extLst>
      <p:ext uri="{BB962C8B-B14F-4D97-AF65-F5344CB8AC3E}">
        <p14:creationId xmlns:p14="http://schemas.microsoft.com/office/powerpoint/2010/main" val="1210463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866E2B-2AB6-F749-939B-D9961B4E1B26}" type="datetimeFigureOut">
              <a:rPr lang="en-US" smtClean="0"/>
              <a:t>3/17/21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17FA9-B082-7848-BFE4-96D4DDAADBCC}" type="slidenum">
              <a:rPr lang="en-US" smtClean="0"/>
              <a:t>‹#›</a:t>
            </a:fld>
            <a:endParaRPr lang="en-US"/>
          </a:p>
        </p:txBody>
      </p:sp>
    </p:spTree>
    <p:extLst>
      <p:ext uri="{BB962C8B-B14F-4D97-AF65-F5344CB8AC3E}">
        <p14:creationId xmlns:p14="http://schemas.microsoft.com/office/powerpoint/2010/main" val="3203997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3866E2B-2AB6-F749-939B-D9961B4E1B26}" type="datetimeFigureOut">
              <a:rPr lang="en-US" smtClean="0"/>
              <a:t>3/17/21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17FA9-B082-7848-BFE4-96D4DDAADBCC}" type="slidenum">
              <a:rPr lang="en-US" smtClean="0"/>
              <a:t>‹#›</a:t>
            </a:fld>
            <a:endParaRPr lang="en-US"/>
          </a:p>
        </p:txBody>
      </p:sp>
    </p:spTree>
    <p:extLst>
      <p:ext uri="{BB962C8B-B14F-4D97-AF65-F5344CB8AC3E}">
        <p14:creationId xmlns:p14="http://schemas.microsoft.com/office/powerpoint/2010/main" val="783418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3866E2B-2AB6-F749-939B-D9961B4E1B26}" type="datetimeFigureOut">
              <a:rPr lang="en-US" smtClean="0"/>
              <a:t>3/17/21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217FA9-B082-7848-BFE4-96D4DDAADBCC}" type="slidenum">
              <a:rPr lang="en-US" smtClean="0"/>
              <a:t>‹#›</a:t>
            </a:fld>
            <a:endParaRPr lang="en-US"/>
          </a:p>
        </p:txBody>
      </p:sp>
    </p:spTree>
    <p:extLst>
      <p:ext uri="{BB962C8B-B14F-4D97-AF65-F5344CB8AC3E}">
        <p14:creationId xmlns:p14="http://schemas.microsoft.com/office/powerpoint/2010/main" val="2498005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3866E2B-2AB6-F749-939B-D9961B4E1B26}" type="datetimeFigureOut">
              <a:rPr lang="en-US" smtClean="0"/>
              <a:t>3/17/21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217FA9-B082-7848-BFE4-96D4DDAADBCC}" type="slidenum">
              <a:rPr lang="en-US" smtClean="0"/>
              <a:t>‹#›</a:t>
            </a:fld>
            <a:endParaRPr lang="en-US"/>
          </a:p>
        </p:txBody>
      </p:sp>
    </p:spTree>
    <p:extLst>
      <p:ext uri="{BB962C8B-B14F-4D97-AF65-F5344CB8AC3E}">
        <p14:creationId xmlns:p14="http://schemas.microsoft.com/office/powerpoint/2010/main" val="579174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866E2B-2AB6-F749-939B-D9961B4E1B26}" type="datetimeFigureOut">
              <a:rPr lang="en-US" smtClean="0"/>
              <a:t>3/17/21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217FA9-B082-7848-BFE4-96D4DDAADBCC}" type="slidenum">
              <a:rPr lang="en-US" smtClean="0"/>
              <a:t>‹#›</a:t>
            </a:fld>
            <a:endParaRPr lang="en-US"/>
          </a:p>
        </p:txBody>
      </p:sp>
    </p:spTree>
    <p:extLst>
      <p:ext uri="{BB962C8B-B14F-4D97-AF65-F5344CB8AC3E}">
        <p14:creationId xmlns:p14="http://schemas.microsoft.com/office/powerpoint/2010/main" val="2129392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3866E2B-2AB6-F749-939B-D9961B4E1B26}" type="datetimeFigureOut">
              <a:rPr lang="en-US" smtClean="0"/>
              <a:t>3/17/21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17FA9-B082-7848-BFE4-96D4DDAADBCC}" type="slidenum">
              <a:rPr lang="en-US" smtClean="0"/>
              <a:t>‹#›</a:t>
            </a:fld>
            <a:endParaRPr lang="en-US"/>
          </a:p>
        </p:txBody>
      </p:sp>
    </p:spTree>
    <p:extLst>
      <p:ext uri="{BB962C8B-B14F-4D97-AF65-F5344CB8AC3E}">
        <p14:creationId xmlns:p14="http://schemas.microsoft.com/office/powerpoint/2010/main" val="872424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3866E2B-2AB6-F749-939B-D9961B4E1B26}" type="datetimeFigureOut">
              <a:rPr lang="en-US" smtClean="0"/>
              <a:t>3/17/21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17FA9-B082-7848-BFE4-96D4DDAADBCC}" type="slidenum">
              <a:rPr lang="en-US" smtClean="0"/>
              <a:t>‹#›</a:t>
            </a:fld>
            <a:endParaRPr lang="en-US"/>
          </a:p>
        </p:txBody>
      </p:sp>
    </p:spTree>
    <p:extLst>
      <p:ext uri="{BB962C8B-B14F-4D97-AF65-F5344CB8AC3E}">
        <p14:creationId xmlns:p14="http://schemas.microsoft.com/office/powerpoint/2010/main" val="34726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a:solidFill>
            <a:srgbClr val="00AF41"/>
          </a:solidFill>
        </p:spPr>
        <p:txBody>
          <a:bodyPr vert="horz" lIns="91440" tIns="45720" rIns="91440" bIns="45720" rtlCol="0" anchor="ctr"/>
          <a:lstStyle>
            <a:lvl1pPr algn="l">
              <a:defRPr sz="1200">
                <a:solidFill>
                  <a:schemeClr val="bg1"/>
                </a:solidFill>
              </a:defRPr>
            </a:lvl1pPr>
          </a:lstStyle>
          <a:p>
            <a:fld id="{53866E2B-2AB6-F749-939B-D9961B4E1B26}" type="datetimeFigureOut">
              <a:rPr lang="en-US" smtClean="0"/>
              <a:t>3/17/21</a:t>
            </a:fld>
            <a:endParaRPr lang="en-US"/>
          </a:p>
        </p:txBody>
      </p:sp>
      <p:sp>
        <p:nvSpPr>
          <p:cNvPr id="5" name="Footer Placeholder 4"/>
          <p:cNvSpPr>
            <a:spLocks noGrp="1"/>
          </p:cNvSpPr>
          <p:nvPr>
            <p:ph type="ftr" sz="quarter" idx="3"/>
          </p:nvPr>
        </p:nvSpPr>
        <p:spPr>
          <a:xfrm>
            <a:off x="4038600" y="6356350"/>
            <a:ext cx="4114800" cy="365125"/>
          </a:xfrm>
          <a:prstGeom prst="rect">
            <a:avLst/>
          </a:prstGeom>
          <a:solidFill>
            <a:srgbClr val="00AF41"/>
          </a:solidFill>
        </p:spPr>
        <p:txBody>
          <a:bodyPr vert="horz" lIns="91440" tIns="45720" rIns="91440" bIns="45720" rtlCol="0" anchor="ctr"/>
          <a:lstStyle>
            <a:lvl1pPr algn="ctr">
              <a:defRPr sz="1200">
                <a:solidFill>
                  <a:schemeClr val="bg1"/>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a:solidFill>
            <a:srgbClr val="00AF41"/>
          </a:solidFill>
        </p:spPr>
        <p:txBody>
          <a:bodyPr vert="horz" lIns="91440" tIns="45720" rIns="91440" bIns="45720" rtlCol="0" anchor="ctr"/>
          <a:lstStyle>
            <a:lvl1pPr algn="r">
              <a:defRPr sz="1200">
                <a:solidFill>
                  <a:schemeClr val="bg1"/>
                </a:solidFill>
              </a:defRPr>
            </a:lvl1pPr>
          </a:lstStyle>
          <a:p>
            <a:fld id="{6E217FA9-B082-7848-BFE4-96D4DDAADBCC}" type="slidenum">
              <a:rPr lang="en-US" smtClean="0"/>
              <a:t>‹#›</a:t>
            </a:fld>
            <a:endParaRPr lang="en-US"/>
          </a:p>
        </p:txBody>
      </p:sp>
      <p:sp>
        <p:nvSpPr>
          <p:cNvPr id="7" name="Rectangle 6">
            <a:extLst>
              <a:ext uri="{FF2B5EF4-FFF2-40B4-BE49-F238E27FC236}">
                <a16:creationId xmlns:a16="http://schemas.microsoft.com/office/drawing/2014/main" id="{81769F39-1E61-E84E-84A9-3551FA50AD8E}"/>
              </a:ext>
            </a:extLst>
          </p:cNvPr>
          <p:cNvSpPr/>
          <p:nvPr/>
        </p:nvSpPr>
        <p:spPr>
          <a:xfrm>
            <a:off x="221381" y="1184031"/>
            <a:ext cx="385011" cy="5537443"/>
          </a:xfrm>
          <a:prstGeom prst="rect">
            <a:avLst/>
          </a:prstGeom>
          <a:solidFill>
            <a:srgbClr val="00AF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3FAD869-77C3-4B48-B947-FF39E5B89804}"/>
              </a:ext>
            </a:extLst>
          </p:cNvPr>
          <p:cNvPicPr>
            <a:picLocks noChangeAspect="1"/>
          </p:cNvPicPr>
          <p:nvPr/>
        </p:nvPicPr>
        <p:blipFill rotWithShape="1">
          <a:blip r:embed="rId13"/>
          <a:srcRect r="77036"/>
          <a:stretch/>
        </p:blipFill>
        <p:spPr>
          <a:xfrm>
            <a:off x="127596" y="365125"/>
            <a:ext cx="622681" cy="661377"/>
          </a:xfrm>
          <a:prstGeom prst="rect">
            <a:avLst/>
          </a:prstGeom>
        </p:spPr>
      </p:pic>
    </p:spTree>
    <p:extLst>
      <p:ext uri="{BB962C8B-B14F-4D97-AF65-F5344CB8AC3E}">
        <p14:creationId xmlns:p14="http://schemas.microsoft.com/office/powerpoint/2010/main" val="29556314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4FC51-1572-694A-8FAD-549C07FD31D6}"/>
              </a:ext>
            </a:extLst>
          </p:cNvPr>
          <p:cNvSpPr>
            <a:spLocks noGrp="1"/>
          </p:cNvSpPr>
          <p:nvPr>
            <p:ph type="ctrTitle"/>
          </p:nvPr>
        </p:nvSpPr>
        <p:spPr/>
        <p:txBody>
          <a:bodyPr/>
          <a:lstStyle/>
          <a:p>
            <a:r>
              <a:rPr lang="en-US" dirty="0"/>
              <a:t>BMR 617</a:t>
            </a:r>
          </a:p>
        </p:txBody>
      </p:sp>
      <p:sp>
        <p:nvSpPr>
          <p:cNvPr id="3" name="Subtitle 2">
            <a:extLst>
              <a:ext uri="{FF2B5EF4-FFF2-40B4-BE49-F238E27FC236}">
                <a16:creationId xmlns:a16="http://schemas.microsoft.com/office/drawing/2014/main" id="{400D97A5-58F7-4947-9C2F-5E9697850CEE}"/>
              </a:ext>
            </a:extLst>
          </p:cNvPr>
          <p:cNvSpPr>
            <a:spLocks noGrp="1"/>
          </p:cNvSpPr>
          <p:nvPr>
            <p:ph type="subTitle" idx="1"/>
          </p:nvPr>
        </p:nvSpPr>
        <p:spPr/>
        <p:txBody>
          <a:bodyPr/>
          <a:lstStyle/>
          <a:p>
            <a:r>
              <a:rPr lang="en-US" dirty="0"/>
              <a:t>Hypothesis tests for proportions</a:t>
            </a:r>
          </a:p>
        </p:txBody>
      </p:sp>
    </p:spTree>
    <p:extLst>
      <p:ext uri="{BB962C8B-B14F-4D97-AF65-F5344CB8AC3E}">
        <p14:creationId xmlns:p14="http://schemas.microsoft.com/office/powerpoint/2010/main" val="1473564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64ED5-A3B7-884F-B5F0-D20B20E9F270}"/>
              </a:ext>
            </a:extLst>
          </p:cNvPr>
          <p:cNvSpPr>
            <a:spLocks noGrp="1"/>
          </p:cNvSpPr>
          <p:nvPr>
            <p:ph type="title"/>
          </p:nvPr>
        </p:nvSpPr>
        <p:spPr/>
        <p:txBody>
          <a:bodyPr/>
          <a:lstStyle/>
          <a:p>
            <a:r>
              <a:rPr lang="en-US" dirty="0"/>
              <a:t>Fisher's exact test</a:t>
            </a:r>
          </a:p>
        </p:txBody>
      </p:sp>
      <p:sp>
        <p:nvSpPr>
          <p:cNvPr id="3" name="Content Placeholder 2">
            <a:extLst>
              <a:ext uri="{FF2B5EF4-FFF2-40B4-BE49-F238E27FC236}">
                <a16:creationId xmlns:a16="http://schemas.microsoft.com/office/drawing/2014/main" id="{385E0986-3641-5548-94B1-89F9F47BE8C9}"/>
              </a:ext>
            </a:extLst>
          </p:cNvPr>
          <p:cNvSpPr>
            <a:spLocks noGrp="1"/>
          </p:cNvSpPr>
          <p:nvPr>
            <p:ph idx="1"/>
          </p:nvPr>
        </p:nvSpPr>
        <p:spPr/>
        <p:txBody>
          <a:bodyPr/>
          <a:lstStyle/>
          <a:p>
            <a:r>
              <a:rPr lang="en-US" dirty="0"/>
              <a:t>The trial has 18325 and 18198 participants in the placebo and vaccine groups, respectively</a:t>
            </a:r>
          </a:p>
          <a:p>
            <a:r>
              <a:rPr lang="en-US" dirty="0"/>
              <a:t>170 participants were infected and 36353 were not infected</a:t>
            </a:r>
          </a:p>
          <a:p>
            <a:r>
              <a:rPr lang="en-US" dirty="0"/>
              <a:t>Fisher's exact test, at least conceptually, examines all possible contingency tables with these row and column totals, and calculates the probability of each one</a:t>
            </a:r>
          </a:p>
          <a:p>
            <a:r>
              <a:rPr lang="en-US" dirty="0"/>
              <a:t>It then sums the probabilities of the tables in which the proportions between the groups are at least as big as the one observed</a:t>
            </a:r>
          </a:p>
        </p:txBody>
      </p:sp>
    </p:spTree>
    <p:extLst>
      <p:ext uri="{BB962C8B-B14F-4D97-AF65-F5344CB8AC3E}">
        <p14:creationId xmlns:p14="http://schemas.microsoft.com/office/powerpoint/2010/main" val="40252443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B0A3C-2DAD-2F4F-87AF-53FC1E1F80A7}"/>
              </a:ext>
            </a:extLst>
          </p:cNvPr>
          <p:cNvSpPr>
            <a:spLocks noGrp="1"/>
          </p:cNvSpPr>
          <p:nvPr>
            <p:ph type="title"/>
          </p:nvPr>
        </p:nvSpPr>
        <p:spPr/>
        <p:txBody>
          <a:bodyPr/>
          <a:lstStyle/>
          <a:p>
            <a:r>
              <a:rPr lang="en-US" dirty="0"/>
              <a:t>Chi-squared test</a:t>
            </a:r>
          </a:p>
        </p:txBody>
      </p:sp>
      <p:sp>
        <p:nvSpPr>
          <p:cNvPr id="3" name="Content Placeholder 2">
            <a:extLst>
              <a:ext uri="{FF2B5EF4-FFF2-40B4-BE49-F238E27FC236}">
                <a16:creationId xmlns:a16="http://schemas.microsoft.com/office/drawing/2014/main" id="{92907C5D-056F-A14B-8632-2EE61B5435A6}"/>
              </a:ext>
            </a:extLst>
          </p:cNvPr>
          <p:cNvSpPr>
            <a:spLocks noGrp="1"/>
          </p:cNvSpPr>
          <p:nvPr>
            <p:ph idx="1"/>
          </p:nvPr>
        </p:nvSpPr>
        <p:spPr/>
        <p:txBody>
          <a:bodyPr>
            <a:normAutofit lnSpcReduction="10000"/>
          </a:bodyPr>
          <a:lstStyle/>
          <a:p>
            <a:r>
              <a:rPr lang="en-US" dirty="0"/>
              <a:t>The Chi-squared test works by calculating the "expected" value of each cell in the table if the proportions were equal in each group</a:t>
            </a:r>
          </a:p>
          <a:p>
            <a:r>
              <a:rPr lang="en-US" dirty="0"/>
              <a:t>Overall, 170 out of 36523, or 0.004655 of the participants became infected</a:t>
            </a:r>
          </a:p>
          <a:p>
            <a:r>
              <a:rPr lang="en-US" dirty="0"/>
              <a:t>There were 18325 participants in the placebo group, so assuming the null hypothesis, we'd expect, on average, 0.004655 x 18325 = 85.3 participants in the placebo group to become infected, and 18239.7 not to become infected</a:t>
            </a:r>
          </a:p>
          <a:p>
            <a:r>
              <a:rPr lang="en-US" dirty="0"/>
              <a:t>Similarly, there were 18198 participants in the vaccine group, so we'd expect 0.004655 x 18198 = 84.7 to become infected, and 18113.3 not to become infected</a:t>
            </a:r>
          </a:p>
        </p:txBody>
      </p:sp>
    </p:spTree>
    <p:extLst>
      <p:ext uri="{BB962C8B-B14F-4D97-AF65-F5344CB8AC3E}">
        <p14:creationId xmlns:p14="http://schemas.microsoft.com/office/powerpoint/2010/main" val="19345574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E709C-75B3-E24B-BD99-6ABAD6F74628}"/>
              </a:ext>
            </a:extLst>
          </p:cNvPr>
          <p:cNvSpPr>
            <a:spLocks noGrp="1"/>
          </p:cNvSpPr>
          <p:nvPr>
            <p:ph type="title"/>
          </p:nvPr>
        </p:nvSpPr>
        <p:spPr/>
        <p:txBody>
          <a:bodyPr/>
          <a:lstStyle/>
          <a:p>
            <a:r>
              <a:rPr lang="en-US" dirty="0"/>
              <a:t>Chi-squared test: observed and expected tables</a:t>
            </a:r>
          </a:p>
        </p:txBody>
      </p:sp>
      <p:graphicFrame>
        <p:nvGraphicFramePr>
          <p:cNvPr id="4" name="Table 4">
            <a:extLst>
              <a:ext uri="{FF2B5EF4-FFF2-40B4-BE49-F238E27FC236}">
                <a16:creationId xmlns:a16="http://schemas.microsoft.com/office/drawing/2014/main" id="{DB27ACC6-0251-8E46-8E13-0941758DA546}"/>
              </a:ext>
            </a:extLst>
          </p:cNvPr>
          <p:cNvGraphicFramePr>
            <a:graphicFrameLocks noGrp="1"/>
          </p:cNvGraphicFramePr>
          <p:nvPr>
            <p:extLst>
              <p:ext uri="{D42A27DB-BD31-4B8C-83A1-F6EECF244321}">
                <p14:modId xmlns:p14="http://schemas.microsoft.com/office/powerpoint/2010/main" val="4270616687"/>
              </p:ext>
            </p:extLst>
          </p:nvPr>
        </p:nvGraphicFramePr>
        <p:xfrm>
          <a:off x="1025132" y="2147773"/>
          <a:ext cx="4646202" cy="3143418"/>
        </p:xfrm>
        <a:graphic>
          <a:graphicData uri="http://schemas.openxmlformats.org/drawingml/2006/table">
            <a:tbl>
              <a:tblPr firstRow="1" bandRow="1">
                <a:tableStyleId>{5C22544A-7EE6-4342-B048-85BDC9FD1C3A}</a:tableStyleId>
              </a:tblPr>
              <a:tblGrid>
                <a:gridCol w="2323101">
                  <a:extLst>
                    <a:ext uri="{9D8B030D-6E8A-4147-A177-3AD203B41FA5}">
                      <a16:colId xmlns:a16="http://schemas.microsoft.com/office/drawing/2014/main" val="3681809919"/>
                    </a:ext>
                  </a:extLst>
                </a:gridCol>
                <a:gridCol w="2323101">
                  <a:extLst>
                    <a:ext uri="{9D8B030D-6E8A-4147-A177-3AD203B41FA5}">
                      <a16:colId xmlns:a16="http://schemas.microsoft.com/office/drawing/2014/main" val="1773974420"/>
                    </a:ext>
                  </a:extLst>
                </a:gridCol>
              </a:tblGrid>
              <a:tr h="1047806">
                <a:tc gridSpan="2">
                  <a:txBody>
                    <a:bodyPr/>
                    <a:lstStyle/>
                    <a:p>
                      <a:pPr algn="ctr"/>
                      <a:r>
                        <a:rPr lang="en-US" dirty="0"/>
                        <a:t>Observed data</a:t>
                      </a:r>
                    </a:p>
                  </a:txBody>
                  <a:tcPr>
                    <a:solidFill>
                      <a:srgbClr val="00B050"/>
                    </a:solidFill>
                  </a:tcPr>
                </a:tc>
                <a:tc hMerge="1">
                  <a:txBody>
                    <a:bodyPr/>
                    <a:lstStyle/>
                    <a:p>
                      <a:endParaRPr lang="en-US" dirty="0"/>
                    </a:p>
                  </a:txBody>
                  <a:tcPr>
                    <a:solidFill>
                      <a:srgbClr val="00B050"/>
                    </a:solidFill>
                  </a:tcPr>
                </a:tc>
                <a:extLst>
                  <a:ext uri="{0D108BD9-81ED-4DB2-BD59-A6C34878D82A}">
                    <a16:rowId xmlns:a16="http://schemas.microsoft.com/office/drawing/2014/main" val="2425600201"/>
                  </a:ext>
                </a:extLst>
              </a:tr>
              <a:tr h="1047806">
                <a:tc>
                  <a:txBody>
                    <a:bodyPr/>
                    <a:lstStyle/>
                    <a:p>
                      <a:pPr algn="ctr"/>
                      <a:r>
                        <a:rPr lang="en-US" dirty="0"/>
                        <a:t>162</a:t>
                      </a:r>
                    </a:p>
                  </a:txBody>
                  <a:tcPr anchor="ctr">
                    <a:solidFill>
                      <a:schemeClr val="accent6">
                        <a:lumMod val="60000"/>
                        <a:lumOff val="40000"/>
                      </a:schemeClr>
                    </a:solidFill>
                  </a:tcPr>
                </a:tc>
                <a:tc>
                  <a:txBody>
                    <a:bodyPr/>
                    <a:lstStyle/>
                    <a:p>
                      <a:pPr algn="ctr"/>
                      <a:r>
                        <a:rPr lang="en-US" dirty="0"/>
                        <a:t>8</a:t>
                      </a:r>
                    </a:p>
                  </a:txBody>
                  <a:tcPr anchor="ctr">
                    <a:solidFill>
                      <a:schemeClr val="accent6">
                        <a:lumMod val="60000"/>
                        <a:lumOff val="40000"/>
                      </a:schemeClr>
                    </a:solidFill>
                  </a:tcPr>
                </a:tc>
                <a:extLst>
                  <a:ext uri="{0D108BD9-81ED-4DB2-BD59-A6C34878D82A}">
                    <a16:rowId xmlns:a16="http://schemas.microsoft.com/office/drawing/2014/main" val="1658513685"/>
                  </a:ext>
                </a:extLst>
              </a:tr>
              <a:tr h="1047806">
                <a:tc>
                  <a:txBody>
                    <a:bodyPr/>
                    <a:lstStyle/>
                    <a:p>
                      <a:pPr algn="ctr"/>
                      <a:r>
                        <a:rPr lang="en-US" dirty="0"/>
                        <a:t>18163</a:t>
                      </a:r>
                    </a:p>
                  </a:txBody>
                  <a:tcPr anchor="ctr">
                    <a:solidFill>
                      <a:schemeClr val="accent6">
                        <a:lumMod val="20000"/>
                        <a:lumOff val="80000"/>
                      </a:schemeClr>
                    </a:solidFill>
                  </a:tcPr>
                </a:tc>
                <a:tc>
                  <a:txBody>
                    <a:bodyPr/>
                    <a:lstStyle/>
                    <a:p>
                      <a:pPr algn="ctr"/>
                      <a:r>
                        <a:rPr lang="en-US" dirty="0"/>
                        <a:t>18190</a:t>
                      </a:r>
                    </a:p>
                  </a:txBody>
                  <a:tcPr anchor="ctr">
                    <a:solidFill>
                      <a:schemeClr val="accent6">
                        <a:lumMod val="20000"/>
                        <a:lumOff val="80000"/>
                      </a:schemeClr>
                    </a:solidFill>
                  </a:tcPr>
                </a:tc>
                <a:extLst>
                  <a:ext uri="{0D108BD9-81ED-4DB2-BD59-A6C34878D82A}">
                    <a16:rowId xmlns:a16="http://schemas.microsoft.com/office/drawing/2014/main" val="1660944929"/>
                  </a:ext>
                </a:extLst>
              </a:tr>
            </a:tbl>
          </a:graphicData>
        </a:graphic>
      </p:graphicFrame>
      <p:graphicFrame>
        <p:nvGraphicFramePr>
          <p:cNvPr id="6" name="Table 4">
            <a:extLst>
              <a:ext uri="{FF2B5EF4-FFF2-40B4-BE49-F238E27FC236}">
                <a16:creationId xmlns:a16="http://schemas.microsoft.com/office/drawing/2014/main" id="{7F81B9A6-6529-A049-A1F5-062F29B90B0C}"/>
              </a:ext>
            </a:extLst>
          </p:cNvPr>
          <p:cNvGraphicFramePr>
            <a:graphicFrameLocks noGrp="1"/>
          </p:cNvGraphicFramePr>
          <p:nvPr>
            <p:extLst>
              <p:ext uri="{D42A27DB-BD31-4B8C-83A1-F6EECF244321}">
                <p14:modId xmlns:p14="http://schemas.microsoft.com/office/powerpoint/2010/main" val="1773966244"/>
              </p:ext>
            </p:extLst>
          </p:nvPr>
        </p:nvGraphicFramePr>
        <p:xfrm>
          <a:off x="6191321" y="2166609"/>
          <a:ext cx="4646202" cy="3143418"/>
        </p:xfrm>
        <a:graphic>
          <a:graphicData uri="http://schemas.openxmlformats.org/drawingml/2006/table">
            <a:tbl>
              <a:tblPr firstRow="1" bandRow="1">
                <a:tableStyleId>{5C22544A-7EE6-4342-B048-85BDC9FD1C3A}</a:tableStyleId>
              </a:tblPr>
              <a:tblGrid>
                <a:gridCol w="2323101">
                  <a:extLst>
                    <a:ext uri="{9D8B030D-6E8A-4147-A177-3AD203B41FA5}">
                      <a16:colId xmlns:a16="http://schemas.microsoft.com/office/drawing/2014/main" val="3681809919"/>
                    </a:ext>
                  </a:extLst>
                </a:gridCol>
                <a:gridCol w="2323101">
                  <a:extLst>
                    <a:ext uri="{9D8B030D-6E8A-4147-A177-3AD203B41FA5}">
                      <a16:colId xmlns:a16="http://schemas.microsoft.com/office/drawing/2014/main" val="1773974420"/>
                    </a:ext>
                  </a:extLst>
                </a:gridCol>
              </a:tblGrid>
              <a:tr h="1047806">
                <a:tc gridSpan="2">
                  <a:txBody>
                    <a:bodyPr/>
                    <a:lstStyle/>
                    <a:p>
                      <a:pPr algn="ctr"/>
                      <a:r>
                        <a:rPr lang="en-US" dirty="0"/>
                        <a:t>Expected data</a:t>
                      </a:r>
                    </a:p>
                  </a:txBody>
                  <a:tcPr>
                    <a:solidFill>
                      <a:srgbClr val="00B050"/>
                    </a:solidFill>
                  </a:tcPr>
                </a:tc>
                <a:tc hMerge="1">
                  <a:txBody>
                    <a:bodyPr/>
                    <a:lstStyle/>
                    <a:p>
                      <a:endParaRPr lang="en-US" dirty="0"/>
                    </a:p>
                  </a:txBody>
                  <a:tcPr>
                    <a:solidFill>
                      <a:srgbClr val="00B050"/>
                    </a:solidFill>
                  </a:tcPr>
                </a:tc>
                <a:extLst>
                  <a:ext uri="{0D108BD9-81ED-4DB2-BD59-A6C34878D82A}">
                    <a16:rowId xmlns:a16="http://schemas.microsoft.com/office/drawing/2014/main" val="2425600201"/>
                  </a:ext>
                </a:extLst>
              </a:tr>
              <a:tr h="1047806">
                <a:tc>
                  <a:txBody>
                    <a:bodyPr/>
                    <a:lstStyle/>
                    <a:p>
                      <a:pPr algn="ctr"/>
                      <a:r>
                        <a:rPr lang="en-US" dirty="0"/>
                        <a:t>85.3</a:t>
                      </a:r>
                    </a:p>
                  </a:txBody>
                  <a:tcPr anchor="ctr">
                    <a:solidFill>
                      <a:schemeClr val="accent6">
                        <a:lumMod val="60000"/>
                        <a:lumOff val="40000"/>
                      </a:schemeClr>
                    </a:solidFill>
                  </a:tcPr>
                </a:tc>
                <a:tc>
                  <a:txBody>
                    <a:bodyPr/>
                    <a:lstStyle/>
                    <a:p>
                      <a:pPr algn="ctr"/>
                      <a:r>
                        <a:rPr lang="en-US" dirty="0"/>
                        <a:t>84.7</a:t>
                      </a:r>
                    </a:p>
                  </a:txBody>
                  <a:tcPr anchor="ctr">
                    <a:solidFill>
                      <a:schemeClr val="accent6">
                        <a:lumMod val="60000"/>
                        <a:lumOff val="40000"/>
                      </a:schemeClr>
                    </a:solidFill>
                  </a:tcPr>
                </a:tc>
                <a:extLst>
                  <a:ext uri="{0D108BD9-81ED-4DB2-BD59-A6C34878D82A}">
                    <a16:rowId xmlns:a16="http://schemas.microsoft.com/office/drawing/2014/main" val="1658513685"/>
                  </a:ext>
                </a:extLst>
              </a:tr>
              <a:tr h="1047806">
                <a:tc>
                  <a:txBody>
                    <a:bodyPr/>
                    <a:lstStyle/>
                    <a:p>
                      <a:pPr algn="ctr"/>
                      <a:r>
                        <a:rPr lang="en-US" dirty="0"/>
                        <a:t>18239.7</a:t>
                      </a:r>
                    </a:p>
                  </a:txBody>
                  <a:tcPr anchor="ctr">
                    <a:solidFill>
                      <a:schemeClr val="accent6">
                        <a:lumMod val="20000"/>
                        <a:lumOff val="80000"/>
                      </a:schemeClr>
                    </a:solidFill>
                  </a:tcPr>
                </a:tc>
                <a:tc>
                  <a:txBody>
                    <a:bodyPr/>
                    <a:lstStyle/>
                    <a:p>
                      <a:pPr algn="ctr"/>
                      <a:r>
                        <a:rPr lang="en-US" dirty="0"/>
                        <a:t>18113.3</a:t>
                      </a:r>
                    </a:p>
                  </a:txBody>
                  <a:tcPr anchor="ctr">
                    <a:solidFill>
                      <a:schemeClr val="accent6">
                        <a:lumMod val="20000"/>
                        <a:lumOff val="80000"/>
                      </a:schemeClr>
                    </a:solidFill>
                  </a:tcPr>
                </a:tc>
                <a:extLst>
                  <a:ext uri="{0D108BD9-81ED-4DB2-BD59-A6C34878D82A}">
                    <a16:rowId xmlns:a16="http://schemas.microsoft.com/office/drawing/2014/main" val="1660944929"/>
                  </a:ext>
                </a:extLst>
              </a:tr>
            </a:tbl>
          </a:graphicData>
        </a:graphic>
      </p:graphicFrame>
    </p:spTree>
    <p:extLst>
      <p:ext uri="{BB962C8B-B14F-4D97-AF65-F5344CB8AC3E}">
        <p14:creationId xmlns:p14="http://schemas.microsoft.com/office/powerpoint/2010/main" val="19137091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C704A-ACDE-7A46-80B3-2A377E3D853B}"/>
              </a:ext>
            </a:extLst>
          </p:cNvPr>
          <p:cNvSpPr>
            <a:spLocks noGrp="1"/>
          </p:cNvSpPr>
          <p:nvPr>
            <p:ph type="title"/>
          </p:nvPr>
        </p:nvSpPr>
        <p:spPr/>
        <p:txBody>
          <a:bodyPr/>
          <a:lstStyle/>
          <a:p>
            <a:r>
              <a:rPr lang="en-US" dirty="0"/>
              <a:t>How the Chi-squared test works</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A7834562-AE0B-4945-9BCC-321B91D50F75}"/>
                  </a:ext>
                </a:extLst>
              </p:cNvPr>
              <p:cNvSpPr>
                <a:spLocks noGrp="1"/>
              </p:cNvSpPr>
              <p:nvPr>
                <p:ph idx="1"/>
              </p:nvPr>
            </p:nvSpPr>
            <p:spPr/>
            <p:txBody>
              <a:bodyPr/>
              <a:lstStyle/>
              <a:p>
                <a:r>
                  <a:rPr lang="en-US" dirty="0"/>
                  <a:t>In the Chi-squared test, for each cell in the table we calculate </a:t>
                </a:r>
                <a14:m>
                  <m:oMath xmlns:m="http://schemas.openxmlformats.org/officeDocument/2006/math">
                    <m:f>
                      <m:fPr>
                        <m:ctrlPr>
                          <a:rPr lang="en-US" i="1" smtClean="0">
                            <a:latin typeface="Cambria Math" panose="02040503050406030204" pitchFamily="18" charset="0"/>
                          </a:rPr>
                        </m:ctrlPr>
                      </m:fPr>
                      <m:num>
                        <m:sSup>
                          <m:sSupPr>
                            <m:ctrlPr>
                              <a:rPr lang="en-US" i="1" smtClean="0">
                                <a:latin typeface="Cambria Math" panose="02040503050406030204" pitchFamily="18" charset="0"/>
                              </a:rPr>
                            </m:ctrlPr>
                          </m:sSupPr>
                          <m:e>
                            <m:d>
                              <m:dPr>
                                <m:ctrlPr>
                                  <a:rPr lang="en-US" i="1" smtClean="0">
                                    <a:latin typeface="Cambria Math" panose="02040503050406030204" pitchFamily="18" charset="0"/>
                                  </a:rPr>
                                </m:ctrlPr>
                              </m:dPr>
                              <m:e>
                                <m:r>
                                  <a:rPr lang="en-US" b="0" i="1" smtClean="0">
                                    <a:latin typeface="Cambria Math" panose="02040503050406030204" pitchFamily="18" charset="0"/>
                                  </a:rPr>
                                  <m:t>𝑂</m:t>
                                </m:r>
                                <m:r>
                                  <a:rPr lang="en-US" b="0" i="1" smtClean="0">
                                    <a:latin typeface="Cambria Math" panose="02040503050406030204" pitchFamily="18" charset="0"/>
                                  </a:rPr>
                                  <m:t>−</m:t>
                                </m:r>
                                <m:r>
                                  <a:rPr lang="en-US" b="0" i="1" smtClean="0">
                                    <a:latin typeface="Cambria Math" panose="02040503050406030204" pitchFamily="18" charset="0"/>
                                  </a:rPr>
                                  <m:t>𝐸</m:t>
                                </m:r>
                              </m:e>
                            </m:d>
                          </m:e>
                          <m:sup>
                            <m:r>
                              <a:rPr lang="en-US" b="0" i="1" smtClean="0">
                                <a:latin typeface="Cambria Math" panose="02040503050406030204" pitchFamily="18" charset="0"/>
                              </a:rPr>
                              <m:t>2</m:t>
                            </m:r>
                          </m:sup>
                        </m:sSup>
                      </m:num>
                      <m:den>
                        <m:r>
                          <a:rPr lang="en-US" b="0" i="1" smtClean="0">
                            <a:latin typeface="Cambria Math" panose="02040503050406030204" pitchFamily="18" charset="0"/>
                          </a:rPr>
                          <m:t>𝐸</m:t>
                        </m:r>
                      </m:den>
                    </m:f>
                  </m:oMath>
                </a14:m>
                <a:r>
                  <a:rPr lang="en-US" dirty="0"/>
                  <a:t>, where O is the observed value and E is the expected value</a:t>
                </a:r>
              </a:p>
              <a:p>
                <a:r>
                  <a:rPr lang="en-US" dirty="0"/>
                  <a:t>This is summed over all cells</a:t>
                </a:r>
              </a:p>
              <a:p>
                <a:r>
                  <a:rPr lang="en-US" dirty="0"/>
                  <a:t>This statistic, the </a:t>
                </a:r>
                <a14:m>
                  <m:oMath xmlns:m="http://schemas.openxmlformats.org/officeDocument/2006/math">
                    <m:sSup>
                      <m:sSupPr>
                        <m:ctrlPr>
                          <a:rPr lang="en-US" i="1" smtClean="0">
                            <a:latin typeface="Cambria Math" panose="02040503050406030204" pitchFamily="18" charset="0"/>
                          </a:rPr>
                        </m:ctrlPr>
                      </m:sSupPr>
                      <m:e>
                        <m:r>
                          <a:rPr lang="en-US" i="1" smtClean="0">
                            <a:latin typeface="Cambria Math" panose="02040503050406030204" pitchFamily="18" charset="0"/>
                            <a:ea typeface="Cambria Math" panose="02040503050406030204" pitchFamily="18" charset="0"/>
                          </a:rPr>
                          <m:t>𝜒</m:t>
                        </m:r>
                      </m:e>
                      <m:sup>
                        <m:r>
                          <a:rPr lang="en-US" b="0" i="1" smtClean="0">
                            <a:latin typeface="Cambria Math" panose="02040503050406030204" pitchFamily="18" charset="0"/>
                          </a:rPr>
                          <m:t>2</m:t>
                        </m:r>
                      </m:sup>
                    </m:sSup>
                  </m:oMath>
                </a14:m>
                <a:r>
                  <a:rPr lang="en-US" dirty="0"/>
                  <a:t> statistic, is </a:t>
                </a:r>
                <a:r>
                  <a:rPr lang="en-US" i="1" dirty="0"/>
                  <a:t>approximately</a:t>
                </a:r>
                <a:r>
                  <a:rPr lang="en-US" dirty="0"/>
                  <a:t> distributed according to a distribution called the </a:t>
                </a:r>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ea typeface="Cambria Math" panose="02040503050406030204" pitchFamily="18" charset="0"/>
                          </a:rPr>
                          <m:t>𝜒</m:t>
                        </m:r>
                      </m:e>
                      <m:sup>
                        <m:r>
                          <a:rPr lang="en-US" i="1">
                            <a:latin typeface="Cambria Math" panose="02040503050406030204" pitchFamily="18" charset="0"/>
                          </a:rPr>
                          <m:t>2</m:t>
                        </m:r>
                      </m:sup>
                    </m:sSup>
                  </m:oMath>
                </a14:m>
                <a:r>
                  <a:rPr lang="en-US" dirty="0"/>
                  <a:t>-distribution with n degrees of freedom</a:t>
                </a:r>
              </a:p>
              <a:p>
                <a:pPr lvl="1"/>
                <a:r>
                  <a:rPr lang="en-US" dirty="0"/>
                  <a:t>The number of degrees of freedom is (r-1)(c-1) where r and c are the number of rows and columns in the table; here there is 1 degree of freedom</a:t>
                </a:r>
              </a:p>
            </p:txBody>
          </p:sp>
        </mc:Choice>
        <mc:Fallback>
          <p:sp>
            <p:nvSpPr>
              <p:cNvPr id="3" name="Content Placeholder 2">
                <a:extLst>
                  <a:ext uri="{FF2B5EF4-FFF2-40B4-BE49-F238E27FC236}">
                    <a16:creationId xmlns:a16="http://schemas.microsoft.com/office/drawing/2014/main" id="{A7834562-AE0B-4945-9BCC-321B91D50F75}"/>
                  </a:ext>
                </a:extLst>
              </p:cNvPr>
              <p:cNvSpPr>
                <a:spLocks noGrp="1" noRot="1" noChangeAspect="1" noMove="1" noResize="1" noEditPoints="1" noAdjustHandles="1" noChangeArrowheads="1" noChangeShapeType="1" noTextEdit="1"/>
              </p:cNvSpPr>
              <p:nvPr>
                <p:ph idx="1"/>
              </p:nvPr>
            </p:nvSpPr>
            <p:spPr>
              <a:blipFill>
                <a:blip r:embed="rId2"/>
                <a:stretch>
                  <a:fillRect l="-1086"/>
                </a:stretch>
              </a:blipFill>
            </p:spPr>
            <p:txBody>
              <a:bodyPr/>
              <a:lstStyle/>
              <a:p>
                <a:r>
                  <a:rPr lang="en-US">
                    <a:noFill/>
                  </a:rPr>
                  <a:t> </a:t>
                </a:r>
              </a:p>
            </p:txBody>
          </p:sp>
        </mc:Fallback>
      </mc:AlternateContent>
    </p:spTree>
    <p:extLst>
      <p:ext uri="{BB962C8B-B14F-4D97-AF65-F5344CB8AC3E}">
        <p14:creationId xmlns:p14="http://schemas.microsoft.com/office/powerpoint/2010/main" val="32133388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BAE92-D1F0-D74E-86FD-0D4C17CB96AD}"/>
              </a:ext>
            </a:extLst>
          </p:cNvPr>
          <p:cNvSpPr>
            <a:spLocks noGrp="1"/>
          </p:cNvSpPr>
          <p:nvPr>
            <p:ph type="title"/>
          </p:nvPr>
        </p:nvSpPr>
        <p:spPr/>
        <p:txBody>
          <a:bodyPr/>
          <a:lstStyle/>
          <a:p>
            <a:r>
              <a:rPr lang="en-US" dirty="0"/>
              <a:t>Pros and Cons of the Chi-squared test and Fisher's exact test</a:t>
            </a:r>
          </a:p>
        </p:txBody>
      </p:sp>
      <p:sp>
        <p:nvSpPr>
          <p:cNvPr id="3" name="Content Placeholder 2">
            <a:extLst>
              <a:ext uri="{FF2B5EF4-FFF2-40B4-BE49-F238E27FC236}">
                <a16:creationId xmlns:a16="http://schemas.microsoft.com/office/drawing/2014/main" id="{CE74C953-1D04-0340-B2AC-30243372592A}"/>
              </a:ext>
            </a:extLst>
          </p:cNvPr>
          <p:cNvSpPr>
            <a:spLocks noGrp="1"/>
          </p:cNvSpPr>
          <p:nvPr>
            <p:ph idx="1"/>
          </p:nvPr>
        </p:nvSpPr>
        <p:spPr/>
        <p:txBody>
          <a:bodyPr>
            <a:normAutofit fontScale="92500" lnSpcReduction="20000"/>
          </a:bodyPr>
          <a:lstStyle/>
          <a:p>
            <a:r>
              <a:rPr lang="en-US" dirty="0"/>
              <a:t>Fisher's exact test calculates the </a:t>
            </a:r>
            <a:r>
              <a:rPr lang="en-US" i="1" dirty="0"/>
              <a:t>exact</a:t>
            </a:r>
            <a:r>
              <a:rPr lang="en-US" dirty="0"/>
              <a:t> probability of getting results at least as extreme as those observed in the data, assuming the null hypothesis is true</a:t>
            </a:r>
          </a:p>
          <a:p>
            <a:r>
              <a:rPr lang="en-US" dirty="0"/>
              <a:t>However, it is computationally intensive</a:t>
            </a:r>
          </a:p>
          <a:p>
            <a:pPr lvl="1"/>
            <a:r>
              <a:rPr lang="en-US" dirty="0"/>
              <a:t>For very large samples sizes, especially if there are more than two rows or columns, it can be prohibitive</a:t>
            </a:r>
          </a:p>
          <a:p>
            <a:pPr lvl="1"/>
            <a:r>
              <a:rPr lang="en-US" dirty="0"/>
              <a:t>Before the advent of computers, the calculation was frequently prohibitive</a:t>
            </a:r>
          </a:p>
          <a:p>
            <a:r>
              <a:rPr lang="en-US" dirty="0"/>
              <a:t>The chi-squared test is an approximate test</a:t>
            </a:r>
          </a:p>
          <a:p>
            <a:pPr lvl="1"/>
            <a:r>
              <a:rPr lang="en-US" dirty="0"/>
              <a:t>The approximation starts to fail if the expected value in any cell is below 5</a:t>
            </a:r>
          </a:p>
          <a:p>
            <a:pPr lvl="2"/>
            <a:r>
              <a:rPr lang="en-US" dirty="0"/>
              <a:t>Below 10 for 2x2 tables</a:t>
            </a:r>
          </a:p>
          <a:p>
            <a:r>
              <a:rPr lang="en-US" dirty="0"/>
              <a:t>However it is not computationally intensive</a:t>
            </a:r>
          </a:p>
          <a:p>
            <a:r>
              <a:rPr lang="en-US" dirty="0"/>
              <a:t>Use Fisher's exact test if the computer can handle it; use the chi-squared test otherwise</a:t>
            </a:r>
          </a:p>
        </p:txBody>
      </p:sp>
    </p:spTree>
    <p:extLst>
      <p:ext uri="{BB962C8B-B14F-4D97-AF65-F5344CB8AC3E}">
        <p14:creationId xmlns:p14="http://schemas.microsoft.com/office/powerpoint/2010/main" val="34365089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19743-771F-6B40-AFB1-B4127FF33CBA}"/>
              </a:ext>
            </a:extLst>
          </p:cNvPr>
          <p:cNvSpPr>
            <a:spLocks noGrp="1"/>
          </p:cNvSpPr>
          <p:nvPr>
            <p:ph type="title"/>
          </p:nvPr>
        </p:nvSpPr>
        <p:spPr/>
        <p:txBody>
          <a:bodyPr/>
          <a:lstStyle/>
          <a:p>
            <a:r>
              <a:rPr lang="en-US" dirty="0"/>
              <a:t>Fisher's exact test in R</a:t>
            </a:r>
          </a:p>
        </p:txBody>
      </p:sp>
      <p:sp>
        <p:nvSpPr>
          <p:cNvPr id="3" name="Content Placeholder 2">
            <a:extLst>
              <a:ext uri="{FF2B5EF4-FFF2-40B4-BE49-F238E27FC236}">
                <a16:creationId xmlns:a16="http://schemas.microsoft.com/office/drawing/2014/main" id="{A77EFB55-BAE0-2D46-B0A8-75B12175ED09}"/>
              </a:ext>
            </a:extLst>
          </p:cNvPr>
          <p:cNvSpPr>
            <a:spLocks noGrp="1"/>
          </p:cNvSpPr>
          <p:nvPr>
            <p:ph idx="1"/>
          </p:nvPr>
        </p:nvSpPr>
        <p:spPr/>
        <p:txBody>
          <a:bodyPr>
            <a:normAutofit fontScale="77500" lnSpcReduction="20000"/>
          </a:bodyPr>
          <a:lstStyle/>
          <a:p>
            <a:r>
              <a:rPr lang="en-US" dirty="0"/>
              <a:t>The </a:t>
            </a:r>
            <a:r>
              <a:rPr lang="en-US" sz="2000" dirty="0" err="1">
                <a:latin typeface="JetBrains Mono" panose="020B0509020102050004" pitchFamily="49" charset="77"/>
              </a:rPr>
              <a:t>fisher.test</a:t>
            </a:r>
            <a:r>
              <a:rPr lang="en-US" sz="2000" dirty="0">
                <a:latin typeface="JetBrains Mono" panose="020B0509020102050004" pitchFamily="49" charset="77"/>
              </a:rPr>
              <a:t>(…) </a:t>
            </a:r>
            <a:r>
              <a:rPr lang="en-US" dirty="0"/>
              <a:t>function will run Fisher's exact test</a:t>
            </a:r>
          </a:p>
          <a:p>
            <a:pPr lvl="1"/>
            <a:r>
              <a:rPr lang="en-US" dirty="0"/>
              <a:t>Requires a matrix</a:t>
            </a:r>
          </a:p>
          <a:p>
            <a:pPr marL="0" indent="0">
              <a:buNone/>
            </a:pPr>
            <a:r>
              <a:rPr lang="en-US" sz="2000" dirty="0" err="1">
                <a:latin typeface="JetBrains Mono" panose="020B0509020102050004" pitchFamily="49" charset="77"/>
              </a:rPr>
              <a:t>pfizer.data</a:t>
            </a:r>
            <a:r>
              <a:rPr lang="en-US" sz="2000" dirty="0">
                <a:latin typeface="JetBrains Mono" panose="020B0509020102050004" pitchFamily="49" charset="77"/>
              </a:rPr>
              <a:t> &lt;- matrix(c(162, 18163, 8, 18190), </a:t>
            </a:r>
            <a:r>
              <a:rPr lang="en-US" sz="2000" dirty="0" err="1">
                <a:latin typeface="JetBrains Mono" panose="020B0509020102050004" pitchFamily="49" charset="77"/>
              </a:rPr>
              <a:t>nrow</a:t>
            </a:r>
            <a:r>
              <a:rPr lang="en-US" sz="2000" dirty="0">
                <a:latin typeface="JetBrains Mono" panose="020B0509020102050004" pitchFamily="49" charset="77"/>
              </a:rPr>
              <a:t>=2)</a:t>
            </a:r>
          </a:p>
          <a:p>
            <a:pPr marL="0" indent="0">
              <a:buNone/>
            </a:pPr>
            <a:r>
              <a:rPr lang="en-US" sz="2000" dirty="0" err="1">
                <a:latin typeface="JetBrains Mono" panose="020B0509020102050004" pitchFamily="49" charset="77"/>
              </a:rPr>
              <a:t>fisher.test</a:t>
            </a:r>
            <a:r>
              <a:rPr lang="en-US" sz="2000" dirty="0">
                <a:latin typeface="JetBrains Mono" panose="020B0509020102050004" pitchFamily="49" charset="77"/>
              </a:rPr>
              <a:t>(</a:t>
            </a:r>
            <a:r>
              <a:rPr lang="en-US" sz="2000" dirty="0" err="1">
                <a:latin typeface="JetBrains Mono" panose="020B0509020102050004" pitchFamily="49" charset="77"/>
              </a:rPr>
              <a:t>pfizer.data</a:t>
            </a:r>
            <a:r>
              <a:rPr lang="en-US" sz="2000" dirty="0">
                <a:latin typeface="JetBrains Mono" panose="020B0509020102050004" pitchFamily="49" charset="77"/>
              </a:rPr>
              <a:t>)</a:t>
            </a:r>
          </a:p>
          <a:p>
            <a:r>
              <a:rPr lang="en-US" dirty="0"/>
              <a:t>Output:</a:t>
            </a:r>
          </a:p>
          <a:p>
            <a:pPr marL="0" indent="0">
              <a:buNone/>
            </a:pPr>
            <a:r>
              <a:rPr lang="en-US" sz="1800" dirty="0">
                <a:latin typeface="JetBrains Mono" panose="020B0509020102050004" pitchFamily="49" charset="77"/>
              </a:rPr>
              <a:t>	Fisher's Exact Test for Count Data</a:t>
            </a:r>
          </a:p>
          <a:p>
            <a:pPr marL="0" indent="0">
              <a:buNone/>
            </a:pPr>
            <a:endParaRPr lang="en-US" sz="1800" dirty="0">
              <a:latin typeface="JetBrains Mono" panose="020B0509020102050004" pitchFamily="49" charset="77"/>
            </a:endParaRPr>
          </a:p>
          <a:p>
            <a:pPr marL="0" indent="0">
              <a:buNone/>
            </a:pPr>
            <a:r>
              <a:rPr lang="en-US" sz="1800" dirty="0">
                <a:latin typeface="JetBrains Mono" panose="020B0509020102050004" pitchFamily="49" charset="77"/>
              </a:rPr>
              <a:t>data:  </a:t>
            </a:r>
            <a:r>
              <a:rPr lang="en-US" sz="1800" dirty="0" err="1">
                <a:latin typeface="JetBrains Mono" panose="020B0509020102050004" pitchFamily="49" charset="77"/>
              </a:rPr>
              <a:t>pfizer.data</a:t>
            </a:r>
            <a:endParaRPr lang="en-US" sz="1800" dirty="0">
              <a:latin typeface="JetBrains Mono" panose="020B0509020102050004" pitchFamily="49" charset="77"/>
            </a:endParaRPr>
          </a:p>
          <a:p>
            <a:pPr marL="0" indent="0">
              <a:buNone/>
            </a:pPr>
            <a:r>
              <a:rPr lang="en-US" sz="1800" dirty="0">
                <a:latin typeface="JetBrains Mono" panose="020B0509020102050004" pitchFamily="49" charset="77"/>
              </a:rPr>
              <a:t>p-value &lt; 2.2e-16</a:t>
            </a:r>
          </a:p>
          <a:p>
            <a:pPr marL="0" indent="0">
              <a:buNone/>
            </a:pPr>
            <a:r>
              <a:rPr lang="en-US" sz="1800" dirty="0">
                <a:latin typeface="JetBrains Mono" panose="020B0509020102050004" pitchFamily="49" charset="77"/>
              </a:rPr>
              <a:t>alternative hypothesis: true odds ratio is not equal to 1</a:t>
            </a:r>
          </a:p>
          <a:p>
            <a:pPr marL="0" indent="0">
              <a:buNone/>
            </a:pPr>
            <a:r>
              <a:rPr lang="en-US" sz="1800" dirty="0">
                <a:latin typeface="JetBrains Mono" panose="020B0509020102050004" pitchFamily="49" charset="77"/>
              </a:rPr>
              <a:t>95 percent confidence interval:</a:t>
            </a:r>
          </a:p>
          <a:p>
            <a:pPr marL="0" indent="0">
              <a:buNone/>
            </a:pPr>
            <a:r>
              <a:rPr lang="en-US" sz="1800" dirty="0">
                <a:latin typeface="JetBrains Mono" panose="020B0509020102050004" pitchFamily="49" charset="77"/>
              </a:rPr>
              <a:t> 10.04364 47.79924</a:t>
            </a:r>
          </a:p>
          <a:p>
            <a:pPr marL="0" indent="0">
              <a:buNone/>
            </a:pPr>
            <a:r>
              <a:rPr lang="en-US" sz="1800" dirty="0">
                <a:latin typeface="JetBrains Mono" panose="020B0509020102050004" pitchFamily="49" charset="77"/>
              </a:rPr>
              <a:t>sample estimates:</a:t>
            </a:r>
          </a:p>
          <a:p>
            <a:pPr marL="0" indent="0">
              <a:buNone/>
            </a:pPr>
            <a:r>
              <a:rPr lang="en-US" sz="1800" dirty="0">
                <a:latin typeface="JetBrains Mono" panose="020B0509020102050004" pitchFamily="49" charset="77"/>
              </a:rPr>
              <a:t>odds ratio </a:t>
            </a:r>
          </a:p>
          <a:p>
            <a:pPr marL="0" indent="0">
              <a:buNone/>
            </a:pPr>
            <a:r>
              <a:rPr lang="en-US" sz="1800" dirty="0">
                <a:latin typeface="JetBrains Mono" panose="020B0509020102050004" pitchFamily="49" charset="77"/>
              </a:rPr>
              <a:t>  20.28092</a:t>
            </a:r>
          </a:p>
        </p:txBody>
      </p:sp>
    </p:spTree>
    <p:extLst>
      <p:ext uri="{BB962C8B-B14F-4D97-AF65-F5344CB8AC3E}">
        <p14:creationId xmlns:p14="http://schemas.microsoft.com/office/powerpoint/2010/main" val="2507575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062A7-3553-174F-8994-CA3CBABA37DD}"/>
              </a:ext>
            </a:extLst>
          </p:cNvPr>
          <p:cNvSpPr>
            <a:spLocks noGrp="1"/>
          </p:cNvSpPr>
          <p:nvPr>
            <p:ph type="title"/>
          </p:nvPr>
        </p:nvSpPr>
        <p:spPr/>
        <p:txBody>
          <a:bodyPr/>
          <a:lstStyle/>
          <a:p>
            <a:r>
              <a:rPr lang="en-US" dirty="0"/>
              <a:t>Odds and the odds ratio</a:t>
            </a:r>
          </a:p>
        </p:txBody>
      </p:sp>
      <p:sp>
        <p:nvSpPr>
          <p:cNvPr id="3" name="Content Placeholder 2">
            <a:extLst>
              <a:ext uri="{FF2B5EF4-FFF2-40B4-BE49-F238E27FC236}">
                <a16:creationId xmlns:a16="http://schemas.microsoft.com/office/drawing/2014/main" id="{7DB0CE93-2BB0-8442-A6F2-68BA81D535CE}"/>
              </a:ext>
            </a:extLst>
          </p:cNvPr>
          <p:cNvSpPr>
            <a:spLocks noGrp="1"/>
          </p:cNvSpPr>
          <p:nvPr>
            <p:ph idx="1"/>
          </p:nvPr>
        </p:nvSpPr>
        <p:spPr/>
        <p:txBody>
          <a:bodyPr>
            <a:normAutofit fontScale="92500" lnSpcReduction="10000"/>
          </a:bodyPr>
          <a:lstStyle/>
          <a:p>
            <a:r>
              <a:rPr lang="en-US" dirty="0"/>
              <a:t>Note the Fisher's exact test generates an odds ratio</a:t>
            </a:r>
          </a:p>
          <a:p>
            <a:r>
              <a:rPr lang="en-US" dirty="0"/>
              <a:t>The </a:t>
            </a:r>
            <a:r>
              <a:rPr lang="en-US" i="1" dirty="0"/>
              <a:t>odds</a:t>
            </a:r>
            <a:r>
              <a:rPr lang="en-US" dirty="0"/>
              <a:t> are the number infected divided by the </a:t>
            </a:r>
            <a:r>
              <a:rPr lang="en-US" i="1" dirty="0"/>
              <a:t>number not infected</a:t>
            </a:r>
          </a:p>
          <a:p>
            <a:pPr lvl="1"/>
            <a:r>
              <a:rPr lang="en-US" dirty="0"/>
              <a:t>Not divided by the total!</a:t>
            </a:r>
          </a:p>
          <a:p>
            <a:pPr lvl="1"/>
            <a:r>
              <a:rPr lang="en-US" dirty="0"/>
              <a:t>For "rare" events, such as infection in this case, the odds are close to the risk</a:t>
            </a:r>
          </a:p>
          <a:p>
            <a:r>
              <a:rPr lang="en-US" dirty="0"/>
              <a:t>The odds for the placebo group are 162/18163, and the odds for the vaccine group are 8/18190, so the odds ratio is (162/18163)/(8/18190) = 20.28, as reported</a:t>
            </a:r>
          </a:p>
          <a:p>
            <a:r>
              <a:rPr lang="en-US" dirty="0"/>
              <a:t>The 95% confidence interval for the odds ratio is [10.04, 47.8]</a:t>
            </a:r>
          </a:p>
          <a:p>
            <a:pPr lvl="1"/>
            <a:r>
              <a:rPr lang="en-US" dirty="0"/>
              <a:t>We are 95% confident the interval [10.04, 47.8] contains the true odds ratio</a:t>
            </a:r>
          </a:p>
          <a:p>
            <a:r>
              <a:rPr lang="en-US" dirty="0"/>
              <a:t>Note that if the proportions in both groups are the same, the odds are the same, and so the odds ratio would be 1.</a:t>
            </a:r>
          </a:p>
        </p:txBody>
      </p:sp>
    </p:spTree>
    <p:extLst>
      <p:ext uri="{BB962C8B-B14F-4D97-AF65-F5344CB8AC3E}">
        <p14:creationId xmlns:p14="http://schemas.microsoft.com/office/powerpoint/2010/main" val="20322314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491E7-6DE5-BF42-948A-E5DF121887C9}"/>
              </a:ext>
            </a:extLst>
          </p:cNvPr>
          <p:cNvSpPr>
            <a:spLocks noGrp="1"/>
          </p:cNvSpPr>
          <p:nvPr>
            <p:ph type="title"/>
          </p:nvPr>
        </p:nvSpPr>
        <p:spPr/>
        <p:txBody>
          <a:bodyPr/>
          <a:lstStyle/>
          <a:p>
            <a:r>
              <a:rPr lang="en-US" dirty="0"/>
              <a:t>The p-value</a:t>
            </a:r>
          </a:p>
        </p:txBody>
      </p:sp>
      <p:sp>
        <p:nvSpPr>
          <p:cNvPr id="3" name="Content Placeholder 2">
            <a:extLst>
              <a:ext uri="{FF2B5EF4-FFF2-40B4-BE49-F238E27FC236}">
                <a16:creationId xmlns:a16="http://schemas.microsoft.com/office/drawing/2014/main" id="{56E7E15E-4E63-EF4C-B3AF-C8E9D6285174}"/>
              </a:ext>
            </a:extLst>
          </p:cNvPr>
          <p:cNvSpPr>
            <a:spLocks noGrp="1"/>
          </p:cNvSpPr>
          <p:nvPr>
            <p:ph idx="1"/>
          </p:nvPr>
        </p:nvSpPr>
        <p:spPr/>
        <p:txBody>
          <a:bodyPr>
            <a:normAutofit/>
          </a:bodyPr>
          <a:lstStyle/>
          <a:p>
            <a:r>
              <a:rPr lang="en-US" dirty="0"/>
              <a:t>The p-value for this test is reported as p &lt; 2.2x10</a:t>
            </a:r>
            <a:r>
              <a:rPr lang="en-US" baseline="30000" dirty="0"/>
              <a:t>-16</a:t>
            </a:r>
          </a:p>
          <a:p>
            <a:r>
              <a:rPr lang="en-US" dirty="0"/>
              <a:t>The value 2.2x10</a:t>
            </a:r>
            <a:r>
              <a:rPr lang="en-US" baseline="30000" dirty="0"/>
              <a:t>-16</a:t>
            </a:r>
            <a:r>
              <a:rPr lang="en-US" dirty="0"/>
              <a:t> is essentially the smallest value the computer can represent easily</a:t>
            </a:r>
          </a:p>
          <a:p>
            <a:pPr lvl="1"/>
            <a:r>
              <a:rPr lang="en-US" dirty="0"/>
              <a:t>So this is really saying the computer can't distinguish between the p-value and zero</a:t>
            </a:r>
          </a:p>
          <a:p>
            <a:r>
              <a:rPr lang="en-US" dirty="0"/>
              <a:t>Remember the p-value is always associated with a null hypothesis</a:t>
            </a:r>
          </a:p>
          <a:p>
            <a:pPr lvl="1"/>
            <a:r>
              <a:rPr lang="en-US" dirty="0"/>
              <a:t>The null hypothesis for the Fisher's exact test is that the odds ratio is 1</a:t>
            </a:r>
          </a:p>
          <a:p>
            <a:r>
              <a:rPr lang="en-US" dirty="0"/>
              <a:t>If the chances of infection were the same for the vaccine group and the placebo group, the probability we would see data this extreme in the clinical trial is less than 2.2x10</a:t>
            </a:r>
            <a:r>
              <a:rPr lang="en-US" baseline="30000" dirty="0"/>
              <a:t>-16</a:t>
            </a:r>
            <a:r>
              <a:rPr lang="en-US" dirty="0"/>
              <a:t>, i.e. it is essentially zero.</a:t>
            </a:r>
          </a:p>
        </p:txBody>
      </p:sp>
    </p:spTree>
    <p:extLst>
      <p:ext uri="{BB962C8B-B14F-4D97-AF65-F5344CB8AC3E}">
        <p14:creationId xmlns:p14="http://schemas.microsoft.com/office/powerpoint/2010/main" val="42643438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2D720-9795-6146-ACC6-46326BAA5968}"/>
              </a:ext>
            </a:extLst>
          </p:cNvPr>
          <p:cNvSpPr>
            <a:spLocks noGrp="1"/>
          </p:cNvSpPr>
          <p:nvPr>
            <p:ph type="title"/>
          </p:nvPr>
        </p:nvSpPr>
        <p:spPr/>
        <p:txBody>
          <a:bodyPr/>
          <a:lstStyle/>
          <a:p>
            <a:r>
              <a:rPr lang="en-US" dirty="0"/>
              <a:t>Chi-squared test in R</a:t>
            </a:r>
          </a:p>
        </p:txBody>
      </p:sp>
      <p:sp>
        <p:nvSpPr>
          <p:cNvPr id="3" name="Content Placeholder 2">
            <a:extLst>
              <a:ext uri="{FF2B5EF4-FFF2-40B4-BE49-F238E27FC236}">
                <a16:creationId xmlns:a16="http://schemas.microsoft.com/office/drawing/2014/main" id="{EC53D929-B7CF-1945-8E1A-116F87C787FE}"/>
              </a:ext>
            </a:extLst>
          </p:cNvPr>
          <p:cNvSpPr>
            <a:spLocks noGrp="1"/>
          </p:cNvSpPr>
          <p:nvPr>
            <p:ph idx="1"/>
          </p:nvPr>
        </p:nvSpPr>
        <p:spPr/>
        <p:txBody>
          <a:bodyPr/>
          <a:lstStyle/>
          <a:p>
            <a:r>
              <a:rPr lang="en-US" dirty="0"/>
              <a:t>To run the Chi-squared test in R, we can use the </a:t>
            </a:r>
            <a:r>
              <a:rPr lang="en-US" sz="2000" dirty="0" err="1">
                <a:latin typeface="JetBrains Mono" panose="020B0509020102050004" pitchFamily="49" charset="77"/>
              </a:rPr>
              <a:t>chisq.test</a:t>
            </a:r>
            <a:r>
              <a:rPr lang="en-US" sz="2000" dirty="0">
                <a:latin typeface="JetBrains Mono" panose="020B0509020102050004" pitchFamily="49" charset="77"/>
              </a:rPr>
              <a:t>() </a:t>
            </a:r>
            <a:r>
              <a:rPr lang="en-US" dirty="0"/>
              <a:t>function:</a:t>
            </a:r>
          </a:p>
          <a:p>
            <a:pPr marL="0" indent="0">
              <a:buNone/>
            </a:pPr>
            <a:r>
              <a:rPr lang="en-US" sz="2000" dirty="0" err="1">
                <a:latin typeface="JetBrains Mono" panose="020B0509020102050004" pitchFamily="49" charset="77"/>
              </a:rPr>
              <a:t>chisq.test</a:t>
            </a:r>
            <a:r>
              <a:rPr lang="en-US" sz="2000" dirty="0">
                <a:latin typeface="JetBrains Mono" panose="020B0509020102050004" pitchFamily="49" charset="77"/>
              </a:rPr>
              <a:t>(</a:t>
            </a:r>
            <a:r>
              <a:rPr lang="en-US" sz="2000" dirty="0" err="1">
                <a:latin typeface="JetBrains Mono" panose="020B0509020102050004" pitchFamily="49" charset="77"/>
              </a:rPr>
              <a:t>pfizer.data</a:t>
            </a:r>
            <a:r>
              <a:rPr lang="en-US" sz="2000" dirty="0">
                <a:latin typeface="JetBrains Mono" panose="020B0509020102050004" pitchFamily="49" charset="77"/>
              </a:rPr>
              <a:t>)</a:t>
            </a:r>
          </a:p>
          <a:p>
            <a:r>
              <a:rPr lang="en-US" dirty="0"/>
              <a:t>Output:</a:t>
            </a:r>
          </a:p>
          <a:p>
            <a:pPr marL="0" indent="0">
              <a:buNone/>
            </a:pPr>
            <a:r>
              <a:rPr lang="en-US" sz="2000" dirty="0">
                <a:latin typeface="JetBrains Mono" panose="020B0509020102050004" pitchFamily="49" charset="77"/>
              </a:rPr>
              <a:t>	Pearson's Chi-squared test with Yates' continuity correction</a:t>
            </a:r>
          </a:p>
          <a:p>
            <a:pPr marL="0" indent="0">
              <a:buNone/>
            </a:pPr>
            <a:endParaRPr lang="en-US" sz="2000" dirty="0">
              <a:latin typeface="JetBrains Mono" panose="020B0509020102050004" pitchFamily="49" charset="77"/>
            </a:endParaRPr>
          </a:p>
          <a:p>
            <a:pPr marL="0" indent="0">
              <a:buNone/>
            </a:pPr>
            <a:r>
              <a:rPr lang="en-US" sz="2000" dirty="0">
                <a:latin typeface="JetBrains Mono" panose="020B0509020102050004" pitchFamily="49" charset="77"/>
              </a:rPr>
              <a:t>data:  </a:t>
            </a:r>
            <a:r>
              <a:rPr lang="en-US" sz="2000" dirty="0" err="1">
                <a:latin typeface="JetBrains Mono" panose="020B0509020102050004" pitchFamily="49" charset="77"/>
              </a:rPr>
              <a:t>pfizer.data</a:t>
            </a:r>
            <a:endParaRPr lang="en-US" sz="2000" dirty="0">
              <a:latin typeface="JetBrains Mono" panose="020B0509020102050004" pitchFamily="49" charset="77"/>
            </a:endParaRPr>
          </a:p>
          <a:p>
            <a:pPr marL="0" indent="0">
              <a:buNone/>
            </a:pPr>
            <a:r>
              <a:rPr lang="en-US" sz="2000" dirty="0">
                <a:latin typeface="JetBrains Mono" panose="020B0509020102050004" pitchFamily="49" charset="77"/>
              </a:rPr>
              <a:t>X-squared = 137.28, df = 1, p-value &lt; 2.2e-16</a:t>
            </a:r>
          </a:p>
          <a:p>
            <a:pPr marL="0" indent="0">
              <a:buNone/>
            </a:pPr>
            <a:endParaRPr lang="en-US" sz="2000" dirty="0">
              <a:latin typeface="JetBrains Mono" panose="020B0509020102050004" pitchFamily="49" charset="77"/>
            </a:endParaRPr>
          </a:p>
        </p:txBody>
      </p:sp>
    </p:spTree>
    <p:extLst>
      <p:ext uri="{BB962C8B-B14F-4D97-AF65-F5344CB8AC3E}">
        <p14:creationId xmlns:p14="http://schemas.microsoft.com/office/powerpoint/2010/main" val="41234469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3C0CE-362C-614E-AE46-8338AF9BF8EB}"/>
              </a:ext>
            </a:extLst>
          </p:cNvPr>
          <p:cNvSpPr>
            <a:spLocks noGrp="1"/>
          </p:cNvSpPr>
          <p:nvPr>
            <p:ph type="title"/>
          </p:nvPr>
        </p:nvSpPr>
        <p:spPr/>
        <p:txBody>
          <a:bodyPr/>
          <a:lstStyle/>
          <a:p>
            <a:r>
              <a:rPr lang="en-US" dirty="0"/>
              <a:t>Output from chi-squared test</a:t>
            </a:r>
          </a:p>
        </p:txBody>
      </p:sp>
      <p:sp>
        <p:nvSpPr>
          <p:cNvPr id="3" name="Content Placeholder 2">
            <a:extLst>
              <a:ext uri="{FF2B5EF4-FFF2-40B4-BE49-F238E27FC236}">
                <a16:creationId xmlns:a16="http://schemas.microsoft.com/office/drawing/2014/main" id="{66CA034B-80A9-F642-834D-AC39F8A5DE82}"/>
              </a:ext>
            </a:extLst>
          </p:cNvPr>
          <p:cNvSpPr>
            <a:spLocks noGrp="1"/>
          </p:cNvSpPr>
          <p:nvPr>
            <p:ph idx="1"/>
          </p:nvPr>
        </p:nvSpPr>
        <p:spPr/>
        <p:txBody>
          <a:bodyPr/>
          <a:lstStyle/>
          <a:p>
            <a:r>
              <a:rPr lang="en-US" dirty="0"/>
              <a:t>The chi-squared test also gave us a p-value of 2.2 x 10</a:t>
            </a:r>
            <a:r>
              <a:rPr lang="en-US" baseline="30000" dirty="0"/>
              <a:t>-16</a:t>
            </a:r>
            <a:r>
              <a:rPr lang="en-US" dirty="0"/>
              <a:t>.</a:t>
            </a:r>
          </a:p>
          <a:p>
            <a:r>
              <a:rPr lang="en-US" dirty="0"/>
              <a:t>Remember, this is interpreted in the context of a null hypothesis</a:t>
            </a:r>
          </a:p>
          <a:p>
            <a:r>
              <a:rPr lang="en-US" dirty="0"/>
              <a:t>The null hypothesis for the chi-squared test is that the response variable (infection) is independent of the explanatory variable (treatment)</a:t>
            </a:r>
          </a:p>
          <a:p>
            <a:pPr lvl="1"/>
            <a:r>
              <a:rPr lang="en-US" dirty="0"/>
              <a:t>There is no estimate of an odds ratio</a:t>
            </a:r>
          </a:p>
        </p:txBody>
      </p:sp>
    </p:spTree>
    <p:extLst>
      <p:ext uri="{BB962C8B-B14F-4D97-AF65-F5344CB8AC3E}">
        <p14:creationId xmlns:p14="http://schemas.microsoft.com/office/powerpoint/2010/main" val="2248288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B5C17-567B-D041-98CB-0FFA9F6A3314}"/>
              </a:ext>
            </a:extLst>
          </p:cNvPr>
          <p:cNvSpPr>
            <a:spLocks noGrp="1"/>
          </p:cNvSpPr>
          <p:nvPr>
            <p:ph type="title"/>
          </p:nvPr>
        </p:nvSpPr>
        <p:spPr/>
        <p:txBody>
          <a:bodyPr/>
          <a:lstStyle/>
          <a:p>
            <a:r>
              <a:rPr lang="en-US" dirty="0"/>
              <a:t>Test for a single proportion</a:t>
            </a:r>
          </a:p>
        </p:txBody>
      </p:sp>
      <p:sp>
        <p:nvSpPr>
          <p:cNvPr id="3" name="Content Placeholder 2">
            <a:extLst>
              <a:ext uri="{FF2B5EF4-FFF2-40B4-BE49-F238E27FC236}">
                <a16:creationId xmlns:a16="http://schemas.microsoft.com/office/drawing/2014/main" id="{F84A6420-CC0C-5843-9B70-5E3EB134FD02}"/>
              </a:ext>
            </a:extLst>
          </p:cNvPr>
          <p:cNvSpPr>
            <a:spLocks noGrp="1"/>
          </p:cNvSpPr>
          <p:nvPr>
            <p:ph idx="1"/>
          </p:nvPr>
        </p:nvSpPr>
        <p:spPr/>
        <p:txBody>
          <a:bodyPr/>
          <a:lstStyle/>
          <a:p>
            <a:r>
              <a:rPr lang="en-US" dirty="0"/>
              <a:t>Example: </a:t>
            </a:r>
          </a:p>
          <a:p>
            <a:r>
              <a:rPr lang="en-US" dirty="0"/>
              <a:t>In a study of Neonatal Abstinence Syndrome, DNA samples were taken from 34 pregnant women in West Virginia with substance use disorder and sequenced. </a:t>
            </a:r>
          </a:p>
          <a:p>
            <a:pPr lvl="1"/>
            <a:r>
              <a:rPr lang="en-US" dirty="0"/>
              <a:t>For the variant rs6972158 in the gene NPSR1, 27 of the 68 alleles were found to be the variant allele G (41 were the reference allele A). </a:t>
            </a:r>
          </a:p>
          <a:p>
            <a:pPr lvl="1"/>
            <a:r>
              <a:rPr lang="en-US" dirty="0"/>
              <a:t>According to the 1000 Genomes Project, the G allele frequency in the American population is 0.235. </a:t>
            </a:r>
          </a:p>
          <a:p>
            <a:r>
              <a:rPr lang="en-US" dirty="0"/>
              <a:t>We want to know if the variant allele frequency in this population is different to that of the general American population</a:t>
            </a:r>
          </a:p>
        </p:txBody>
      </p:sp>
    </p:spTree>
    <p:extLst>
      <p:ext uri="{BB962C8B-B14F-4D97-AF65-F5344CB8AC3E}">
        <p14:creationId xmlns:p14="http://schemas.microsoft.com/office/powerpoint/2010/main" val="23698384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643E3-5C37-FA4A-995C-20886A958ADD}"/>
              </a:ext>
            </a:extLst>
          </p:cNvPr>
          <p:cNvSpPr>
            <a:spLocks noGrp="1"/>
          </p:cNvSpPr>
          <p:nvPr>
            <p:ph type="title"/>
          </p:nvPr>
        </p:nvSpPr>
        <p:spPr/>
        <p:txBody>
          <a:bodyPr/>
          <a:lstStyle/>
          <a:p>
            <a:r>
              <a:rPr lang="en-US" dirty="0"/>
              <a:t>Effect size</a:t>
            </a:r>
          </a:p>
        </p:txBody>
      </p:sp>
      <p:sp>
        <p:nvSpPr>
          <p:cNvPr id="3" name="Content Placeholder 2">
            <a:extLst>
              <a:ext uri="{FF2B5EF4-FFF2-40B4-BE49-F238E27FC236}">
                <a16:creationId xmlns:a16="http://schemas.microsoft.com/office/drawing/2014/main" id="{730DE2DC-F812-3249-8222-77E5E871A009}"/>
              </a:ext>
            </a:extLst>
          </p:cNvPr>
          <p:cNvSpPr>
            <a:spLocks noGrp="1"/>
          </p:cNvSpPr>
          <p:nvPr>
            <p:ph idx="1"/>
          </p:nvPr>
        </p:nvSpPr>
        <p:spPr/>
        <p:txBody>
          <a:bodyPr/>
          <a:lstStyle/>
          <a:p>
            <a:r>
              <a:rPr lang="en-US" dirty="0"/>
              <a:t>Fisher's exact test gave an estimate of the odds ratio, along with a 95% confidence interval</a:t>
            </a:r>
          </a:p>
          <a:p>
            <a:r>
              <a:rPr lang="en-US" dirty="0"/>
              <a:t>This is useful information</a:t>
            </a:r>
          </a:p>
          <a:p>
            <a:r>
              <a:rPr lang="en-US" dirty="0"/>
              <a:t>The p-value merely tells us how likely these data would be if there were no different between the placebo and vaccinated groups</a:t>
            </a:r>
          </a:p>
          <a:p>
            <a:r>
              <a:rPr lang="en-US" dirty="0"/>
              <a:t>But we want to know </a:t>
            </a:r>
            <a:r>
              <a:rPr lang="en-US" i="1" dirty="0"/>
              <a:t>how different</a:t>
            </a:r>
            <a:r>
              <a:rPr lang="en-US" dirty="0"/>
              <a:t> they are</a:t>
            </a:r>
          </a:p>
          <a:p>
            <a:r>
              <a:rPr lang="en-US" dirty="0"/>
              <a:t>The odds ratio tells us this</a:t>
            </a:r>
          </a:p>
          <a:p>
            <a:r>
              <a:rPr lang="en-US" dirty="0"/>
              <a:t>It is a measure of </a:t>
            </a:r>
            <a:r>
              <a:rPr lang="en-US" i="1" dirty="0"/>
              <a:t>effect size</a:t>
            </a:r>
            <a:r>
              <a:rPr lang="en-US" dirty="0"/>
              <a:t>: how much effect does the treatment have</a:t>
            </a:r>
          </a:p>
        </p:txBody>
      </p:sp>
    </p:spTree>
    <p:extLst>
      <p:ext uri="{BB962C8B-B14F-4D97-AF65-F5344CB8AC3E}">
        <p14:creationId xmlns:p14="http://schemas.microsoft.com/office/powerpoint/2010/main" val="13473986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629AD-4B49-2640-BF7D-B4920F583C9D}"/>
              </a:ext>
            </a:extLst>
          </p:cNvPr>
          <p:cNvSpPr>
            <a:spLocks noGrp="1"/>
          </p:cNvSpPr>
          <p:nvPr>
            <p:ph type="title"/>
          </p:nvPr>
        </p:nvSpPr>
        <p:spPr/>
        <p:txBody>
          <a:bodyPr/>
          <a:lstStyle/>
          <a:p>
            <a:r>
              <a:rPr lang="en-US" dirty="0"/>
              <a:t>Effect size when you cannot use Fisher's Exact Test</a:t>
            </a:r>
          </a:p>
        </p:txBody>
      </p:sp>
      <p:sp>
        <p:nvSpPr>
          <p:cNvPr id="3" name="Content Placeholder 2">
            <a:extLst>
              <a:ext uri="{FF2B5EF4-FFF2-40B4-BE49-F238E27FC236}">
                <a16:creationId xmlns:a16="http://schemas.microsoft.com/office/drawing/2014/main" id="{FE87CD27-BC9A-E84B-8715-86A345D830C0}"/>
              </a:ext>
            </a:extLst>
          </p:cNvPr>
          <p:cNvSpPr>
            <a:spLocks noGrp="1"/>
          </p:cNvSpPr>
          <p:nvPr>
            <p:ph idx="1"/>
          </p:nvPr>
        </p:nvSpPr>
        <p:spPr>
          <a:xfrm>
            <a:off x="838200" y="1553482"/>
            <a:ext cx="10700657" cy="2332718"/>
          </a:xfrm>
        </p:spPr>
        <p:txBody>
          <a:bodyPr/>
          <a:lstStyle/>
          <a:p>
            <a:r>
              <a:rPr lang="en-US" dirty="0"/>
              <a:t>In the (rare) cases when you cannot use Fisher's Exact Test, the Chi-Squared test gives a p-value but no effect size</a:t>
            </a:r>
          </a:p>
          <a:p>
            <a:r>
              <a:rPr lang="en-US" dirty="0"/>
              <a:t>In this case we can also use the </a:t>
            </a:r>
            <a:r>
              <a:rPr lang="en-US" sz="2000" dirty="0" err="1">
                <a:latin typeface="JetBrains Mono" panose="020B0509020102050004" pitchFamily="49" charset="77"/>
              </a:rPr>
              <a:t>prop.test</a:t>
            </a:r>
            <a:r>
              <a:rPr lang="en-US" sz="2000" dirty="0">
                <a:latin typeface="JetBrains Mono" panose="020B0509020102050004" pitchFamily="49" charset="77"/>
              </a:rPr>
              <a:t>() </a:t>
            </a:r>
            <a:r>
              <a:rPr lang="en-US" dirty="0"/>
              <a:t>with two proportions</a:t>
            </a:r>
          </a:p>
          <a:p>
            <a:r>
              <a:rPr lang="en-US" dirty="0"/>
              <a:t>It needs the number infected and the </a:t>
            </a:r>
            <a:r>
              <a:rPr lang="en-US" i="1" dirty="0"/>
              <a:t>total</a:t>
            </a:r>
            <a:r>
              <a:rPr lang="en-US" dirty="0"/>
              <a:t>:</a:t>
            </a:r>
          </a:p>
          <a:p>
            <a:pPr marL="0" indent="0">
              <a:buNone/>
            </a:pPr>
            <a:r>
              <a:rPr lang="en-US" sz="2000" dirty="0" err="1">
                <a:latin typeface="JetBrains Mono" panose="020B0509020102050004" pitchFamily="49" charset="77"/>
              </a:rPr>
              <a:t>prop.test</a:t>
            </a:r>
            <a:r>
              <a:rPr lang="en-US" sz="2000" dirty="0">
                <a:latin typeface="JetBrains Mono" panose="020B0509020102050004" pitchFamily="49" charset="77"/>
              </a:rPr>
              <a:t>(x=c(162, 8), n=c(18325, 18198))</a:t>
            </a:r>
            <a:endParaRPr lang="en-US" dirty="0"/>
          </a:p>
          <a:p>
            <a:pPr marL="0" indent="0">
              <a:buNone/>
            </a:pPr>
            <a:endParaRPr lang="en-US" sz="1800" dirty="0">
              <a:latin typeface="JetBrains Mono" panose="020B0509020102050004" pitchFamily="49" charset="77"/>
            </a:endParaRPr>
          </a:p>
        </p:txBody>
      </p:sp>
      <p:sp>
        <p:nvSpPr>
          <p:cNvPr id="4" name="TextBox 3">
            <a:extLst>
              <a:ext uri="{FF2B5EF4-FFF2-40B4-BE49-F238E27FC236}">
                <a16:creationId xmlns:a16="http://schemas.microsoft.com/office/drawing/2014/main" id="{35FC7EB1-456F-AE43-8024-60664B6CED5D}"/>
              </a:ext>
            </a:extLst>
          </p:cNvPr>
          <p:cNvSpPr txBox="1"/>
          <p:nvPr/>
        </p:nvSpPr>
        <p:spPr>
          <a:xfrm>
            <a:off x="783771" y="3853543"/>
            <a:ext cx="10359288" cy="2862322"/>
          </a:xfrm>
          <a:prstGeom prst="rect">
            <a:avLst/>
          </a:prstGeom>
          <a:solidFill>
            <a:schemeClr val="bg1"/>
          </a:solidFill>
          <a:ln w="34925">
            <a:solidFill>
              <a:srgbClr val="00B050"/>
            </a:solidFill>
          </a:ln>
        </p:spPr>
        <p:txBody>
          <a:bodyPr wrap="square" rtlCol="0">
            <a:spAutoFit/>
          </a:bodyPr>
          <a:lstStyle/>
          <a:p>
            <a:r>
              <a:rPr lang="en-US" dirty="0">
                <a:latin typeface="JetBrains Mono" panose="020B0509020102050004" pitchFamily="49" charset="77"/>
              </a:rPr>
              <a:t>2-sample test for equality of proportions with continuity correction</a:t>
            </a:r>
          </a:p>
          <a:p>
            <a:endParaRPr lang="en-US" dirty="0">
              <a:latin typeface="JetBrains Mono" panose="020B0509020102050004" pitchFamily="49" charset="77"/>
            </a:endParaRPr>
          </a:p>
          <a:p>
            <a:r>
              <a:rPr lang="en-US" dirty="0">
                <a:latin typeface="JetBrains Mono" panose="020B0509020102050004" pitchFamily="49" charset="77"/>
              </a:rPr>
              <a:t>data:  c(162, 8) out of c(18325, 18198)</a:t>
            </a:r>
          </a:p>
          <a:p>
            <a:r>
              <a:rPr lang="en-US" dirty="0">
                <a:latin typeface="JetBrains Mono" panose="020B0509020102050004" pitchFamily="49" charset="77"/>
              </a:rPr>
              <a:t>X-squared = 137.28, df = 1, p-value &lt; 2.2e-16</a:t>
            </a:r>
          </a:p>
          <a:p>
            <a:r>
              <a:rPr lang="en-US" dirty="0">
                <a:latin typeface="JetBrains Mono" panose="020B0509020102050004" pitchFamily="49" charset="77"/>
              </a:rPr>
              <a:t>alternative hypothesis: </a:t>
            </a:r>
            <a:r>
              <a:rPr lang="en-US" dirty="0" err="1">
                <a:latin typeface="JetBrains Mono" panose="020B0509020102050004" pitchFamily="49" charset="77"/>
              </a:rPr>
              <a:t>two.sided</a:t>
            </a:r>
            <a:endParaRPr lang="en-US" dirty="0">
              <a:latin typeface="JetBrains Mono" panose="020B0509020102050004" pitchFamily="49" charset="77"/>
            </a:endParaRPr>
          </a:p>
          <a:p>
            <a:r>
              <a:rPr lang="en-US" dirty="0">
                <a:latin typeface="JetBrains Mono" panose="020B0509020102050004" pitchFamily="49" charset="77"/>
              </a:rPr>
              <a:t>95 percent confidence interval:</a:t>
            </a:r>
          </a:p>
          <a:p>
            <a:r>
              <a:rPr lang="en-US" dirty="0">
                <a:latin typeface="JetBrains Mono" panose="020B0509020102050004" pitchFamily="49" charset="77"/>
              </a:rPr>
              <a:t> 0.006956920 0.009844627</a:t>
            </a:r>
          </a:p>
          <a:p>
            <a:r>
              <a:rPr lang="en-US" dirty="0">
                <a:latin typeface="JetBrains Mono" panose="020B0509020102050004" pitchFamily="49" charset="77"/>
              </a:rPr>
              <a:t>sample estimates:</a:t>
            </a:r>
          </a:p>
          <a:p>
            <a:r>
              <a:rPr lang="en-US" dirty="0">
                <a:latin typeface="JetBrains Mono" panose="020B0509020102050004" pitchFamily="49" charset="77"/>
              </a:rPr>
              <a:t>      prop 1       prop 2 </a:t>
            </a:r>
          </a:p>
          <a:p>
            <a:r>
              <a:rPr lang="en-US" dirty="0">
                <a:latin typeface="JetBrains Mono" panose="020B0509020102050004" pitchFamily="49" charset="77"/>
              </a:rPr>
              <a:t>0.0088403820 0.0004396087</a:t>
            </a:r>
          </a:p>
        </p:txBody>
      </p:sp>
    </p:spTree>
    <p:extLst>
      <p:ext uri="{BB962C8B-B14F-4D97-AF65-F5344CB8AC3E}">
        <p14:creationId xmlns:p14="http://schemas.microsoft.com/office/powerpoint/2010/main" val="30639748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40B87-C881-D24F-8FF0-170596D859DE}"/>
              </a:ext>
            </a:extLst>
          </p:cNvPr>
          <p:cNvSpPr>
            <a:spLocks noGrp="1"/>
          </p:cNvSpPr>
          <p:nvPr>
            <p:ph type="title"/>
          </p:nvPr>
        </p:nvSpPr>
        <p:spPr/>
        <p:txBody>
          <a:bodyPr/>
          <a:lstStyle/>
          <a:p>
            <a:r>
              <a:rPr lang="en-US" dirty="0"/>
              <a:t>Interpreting the output from </a:t>
            </a:r>
            <a:r>
              <a:rPr lang="en-US" sz="3600" dirty="0" err="1">
                <a:latin typeface="JetBrains Mono" panose="020B0509020102050004" pitchFamily="49" charset="77"/>
              </a:rPr>
              <a:t>prop.test</a:t>
            </a:r>
            <a:r>
              <a:rPr lang="en-US" sz="3600" dirty="0">
                <a:latin typeface="JetBrains Mono" panose="020B0509020102050004" pitchFamily="49" charset="77"/>
              </a:rPr>
              <a:t>()</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58D300EE-3C64-D841-BE98-72080BDA0C7B}"/>
                  </a:ext>
                </a:extLst>
              </p:cNvPr>
              <p:cNvSpPr>
                <a:spLocks noGrp="1"/>
              </p:cNvSpPr>
              <p:nvPr>
                <p:ph idx="1"/>
              </p:nvPr>
            </p:nvSpPr>
            <p:spPr/>
            <p:txBody>
              <a:bodyPr>
                <a:normAutofit lnSpcReduction="10000"/>
              </a:bodyPr>
              <a:lstStyle/>
              <a:p>
                <a:r>
                  <a:rPr lang="en-US" dirty="0"/>
                  <a:t>Note the output from </a:t>
                </a:r>
                <a:r>
                  <a:rPr lang="en-US" dirty="0" err="1"/>
                  <a:t>prop.test</a:t>
                </a:r>
                <a:r>
                  <a:rPr lang="en-US" dirty="0"/>
                  <a:t>() also gives a </a:t>
                </a:r>
                <a14:m>
                  <m:oMath xmlns:m="http://schemas.openxmlformats.org/officeDocument/2006/math">
                    <m:sSup>
                      <m:sSupPr>
                        <m:ctrlPr>
                          <a:rPr lang="en-US" i="1" smtClean="0">
                            <a:latin typeface="Cambria Math" panose="02040503050406030204" pitchFamily="18" charset="0"/>
                          </a:rPr>
                        </m:ctrlPr>
                      </m:sSupPr>
                      <m:e>
                        <m:r>
                          <a:rPr lang="en-US" i="1" smtClean="0">
                            <a:latin typeface="Cambria Math" panose="02040503050406030204" pitchFamily="18" charset="0"/>
                            <a:ea typeface="Cambria Math" panose="02040503050406030204" pitchFamily="18" charset="0"/>
                          </a:rPr>
                          <m:t>𝜒</m:t>
                        </m:r>
                      </m:e>
                      <m:sup>
                        <m:r>
                          <a:rPr lang="en-US" b="0" i="1" smtClean="0">
                            <a:latin typeface="Cambria Math" panose="02040503050406030204" pitchFamily="18" charset="0"/>
                          </a:rPr>
                          <m:t>2</m:t>
                        </m:r>
                      </m:sup>
                    </m:sSup>
                  </m:oMath>
                </a14:m>
                <a:r>
                  <a:rPr lang="en-US" dirty="0"/>
                  <a:t> statistic, and a p-value</a:t>
                </a:r>
              </a:p>
              <a:p>
                <a:pPr lvl="1"/>
                <a:r>
                  <a:rPr lang="en-US" dirty="0"/>
                  <a:t>These have exactly the same interpretation as the chi-squared test</a:t>
                </a:r>
              </a:p>
              <a:p>
                <a:r>
                  <a:rPr lang="en-US" dirty="0"/>
                  <a:t>It also gives the proportion in each group</a:t>
                </a:r>
              </a:p>
              <a:p>
                <a:pPr lvl="1"/>
                <a:r>
                  <a:rPr lang="en-US" dirty="0"/>
                  <a:t>This is the number infected divided by the </a:t>
                </a:r>
                <a:r>
                  <a:rPr lang="en-US" i="1" dirty="0"/>
                  <a:t>total</a:t>
                </a:r>
                <a:r>
                  <a:rPr lang="en-US" dirty="0"/>
                  <a:t> in that group</a:t>
                </a:r>
              </a:p>
              <a:p>
                <a:pPr lvl="1"/>
                <a:r>
                  <a:rPr lang="en-US" dirty="0"/>
                  <a:t>I.e. the </a:t>
                </a:r>
                <a:r>
                  <a:rPr lang="en-US" i="1" dirty="0"/>
                  <a:t>risk</a:t>
                </a:r>
                <a:r>
                  <a:rPr lang="en-US" dirty="0"/>
                  <a:t> </a:t>
                </a:r>
              </a:p>
              <a:p>
                <a:r>
                  <a:rPr lang="en-US" dirty="0"/>
                  <a:t>The difference in the risk is the </a:t>
                </a:r>
                <a:r>
                  <a:rPr lang="en-US" i="1" dirty="0"/>
                  <a:t>attributable risk</a:t>
                </a:r>
                <a:r>
                  <a:rPr lang="en-US" dirty="0"/>
                  <a:t>: </a:t>
                </a:r>
                <a:br>
                  <a:rPr lang="en-US" dirty="0"/>
                </a:br>
                <a:r>
                  <a:rPr lang="en-US" dirty="0"/>
                  <a:t>0.00884 - 0.00044 = 0.00840</a:t>
                </a:r>
              </a:p>
              <a:p>
                <a:r>
                  <a:rPr lang="en-US" dirty="0"/>
                  <a:t>The confidence interval is the 95% confidence interval for the </a:t>
                </a:r>
                <a:r>
                  <a:rPr lang="en-US" i="1" dirty="0"/>
                  <a:t>attributable risk</a:t>
                </a:r>
                <a:r>
                  <a:rPr lang="en-US" dirty="0"/>
                  <a:t>: we are 95% confident the range [0.00696, 0.00984] contains the true attributable risk</a:t>
                </a:r>
              </a:p>
            </p:txBody>
          </p:sp>
        </mc:Choice>
        <mc:Fallback>
          <p:sp>
            <p:nvSpPr>
              <p:cNvPr id="3" name="Content Placeholder 2">
                <a:extLst>
                  <a:ext uri="{FF2B5EF4-FFF2-40B4-BE49-F238E27FC236}">
                    <a16:creationId xmlns:a16="http://schemas.microsoft.com/office/drawing/2014/main" id="{58D300EE-3C64-D841-BE98-72080BDA0C7B}"/>
                  </a:ext>
                </a:extLst>
              </p:cNvPr>
              <p:cNvSpPr>
                <a:spLocks noGrp="1" noRot="1" noChangeAspect="1" noMove="1" noResize="1" noEditPoints="1" noAdjustHandles="1" noChangeArrowheads="1" noChangeShapeType="1" noTextEdit="1"/>
              </p:cNvSpPr>
              <p:nvPr>
                <p:ph idx="1"/>
              </p:nvPr>
            </p:nvSpPr>
            <p:spPr>
              <a:blipFill>
                <a:blip r:embed="rId2"/>
                <a:stretch>
                  <a:fillRect l="-1086" t="-3198" b="-2035"/>
                </a:stretch>
              </a:blipFill>
            </p:spPr>
            <p:txBody>
              <a:bodyPr/>
              <a:lstStyle/>
              <a:p>
                <a:r>
                  <a:rPr lang="en-US">
                    <a:noFill/>
                  </a:rPr>
                  <a:t> </a:t>
                </a:r>
              </a:p>
            </p:txBody>
          </p:sp>
        </mc:Fallback>
      </mc:AlternateContent>
    </p:spTree>
    <p:extLst>
      <p:ext uri="{BB962C8B-B14F-4D97-AF65-F5344CB8AC3E}">
        <p14:creationId xmlns:p14="http://schemas.microsoft.com/office/powerpoint/2010/main" val="15446687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44A8A-E910-5245-86BC-E33D1AC2A76E}"/>
              </a:ext>
            </a:extLst>
          </p:cNvPr>
          <p:cNvSpPr>
            <a:spLocks noGrp="1"/>
          </p:cNvSpPr>
          <p:nvPr>
            <p:ph type="title"/>
          </p:nvPr>
        </p:nvSpPr>
        <p:spPr/>
        <p:txBody>
          <a:bodyPr/>
          <a:lstStyle/>
          <a:p>
            <a:r>
              <a:rPr lang="en-US" dirty="0"/>
              <a:t>Note on odds ratio and FDA requirements for EUA</a:t>
            </a:r>
          </a:p>
        </p:txBody>
      </p:sp>
      <p:sp>
        <p:nvSpPr>
          <p:cNvPr id="3" name="Content Placeholder 2">
            <a:extLst>
              <a:ext uri="{FF2B5EF4-FFF2-40B4-BE49-F238E27FC236}">
                <a16:creationId xmlns:a16="http://schemas.microsoft.com/office/drawing/2014/main" id="{DEF40479-142E-F444-A60F-B2AB4B8C6637}"/>
              </a:ext>
            </a:extLst>
          </p:cNvPr>
          <p:cNvSpPr>
            <a:spLocks noGrp="1"/>
          </p:cNvSpPr>
          <p:nvPr>
            <p:ph idx="1"/>
          </p:nvPr>
        </p:nvSpPr>
        <p:spPr/>
        <p:txBody>
          <a:bodyPr/>
          <a:lstStyle/>
          <a:p>
            <a:r>
              <a:rPr lang="en-US" dirty="0"/>
              <a:t>As a side note, the Federal Drug Administration (FDA) requires that the vaccine is at least 50% effective in order to grant emergency use authorization (EUA)</a:t>
            </a:r>
          </a:p>
          <a:p>
            <a:r>
              <a:rPr lang="en-US" dirty="0"/>
              <a:t>To be 50% effective, the odds in the vaccinated group must be 50% or less than the odds in the placebo group</a:t>
            </a:r>
          </a:p>
          <a:p>
            <a:r>
              <a:rPr lang="en-US" dirty="0"/>
              <a:t>So the odds ratio (placebo/vaccinated) must be greater than 2</a:t>
            </a:r>
          </a:p>
          <a:p>
            <a:r>
              <a:rPr lang="en-US" dirty="0"/>
              <a:t>The 95% confidence interval for the odds ratio was [10.04, 47.8]</a:t>
            </a:r>
          </a:p>
          <a:p>
            <a:r>
              <a:rPr lang="en-US" dirty="0"/>
              <a:t>So we are 95% confident the vaccine is at least 90% effective</a:t>
            </a:r>
          </a:p>
        </p:txBody>
      </p:sp>
    </p:spTree>
    <p:extLst>
      <p:ext uri="{BB962C8B-B14F-4D97-AF65-F5344CB8AC3E}">
        <p14:creationId xmlns:p14="http://schemas.microsoft.com/office/powerpoint/2010/main" val="16314015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E0E6F-38A1-9543-9981-14AA81A2A944}"/>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CE552E26-B406-9049-B83B-E1BD78303579}"/>
              </a:ext>
            </a:extLst>
          </p:cNvPr>
          <p:cNvSpPr>
            <a:spLocks noGrp="1"/>
          </p:cNvSpPr>
          <p:nvPr>
            <p:ph idx="1"/>
          </p:nvPr>
        </p:nvSpPr>
        <p:spPr/>
        <p:txBody>
          <a:bodyPr>
            <a:normAutofit/>
          </a:bodyPr>
          <a:lstStyle/>
          <a:p>
            <a:r>
              <a:rPr lang="en-US" dirty="0"/>
              <a:t>To perform a hypothesis test to see if a single proportion is different to some fixed value, use </a:t>
            </a:r>
            <a:r>
              <a:rPr lang="en-US" sz="2000" dirty="0" err="1">
                <a:latin typeface="JetBrains Mono" panose="020B0509020102050004" pitchFamily="49" charset="77"/>
              </a:rPr>
              <a:t>prop.test</a:t>
            </a:r>
            <a:r>
              <a:rPr lang="en-US" sz="2000" dirty="0">
                <a:latin typeface="JetBrains Mono" panose="020B0509020102050004" pitchFamily="49" charset="77"/>
              </a:rPr>
              <a:t>(…) </a:t>
            </a:r>
            <a:r>
              <a:rPr lang="en-US" dirty="0"/>
              <a:t>specifying the value, total, and the assumed fixed proportion</a:t>
            </a:r>
          </a:p>
          <a:p>
            <a:r>
              <a:rPr lang="en-US" dirty="0"/>
              <a:t>To compare two proportions, favor using Fisher's Exact Test (</a:t>
            </a:r>
            <a:r>
              <a:rPr lang="en-US" sz="2000" dirty="0" err="1">
                <a:latin typeface="JetBrains Mono" panose="020B0509020102050004" pitchFamily="49" charset="77"/>
              </a:rPr>
              <a:t>fisher.test</a:t>
            </a:r>
            <a:r>
              <a:rPr lang="en-US" sz="2000" dirty="0">
                <a:latin typeface="JetBrains Mono" panose="020B0509020102050004" pitchFamily="49" charset="77"/>
              </a:rPr>
              <a:t>(…) </a:t>
            </a:r>
            <a:r>
              <a:rPr lang="en-US" dirty="0"/>
              <a:t>in R)</a:t>
            </a:r>
          </a:p>
          <a:p>
            <a:r>
              <a:rPr lang="en-US" dirty="0"/>
              <a:t>If </a:t>
            </a:r>
            <a:r>
              <a:rPr lang="en-US" sz="2000" dirty="0" err="1">
                <a:latin typeface="JetBrains Mono" panose="020B0509020102050004" pitchFamily="49" charset="77"/>
              </a:rPr>
              <a:t>fisher.test</a:t>
            </a:r>
            <a:r>
              <a:rPr lang="en-US" sz="2000" dirty="0">
                <a:latin typeface="JetBrains Mono" panose="020B0509020102050004" pitchFamily="49" charset="77"/>
              </a:rPr>
              <a:t>(…) </a:t>
            </a:r>
            <a:r>
              <a:rPr lang="en-US" dirty="0"/>
              <a:t>cannot run, use </a:t>
            </a:r>
            <a:r>
              <a:rPr lang="en-US" sz="2000" dirty="0" err="1">
                <a:latin typeface="JetBrains Mono" panose="020B0509020102050004" pitchFamily="49" charset="77"/>
              </a:rPr>
              <a:t>chisq.test</a:t>
            </a:r>
            <a:r>
              <a:rPr lang="en-US" sz="2000" dirty="0">
                <a:latin typeface="JetBrains Mono" panose="020B0509020102050004" pitchFamily="49" charset="77"/>
              </a:rPr>
              <a:t>(…)</a:t>
            </a:r>
          </a:p>
          <a:p>
            <a:pPr lvl="1"/>
            <a:r>
              <a:rPr lang="en-US" dirty="0"/>
              <a:t>In this case you can also use </a:t>
            </a:r>
            <a:r>
              <a:rPr lang="en-US" sz="1800" dirty="0" err="1">
                <a:latin typeface="JetBrains Mono" panose="020B0509020102050004" pitchFamily="49" charset="77"/>
              </a:rPr>
              <a:t>prop.test</a:t>
            </a:r>
            <a:r>
              <a:rPr lang="en-US" sz="1800" dirty="0">
                <a:latin typeface="JetBrains Mono" panose="020B0509020102050004" pitchFamily="49" charset="77"/>
              </a:rPr>
              <a:t>(…) </a:t>
            </a:r>
            <a:r>
              <a:rPr lang="en-US" dirty="0"/>
              <a:t>with two proportions, which generates more information</a:t>
            </a:r>
          </a:p>
          <a:p>
            <a:r>
              <a:rPr lang="en-US" dirty="0"/>
              <a:t>Be careful! </a:t>
            </a:r>
            <a:r>
              <a:rPr lang="en-US" sz="2000" dirty="0" err="1">
                <a:latin typeface="JetBrains Mono" panose="020B0509020102050004" pitchFamily="49" charset="77"/>
              </a:rPr>
              <a:t>fisher.test</a:t>
            </a:r>
            <a:r>
              <a:rPr lang="en-US" sz="2000" dirty="0">
                <a:latin typeface="JetBrains Mono" panose="020B0509020102050004" pitchFamily="49" charset="77"/>
              </a:rPr>
              <a:t>(…) </a:t>
            </a:r>
            <a:r>
              <a:rPr lang="en-US" dirty="0"/>
              <a:t>and </a:t>
            </a:r>
            <a:r>
              <a:rPr lang="en-US" sz="2000" dirty="0" err="1">
                <a:latin typeface="JetBrains Mono" panose="020B0509020102050004" pitchFamily="49" charset="77"/>
              </a:rPr>
              <a:t>chisq.test</a:t>
            </a:r>
            <a:r>
              <a:rPr lang="en-US" sz="2000" dirty="0">
                <a:latin typeface="JetBrains Mono" panose="020B0509020102050004" pitchFamily="49" charset="77"/>
              </a:rPr>
              <a:t>(…) </a:t>
            </a:r>
            <a:r>
              <a:rPr lang="en-US" dirty="0"/>
              <a:t>expect a matrix with the contingency table; </a:t>
            </a:r>
            <a:r>
              <a:rPr lang="en-US" sz="2000" dirty="0" err="1">
                <a:latin typeface="JetBrains Mono" panose="020B0509020102050004" pitchFamily="49" charset="77"/>
              </a:rPr>
              <a:t>prop.test</a:t>
            </a:r>
            <a:r>
              <a:rPr lang="en-US" sz="2000" dirty="0">
                <a:latin typeface="JetBrains Mono" panose="020B0509020102050004" pitchFamily="49" charset="77"/>
              </a:rPr>
              <a:t>(…) </a:t>
            </a:r>
            <a:r>
              <a:rPr lang="en-US" dirty="0"/>
              <a:t>expects the value(s) and </a:t>
            </a:r>
            <a:r>
              <a:rPr lang="en-US" i="1" dirty="0"/>
              <a:t>total(s)</a:t>
            </a:r>
            <a:r>
              <a:rPr lang="en-US" dirty="0"/>
              <a:t>.</a:t>
            </a:r>
          </a:p>
        </p:txBody>
      </p:sp>
    </p:spTree>
    <p:extLst>
      <p:ext uri="{BB962C8B-B14F-4D97-AF65-F5344CB8AC3E}">
        <p14:creationId xmlns:p14="http://schemas.microsoft.com/office/powerpoint/2010/main" val="1170565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8E931-88B6-B340-BA6C-9A9735F34B81}"/>
              </a:ext>
            </a:extLst>
          </p:cNvPr>
          <p:cNvSpPr>
            <a:spLocks noGrp="1"/>
          </p:cNvSpPr>
          <p:nvPr>
            <p:ph type="title"/>
          </p:nvPr>
        </p:nvSpPr>
        <p:spPr/>
        <p:txBody>
          <a:bodyPr/>
          <a:lstStyle/>
          <a:p>
            <a:r>
              <a:rPr lang="en-US" dirty="0"/>
              <a:t>Formulating the question as null and alternative hypotheses</a:t>
            </a:r>
          </a:p>
        </p:txBody>
      </p:sp>
      <p:sp>
        <p:nvSpPr>
          <p:cNvPr id="3" name="Content Placeholder 2">
            <a:extLst>
              <a:ext uri="{FF2B5EF4-FFF2-40B4-BE49-F238E27FC236}">
                <a16:creationId xmlns:a16="http://schemas.microsoft.com/office/drawing/2014/main" id="{C9E6EBC7-3E2E-1C4B-A7F2-497E2E5E7E87}"/>
              </a:ext>
            </a:extLst>
          </p:cNvPr>
          <p:cNvSpPr>
            <a:spLocks noGrp="1"/>
          </p:cNvSpPr>
          <p:nvPr>
            <p:ph idx="1"/>
          </p:nvPr>
        </p:nvSpPr>
        <p:spPr/>
        <p:txBody>
          <a:bodyPr/>
          <a:lstStyle/>
          <a:p>
            <a:r>
              <a:rPr lang="en-US" dirty="0"/>
              <a:t>The null hypothesis is the hypothesis we would tend to assume with no other data</a:t>
            </a:r>
          </a:p>
          <a:p>
            <a:r>
              <a:rPr lang="en-US" dirty="0"/>
              <a:t>The alternative hypothesis is typically the hypothesis we would like to "prove" (or provide evidence to support)</a:t>
            </a:r>
          </a:p>
          <a:p>
            <a:r>
              <a:rPr lang="en-US" dirty="0"/>
              <a:t>The null hypothesis here is:</a:t>
            </a:r>
          </a:p>
          <a:p>
            <a:pPr lvl="1"/>
            <a:r>
              <a:rPr lang="en-US" dirty="0"/>
              <a:t>The G allele frequency in the study population is 0.235</a:t>
            </a:r>
          </a:p>
          <a:p>
            <a:r>
              <a:rPr lang="en-US" dirty="0"/>
              <a:t>The alternative hypothesis is:</a:t>
            </a:r>
          </a:p>
          <a:p>
            <a:pPr lvl="1"/>
            <a:r>
              <a:rPr lang="en-US" dirty="0"/>
              <a:t>The G allele frequency in the study population is not 0.235</a:t>
            </a:r>
          </a:p>
        </p:txBody>
      </p:sp>
    </p:spTree>
    <p:extLst>
      <p:ext uri="{BB962C8B-B14F-4D97-AF65-F5344CB8AC3E}">
        <p14:creationId xmlns:p14="http://schemas.microsoft.com/office/powerpoint/2010/main" val="3984848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CB750-1D16-3943-AAC0-D6CBAD8AD8BC}"/>
              </a:ext>
            </a:extLst>
          </p:cNvPr>
          <p:cNvSpPr>
            <a:spLocks noGrp="1"/>
          </p:cNvSpPr>
          <p:nvPr>
            <p:ph type="title"/>
          </p:nvPr>
        </p:nvSpPr>
        <p:spPr/>
        <p:txBody>
          <a:bodyPr/>
          <a:lstStyle/>
          <a:p>
            <a:r>
              <a:rPr lang="en-US" dirty="0"/>
              <a:t>R code for testing a value of a single proportion</a:t>
            </a:r>
          </a:p>
        </p:txBody>
      </p:sp>
      <p:sp>
        <p:nvSpPr>
          <p:cNvPr id="3" name="Content Placeholder 2">
            <a:extLst>
              <a:ext uri="{FF2B5EF4-FFF2-40B4-BE49-F238E27FC236}">
                <a16:creationId xmlns:a16="http://schemas.microsoft.com/office/drawing/2014/main" id="{64705DC0-FFDE-2F4F-BB69-A4FE2123C44E}"/>
              </a:ext>
            </a:extLst>
          </p:cNvPr>
          <p:cNvSpPr>
            <a:spLocks noGrp="1"/>
          </p:cNvSpPr>
          <p:nvPr>
            <p:ph idx="1"/>
          </p:nvPr>
        </p:nvSpPr>
        <p:spPr>
          <a:xfrm>
            <a:off x="838200" y="1825625"/>
            <a:ext cx="10961914" cy="4351338"/>
          </a:xfrm>
        </p:spPr>
        <p:txBody>
          <a:bodyPr/>
          <a:lstStyle/>
          <a:p>
            <a:r>
              <a:rPr lang="en-US" dirty="0"/>
              <a:t>In R, we can test the null hypothesis that a proportion is equal to some given value using the </a:t>
            </a:r>
            <a:r>
              <a:rPr lang="en-US" sz="2000" dirty="0" err="1">
                <a:latin typeface="JetBrains Mono" panose="020B0509020102050004" pitchFamily="49" charset="77"/>
              </a:rPr>
              <a:t>prop.test</a:t>
            </a:r>
            <a:r>
              <a:rPr lang="en-US" sz="2000" dirty="0">
                <a:latin typeface="JetBrains Mono" panose="020B0509020102050004" pitchFamily="49" charset="77"/>
              </a:rPr>
              <a:t>()</a:t>
            </a:r>
            <a:r>
              <a:rPr lang="en-US" dirty="0"/>
              <a:t> function</a:t>
            </a:r>
          </a:p>
          <a:p>
            <a:r>
              <a:rPr lang="en-US" dirty="0"/>
              <a:t>To see how to use the function, type </a:t>
            </a:r>
            <a:r>
              <a:rPr lang="en-US" sz="2000" dirty="0">
                <a:latin typeface="JetBrains Mono" panose="020B0509020102050004" pitchFamily="49" charset="77"/>
              </a:rPr>
              <a:t>?</a:t>
            </a:r>
            <a:r>
              <a:rPr lang="en-US" sz="2000" dirty="0" err="1">
                <a:latin typeface="JetBrains Mono" panose="020B0509020102050004" pitchFamily="49" charset="77"/>
              </a:rPr>
              <a:t>prop.test</a:t>
            </a:r>
            <a:r>
              <a:rPr lang="en-US" dirty="0"/>
              <a:t> in the console, or search for </a:t>
            </a:r>
            <a:r>
              <a:rPr lang="en-US" sz="2000" dirty="0" err="1">
                <a:latin typeface="JetBrains Mono" panose="020B0509020102050004" pitchFamily="49" charset="77"/>
              </a:rPr>
              <a:t>prop.test</a:t>
            </a:r>
            <a:r>
              <a:rPr lang="en-US" sz="2000" dirty="0">
                <a:latin typeface="JetBrains Mono" panose="020B0509020102050004" pitchFamily="49" charset="77"/>
              </a:rPr>
              <a:t> </a:t>
            </a:r>
            <a:r>
              <a:rPr lang="en-US" dirty="0"/>
              <a:t>in the help tab.</a:t>
            </a:r>
          </a:p>
          <a:p>
            <a:r>
              <a:rPr lang="en-US" dirty="0"/>
              <a:t>In our case, we have 27 G alleles out of a total of 68 alleles, and the probability of a G allele under the null hypothesis is 0.235:</a:t>
            </a:r>
          </a:p>
          <a:p>
            <a:pPr marL="0" indent="0">
              <a:buNone/>
            </a:pPr>
            <a:r>
              <a:rPr lang="en-US" sz="2000" dirty="0" err="1">
                <a:latin typeface="JetBrains Mono" panose="020B0509020102050004" pitchFamily="49" charset="77"/>
              </a:rPr>
              <a:t>prop.test</a:t>
            </a:r>
            <a:r>
              <a:rPr lang="en-US" sz="2000" dirty="0">
                <a:latin typeface="JetBrains Mono" panose="020B0509020102050004" pitchFamily="49" charset="77"/>
              </a:rPr>
              <a:t>(27,68,0.235)</a:t>
            </a:r>
          </a:p>
        </p:txBody>
      </p:sp>
    </p:spTree>
    <p:extLst>
      <p:ext uri="{BB962C8B-B14F-4D97-AF65-F5344CB8AC3E}">
        <p14:creationId xmlns:p14="http://schemas.microsoft.com/office/powerpoint/2010/main" val="1104432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0E14A-F91A-CC4B-B896-DFFD6B5E220D}"/>
              </a:ext>
            </a:extLst>
          </p:cNvPr>
          <p:cNvSpPr>
            <a:spLocks noGrp="1"/>
          </p:cNvSpPr>
          <p:nvPr>
            <p:ph type="title"/>
          </p:nvPr>
        </p:nvSpPr>
        <p:spPr/>
        <p:txBody>
          <a:bodyPr/>
          <a:lstStyle/>
          <a:p>
            <a:r>
              <a:rPr lang="en-US" dirty="0"/>
              <a:t>Output</a:t>
            </a:r>
          </a:p>
        </p:txBody>
      </p:sp>
      <p:sp>
        <p:nvSpPr>
          <p:cNvPr id="3" name="Content Placeholder 2">
            <a:extLst>
              <a:ext uri="{FF2B5EF4-FFF2-40B4-BE49-F238E27FC236}">
                <a16:creationId xmlns:a16="http://schemas.microsoft.com/office/drawing/2014/main" id="{04E6B8D3-EC6D-A846-892E-B1B105AEF6F0}"/>
              </a:ext>
            </a:extLst>
          </p:cNvPr>
          <p:cNvSpPr>
            <a:spLocks noGrp="1"/>
          </p:cNvSpPr>
          <p:nvPr>
            <p:ph idx="1"/>
          </p:nvPr>
        </p:nvSpPr>
        <p:spPr>
          <a:xfrm>
            <a:off x="838200" y="1825626"/>
            <a:ext cx="10450286" cy="4564288"/>
          </a:xfrm>
        </p:spPr>
        <p:txBody>
          <a:bodyPr>
            <a:normAutofit/>
          </a:bodyPr>
          <a:lstStyle/>
          <a:p>
            <a:pPr marL="0" indent="0">
              <a:buNone/>
            </a:pPr>
            <a:r>
              <a:rPr lang="en-US" sz="1800" dirty="0">
                <a:latin typeface="JetBrains Mono" panose="020B0509020102050004" pitchFamily="49" charset="77"/>
              </a:rPr>
              <a:t>	1-sample proportions test with continuity correction</a:t>
            </a:r>
          </a:p>
          <a:p>
            <a:pPr marL="0" indent="0">
              <a:buNone/>
            </a:pPr>
            <a:endParaRPr lang="en-US" sz="1800" dirty="0">
              <a:latin typeface="JetBrains Mono" panose="020B0509020102050004" pitchFamily="49" charset="77"/>
            </a:endParaRPr>
          </a:p>
          <a:p>
            <a:pPr marL="0" indent="0">
              <a:buNone/>
            </a:pPr>
            <a:r>
              <a:rPr lang="en-US" sz="1800" dirty="0">
                <a:latin typeface="JetBrains Mono" panose="020B0509020102050004" pitchFamily="49" charset="77"/>
              </a:rPr>
              <a:t>data:  27 out of 68, null probability 0.235</a:t>
            </a:r>
          </a:p>
          <a:p>
            <a:pPr marL="0" indent="0">
              <a:buNone/>
            </a:pPr>
            <a:r>
              <a:rPr lang="en-US" sz="1800" dirty="0">
                <a:latin typeface="JetBrains Mono" panose="020B0509020102050004" pitchFamily="49" charset="77"/>
              </a:rPr>
              <a:t>X-squared = 9.053, df = 1, p-value = 0.002623</a:t>
            </a:r>
          </a:p>
          <a:p>
            <a:pPr marL="0" indent="0">
              <a:buNone/>
            </a:pPr>
            <a:r>
              <a:rPr lang="en-US" sz="1800" dirty="0">
                <a:latin typeface="JetBrains Mono" panose="020B0509020102050004" pitchFamily="49" charset="77"/>
              </a:rPr>
              <a:t>alternative hypothesis: true p is not equal to 0.235</a:t>
            </a:r>
          </a:p>
          <a:p>
            <a:pPr marL="0" indent="0">
              <a:buNone/>
            </a:pPr>
            <a:r>
              <a:rPr lang="en-US" sz="1800" dirty="0">
                <a:latin typeface="JetBrains Mono" panose="020B0509020102050004" pitchFamily="49" charset="77"/>
              </a:rPr>
              <a:t>95 percent confidence interval:</a:t>
            </a:r>
          </a:p>
          <a:p>
            <a:pPr marL="0" indent="0">
              <a:buNone/>
            </a:pPr>
            <a:r>
              <a:rPr lang="en-US" sz="1800" dirty="0">
                <a:latin typeface="JetBrains Mono" panose="020B0509020102050004" pitchFamily="49" charset="77"/>
              </a:rPr>
              <a:t> 0.2826780 0.5231249</a:t>
            </a:r>
          </a:p>
          <a:p>
            <a:pPr marL="0" indent="0">
              <a:buNone/>
            </a:pPr>
            <a:r>
              <a:rPr lang="en-US" sz="1800" dirty="0">
                <a:latin typeface="JetBrains Mono" panose="020B0509020102050004" pitchFamily="49" charset="77"/>
              </a:rPr>
              <a:t>sample estimates:</a:t>
            </a:r>
          </a:p>
          <a:p>
            <a:pPr marL="0" indent="0">
              <a:buNone/>
            </a:pPr>
            <a:r>
              <a:rPr lang="en-US" sz="1800" dirty="0">
                <a:latin typeface="JetBrains Mono" panose="020B0509020102050004" pitchFamily="49" charset="77"/>
              </a:rPr>
              <a:t>        p </a:t>
            </a:r>
          </a:p>
          <a:p>
            <a:pPr marL="0" indent="0">
              <a:buNone/>
            </a:pPr>
            <a:r>
              <a:rPr lang="en-US" sz="1800" dirty="0">
                <a:latin typeface="JetBrains Mono" panose="020B0509020102050004" pitchFamily="49" charset="77"/>
              </a:rPr>
              <a:t>0.3970588 </a:t>
            </a:r>
          </a:p>
        </p:txBody>
      </p:sp>
    </p:spTree>
    <p:extLst>
      <p:ext uri="{BB962C8B-B14F-4D97-AF65-F5344CB8AC3E}">
        <p14:creationId xmlns:p14="http://schemas.microsoft.com/office/powerpoint/2010/main" val="2033192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191D1-82A7-5144-8FE2-846BCEB738CB}"/>
              </a:ext>
            </a:extLst>
          </p:cNvPr>
          <p:cNvSpPr>
            <a:spLocks noGrp="1"/>
          </p:cNvSpPr>
          <p:nvPr>
            <p:ph type="title"/>
          </p:nvPr>
        </p:nvSpPr>
        <p:spPr/>
        <p:txBody>
          <a:bodyPr/>
          <a:lstStyle/>
          <a:p>
            <a:r>
              <a:rPr lang="en-US" dirty="0"/>
              <a:t>Interpreting the output</a:t>
            </a:r>
          </a:p>
        </p:txBody>
      </p:sp>
      <p:sp>
        <p:nvSpPr>
          <p:cNvPr id="3" name="Content Placeholder 2">
            <a:extLst>
              <a:ext uri="{FF2B5EF4-FFF2-40B4-BE49-F238E27FC236}">
                <a16:creationId xmlns:a16="http://schemas.microsoft.com/office/drawing/2014/main" id="{DBEDE9F6-C7A9-5842-AAC6-D6AF67865519}"/>
              </a:ext>
            </a:extLst>
          </p:cNvPr>
          <p:cNvSpPr>
            <a:spLocks noGrp="1"/>
          </p:cNvSpPr>
          <p:nvPr>
            <p:ph idx="1"/>
          </p:nvPr>
        </p:nvSpPr>
        <p:spPr/>
        <p:txBody>
          <a:bodyPr>
            <a:normAutofit fontScale="92500" lnSpcReduction="10000"/>
          </a:bodyPr>
          <a:lstStyle/>
          <a:p>
            <a:r>
              <a:rPr lang="en-US" dirty="0"/>
              <a:t>The sample estimate (i.e. the estimate of the probability of a G allele from the sample) is 0.397</a:t>
            </a:r>
          </a:p>
          <a:p>
            <a:pPr lvl="1"/>
            <a:r>
              <a:rPr lang="en-US" dirty="0"/>
              <a:t>You can check that this is just the number of G alleles in the sample divided by the total number of alleles: 27/68</a:t>
            </a:r>
          </a:p>
          <a:p>
            <a:r>
              <a:rPr lang="en-US" dirty="0"/>
              <a:t>The 95% confidence interval for the proportion is [0.283, 0.523]</a:t>
            </a:r>
          </a:p>
          <a:p>
            <a:pPr lvl="1"/>
            <a:r>
              <a:rPr lang="en-US" dirty="0"/>
              <a:t>We are 95% confident that the interval[0.283, 0.523] contains the true value of the proportion of G alleles for West Virginian pregnant women with substance use disorder</a:t>
            </a:r>
          </a:p>
          <a:p>
            <a:r>
              <a:rPr lang="en-US" dirty="0"/>
              <a:t>The p-value is 0.002623. This means that if the null hypothesis were true, there would be a 0.2623% chance of seeing data "this extreme"</a:t>
            </a:r>
          </a:p>
          <a:p>
            <a:pPr lvl="1"/>
            <a:r>
              <a:rPr lang="en-US" dirty="0"/>
              <a:t>i.e. if the proportion of G alleles among West Virginia pregnant women with SUD were 0.235, there would be a 0.2623% chance of seeing data this different to that in a study of 34 such women</a:t>
            </a:r>
          </a:p>
          <a:p>
            <a:pPr lvl="1"/>
            <a:endParaRPr lang="en-US" dirty="0"/>
          </a:p>
        </p:txBody>
      </p:sp>
    </p:spTree>
    <p:extLst>
      <p:ext uri="{BB962C8B-B14F-4D97-AF65-F5344CB8AC3E}">
        <p14:creationId xmlns:p14="http://schemas.microsoft.com/office/powerpoint/2010/main" val="3938952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A1005-274E-2E45-B02E-29B5DB24D983}"/>
              </a:ext>
            </a:extLst>
          </p:cNvPr>
          <p:cNvSpPr>
            <a:spLocks noGrp="1"/>
          </p:cNvSpPr>
          <p:nvPr>
            <p:ph type="title"/>
          </p:nvPr>
        </p:nvSpPr>
        <p:spPr/>
        <p:txBody>
          <a:bodyPr/>
          <a:lstStyle/>
          <a:p>
            <a:r>
              <a:rPr lang="en-US" dirty="0"/>
              <a:t>Interpreting the result</a:t>
            </a:r>
          </a:p>
        </p:txBody>
      </p:sp>
      <p:sp>
        <p:nvSpPr>
          <p:cNvPr id="3" name="Content Placeholder 2">
            <a:extLst>
              <a:ext uri="{FF2B5EF4-FFF2-40B4-BE49-F238E27FC236}">
                <a16:creationId xmlns:a16="http://schemas.microsoft.com/office/drawing/2014/main" id="{5F3B6EF0-A767-5C40-8BF5-6C8981343F77}"/>
              </a:ext>
            </a:extLst>
          </p:cNvPr>
          <p:cNvSpPr>
            <a:spLocks noGrp="1"/>
          </p:cNvSpPr>
          <p:nvPr>
            <p:ph idx="1"/>
          </p:nvPr>
        </p:nvSpPr>
        <p:spPr/>
        <p:txBody>
          <a:bodyPr>
            <a:normAutofit fontScale="92500" lnSpcReduction="10000"/>
          </a:bodyPr>
          <a:lstStyle/>
          <a:p>
            <a:r>
              <a:rPr lang="en-US" dirty="0"/>
              <a:t>Since the p-value of 0.002623 is less than our predetermined threshold of 0.05, we would reject the null hypothesis and conclude that the proportion of G alleles in this population is different to 0.235</a:t>
            </a:r>
          </a:p>
          <a:p>
            <a:pPr lvl="1"/>
            <a:r>
              <a:rPr lang="en-US" dirty="0"/>
              <a:t>Since the entire 95% confidence interval is above 0.235, we'd conclude it's more than 0.235</a:t>
            </a:r>
          </a:p>
          <a:p>
            <a:r>
              <a:rPr lang="en-US" dirty="0"/>
              <a:t>Possible explanations:	</a:t>
            </a:r>
          </a:p>
          <a:p>
            <a:pPr lvl="1"/>
            <a:r>
              <a:rPr lang="en-US" dirty="0"/>
              <a:t>The allele frequency in West Virginians is greater than that of the general US population</a:t>
            </a:r>
          </a:p>
          <a:p>
            <a:pPr lvl="1"/>
            <a:r>
              <a:rPr lang="en-US" dirty="0"/>
              <a:t>The allele frequency among women likely to become pregnant is greater than that of the general US population</a:t>
            </a:r>
          </a:p>
          <a:p>
            <a:pPr lvl="1"/>
            <a:r>
              <a:rPr lang="en-US" dirty="0"/>
              <a:t>The allele frequency among those with SUD is greater than that of the general US population</a:t>
            </a:r>
          </a:p>
          <a:p>
            <a:pPr lvl="1"/>
            <a:r>
              <a:rPr lang="en-US" dirty="0"/>
              <a:t>Some combination of the above</a:t>
            </a:r>
          </a:p>
        </p:txBody>
      </p:sp>
    </p:spTree>
    <p:extLst>
      <p:ext uri="{BB962C8B-B14F-4D97-AF65-F5344CB8AC3E}">
        <p14:creationId xmlns:p14="http://schemas.microsoft.com/office/powerpoint/2010/main" val="2199216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38A52-548D-B84D-AE97-33837FF66D3C}"/>
              </a:ext>
            </a:extLst>
          </p:cNvPr>
          <p:cNvSpPr>
            <a:spLocks noGrp="1"/>
          </p:cNvSpPr>
          <p:nvPr>
            <p:ph type="title"/>
          </p:nvPr>
        </p:nvSpPr>
        <p:spPr/>
        <p:txBody>
          <a:bodyPr/>
          <a:lstStyle/>
          <a:p>
            <a:r>
              <a:rPr lang="en-US" dirty="0"/>
              <a:t>Comparing proportions</a:t>
            </a:r>
          </a:p>
        </p:txBody>
      </p:sp>
      <p:sp>
        <p:nvSpPr>
          <p:cNvPr id="3" name="Content Placeholder 2">
            <a:extLst>
              <a:ext uri="{FF2B5EF4-FFF2-40B4-BE49-F238E27FC236}">
                <a16:creationId xmlns:a16="http://schemas.microsoft.com/office/drawing/2014/main" id="{B8DA9818-2A01-BE4A-9EB2-F98A177B080A}"/>
              </a:ext>
            </a:extLst>
          </p:cNvPr>
          <p:cNvSpPr>
            <a:spLocks noGrp="1"/>
          </p:cNvSpPr>
          <p:nvPr>
            <p:ph idx="1"/>
          </p:nvPr>
        </p:nvSpPr>
        <p:spPr/>
        <p:txBody>
          <a:bodyPr>
            <a:normAutofit lnSpcReduction="10000"/>
          </a:bodyPr>
          <a:lstStyle/>
          <a:p>
            <a:r>
              <a:rPr lang="en-US" dirty="0"/>
              <a:t>Remember the Pfizer COVID-19 vaccine trial:</a:t>
            </a:r>
          </a:p>
          <a:p>
            <a:endParaRPr lang="en-US" dirty="0"/>
          </a:p>
          <a:p>
            <a:endParaRPr lang="en-US" dirty="0"/>
          </a:p>
          <a:p>
            <a:endParaRPr lang="en-US" dirty="0"/>
          </a:p>
          <a:p>
            <a:endParaRPr lang="en-US" dirty="0"/>
          </a:p>
          <a:p>
            <a:endParaRPr lang="en-US" dirty="0"/>
          </a:p>
          <a:p>
            <a:r>
              <a:rPr lang="en-US" dirty="0"/>
              <a:t>What we want to know here is if the proportion infected (the risk) in the vaccine group is different to the proportion infected (the risk) in the placebo group</a:t>
            </a:r>
          </a:p>
          <a:p>
            <a:pPr lvl="1"/>
            <a:r>
              <a:rPr lang="en-US" dirty="0"/>
              <a:t>We want to compare two proportions</a:t>
            </a:r>
          </a:p>
        </p:txBody>
      </p:sp>
      <p:graphicFrame>
        <p:nvGraphicFramePr>
          <p:cNvPr id="4" name="Table 4">
            <a:extLst>
              <a:ext uri="{FF2B5EF4-FFF2-40B4-BE49-F238E27FC236}">
                <a16:creationId xmlns:a16="http://schemas.microsoft.com/office/drawing/2014/main" id="{D04FD010-FA40-BD48-BA29-B2A6A147BF51}"/>
              </a:ext>
            </a:extLst>
          </p:cNvPr>
          <p:cNvGraphicFramePr>
            <a:graphicFrameLocks noGrp="1"/>
          </p:cNvGraphicFramePr>
          <p:nvPr>
            <p:extLst>
              <p:ext uri="{D42A27DB-BD31-4B8C-83A1-F6EECF244321}">
                <p14:modId xmlns:p14="http://schemas.microsoft.com/office/powerpoint/2010/main" val="2288223663"/>
              </p:ext>
            </p:extLst>
          </p:nvPr>
        </p:nvGraphicFramePr>
        <p:xfrm>
          <a:off x="1641582" y="2527918"/>
          <a:ext cx="8128000" cy="185420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2673174448"/>
                    </a:ext>
                  </a:extLst>
                </a:gridCol>
                <a:gridCol w="1625600">
                  <a:extLst>
                    <a:ext uri="{9D8B030D-6E8A-4147-A177-3AD203B41FA5}">
                      <a16:colId xmlns:a16="http://schemas.microsoft.com/office/drawing/2014/main" val="545876839"/>
                    </a:ext>
                  </a:extLst>
                </a:gridCol>
                <a:gridCol w="1625600">
                  <a:extLst>
                    <a:ext uri="{9D8B030D-6E8A-4147-A177-3AD203B41FA5}">
                      <a16:colId xmlns:a16="http://schemas.microsoft.com/office/drawing/2014/main" val="188030932"/>
                    </a:ext>
                  </a:extLst>
                </a:gridCol>
                <a:gridCol w="1625600">
                  <a:extLst>
                    <a:ext uri="{9D8B030D-6E8A-4147-A177-3AD203B41FA5}">
                      <a16:colId xmlns:a16="http://schemas.microsoft.com/office/drawing/2014/main" val="2271381335"/>
                    </a:ext>
                  </a:extLst>
                </a:gridCol>
                <a:gridCol w="1625600">
                  <a:extLst>
                    <a:ext uri="{9D8B030D-6E8A-4147-A177-3AD203B41FA5}">
                      <a16:colId xmlns:a16="http://schemas.microsoft.com/office/drawing/2014/main" val="1957065542"/>
                    </a:ext>
                  </a:extLst>
                </a:gridCol>
              </a:tblGrid>
              <a:tr h="370840">
                <a:tc rowSpan="2" gridSpan="2">
                  <a:txBody>
                    <a:bodyPr/>
                    <a:lstStyle/>
                    <a:p>
                      <a:pPr algn="ctr"/>
                      <a:endParaRPr lang="en-US" dirty="0"/>
                    </a:p>
                  </a:txBody>
                  <a:tcPr>
                    <a:noFill/>
                  </a:tcPr>
                </a:tc>
                <a:tc rowSpan="2" hMerge="1">
                  <a:txBody>
                    <a:bodyPr/>
                    <a:lstStyle/>
                    <a:p>
                      <a:pPr algn="ctr"/>
                      <a:endParaRPr lang="en-US" dirty="0"/>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Treatment</a:t>
                      </a:r>
                    </a:p>
                  </a:txBody>
                  <a:tcPr>
                    <a:solidFill>
                      <a:srgbClr val="00B140"/>
                    </a:solidFill>
                  </a:tcPr>
                </a:tc>
                <a:tc hMerge="1">
                  <a:txBody>
                    <a:bodyPr/>
                    <a:lstStyle/>
                    <a:p>
                      <a:pPr algn="ctr"/>
                      <a:endParaRPr lang="en-US" dirty="0"/>
                    </a:p>
                  </a:txBody>
                  <a:tcPr/>
                </a:tc>
                <a:tc>
                  <a:txBody>
                    <a:bodyPr/>
                    <a:lstStyle/>
                    <a:p>
                      <a:pPr algn="ctr"/>
                      <a:endParaRPr lang="en-US" dirty="0"/>
                    </a:p>
                  </a:txBody>
                  <a:tcPr>
                    <a:noFill/>
                  </a:tcPr>
                </a:tc>
                <a:extLst>
                  <a:ext uri="{0D108BD9-81ED-4DB2-BD59-A6C34878D82A}">
                    <a16:rowId xmlns:a16="http://schemas.microsoft.com/office/drawing/2014/main" val="283783408"/>
                  </a:ext>
                </a:extLst>
              </a:tr>
              <a:tr h="370840">
                <a:tc gridSpan="2" vMerge="1">
                  <a:txBody>
                    <a:bodyPr/>
                    <a:lstStyle/>
                    <a:p>
                      <a:endParaRPr lang="en-US" dirty="0"/>
                    </a:p>
                  </a:txBody>
                  <a:tcPr/>
                </a:tc>
                <a:tc hMerge="1" vMerge="1">
                  <a:txBody>
                    <a:bodyPr/>
                    <a:lstStyle/>
                    <a:p>
                      <a:endParaRPr lang="en-US" dirty="0"/>
                    </a:p>
                  </a:txBody>
                  <a:tcPr/>
                </a:tc>
                <a:tc>
                  <a:txBody>
                    <a:bodyPr/>
                    <a:lstStyle/>
                    <a:p>
                      <a:r>
                        <a:rPr lang="en-US" dirty="0"/>
                        <a:t>Placebo</a:t>
                      </a:r>
                    </a:p>
                  </a:txBody>
                  <a:tcPr>
                    <a:solidFill>
                      <a:schemeClr val="accent6">
                        <a:lumMod val="60000"/>
                        <a:lumOff val="40000"/>
                      </a:schemeClr>
                    </a:solidFill>
                  </a:tcPr>
                </a:tc>
                <a:tc>
                  <a:txBody>
                    <a:bodyPr/>
                    <a:lstStyle/>
                    <a:p>
                      <a:r>
                        <a:rPr lang="en-US" dirty="0"/>
                        <a:t>Vaccine</a:t>
                      </a:r>
                    </a:p>
                  </a:txBody>
                  <a:tcPr>
                    <a:solidFill>
                      <a:schemeClr val="accent6">
                        <a:lumMod val="60000"/>
                        <a:lumOff val="40000"/>
                      </a:schemeClr>
                    </a:solidFill>
                  </a:tcPr>
                </a:tc>
                <a:tc>
                  <a:txBody>
                    <a:bodyPr/>
                    <a:lstStyle/>
                    <a:p>
                      <a:r>
                        <a:rPr lang="en-US" dirty="0"/>
                        <a:t>Total</a:t>
                      </a:r>
                    </a:p>
                  </a:txBody>
                  <a:tcPr>
                    <a:solidFill>
                      <a:schemeClr val="accent6">
                        <a:lumMod val="60000"/>
                        <a:lumOff val="40000"/>
                      </a:schemeClr>
                    </a:solidFill>
                  </a:tcPr>
                </a:tc>
                <a:extLst>
                  <a:ext uri="{0D108BD9-81ED-4DB2-BD59-A6C34878D82A}">
                    <a16:rowId xmlns:a16="http://schemas.microsoft.com/office/drawing/2014/main" val="3389713489"/>
                  </a:ext>
                </a:extLst>
              </a:tr>
              <a:tr h="370840">
                <a:tc rowSpan="2">
                  <a:txBody>
                    <a:bodyPr/>
                    <a:lstStyle/>
                    <a:p>
                      <a:r>
                        <a:rPr lang="en-US" dirty="0">
                          <a:solidFill>
                            <a:schemeClr val="bg1"/>
                          </a:solidFill>
                        </a:rPr>
                        <a:t>SARS-CoV-2 status</a:t>
                      </a:r>
                    </a:p>
                  </a:txBody>
                  <a:tcPr>
                    <a:solidFill>
                      <a:srgbClr val="00B140"/>
                    </a:solidFill>
                  </a:tcPr>
                </a:tc>
                <a:tc>
                  <a:txBody>
                    <a:bodyPr/>
                    <a:lstStyle/>
                    <a:p>
                      <a:r>
                        <a:rPr lang="en-US" dirty="0"/>
                        <a:t>Infected</a:t>
                      </a:r>
                    </a:p>
                  </a:txBody>
                  <a:tcPr>
                    <a:solidFill>
                      <a:schemeClr val="accent6">
                        <a:lumMod val="40000"/>
                        <a:lumOff val="60000"/>
                      </a:schemeClr>
                    </a:solidFill>
                  </a:tcPr>
                </a:tc>
                <a:tc>
                  <a:txBody>
                    <a:bodyPr/>
                    <a:lstStyle/>
                    <a:p>
                      <a:r>
                        <a:rPr lang="en-US" dirty="0"/>
                        <a:t>162</a:t>
                      </a:r>
                    </a:p>
                  </a:txBody>
                  <a:tcPr>
                    <a:solidFill>
                      <a:schemeClr val="accent6">
                        <a:lumMod val="40000"/>
                        <a:lumOff val="60000"/>
                      </a:schemeClr>
                    </a:solidFill>
                  </a:tcPr>
                </a:tc>
                <a:tc>
                  <a:txBody>
                    <a:bodyPr/>
                    <a:lstStyle/>
                    <a:p>
                      <a:r>
                        <a:rPr lang="en-US" dirty="0"/>
                        <a:t>8</a:t>
                      </a:r>
                    </a:p>
                  </a:txBody>
                  <a:tcPr>
                    <a:solidFill>
                      <a:schemeClr val="accent6">
                        <a:lumMod val="40000"/>
                        <a:lumOff val="60000"/>
                      </a:schemeClr>
                    </a:solidFill>
                  </a:tcPr>
                </a:tc>
                <a:tc>
                  <a:txBody>
                    <a:bodyPr/>
                    <a:lstStyle/>
                    <a:p>
                      <a:r>
                        <a:rPr lang="en-US" dirty="0"/>
                        <a:t>170</a:t>
                      </a:r>
                    </a:p>
                  </a:txBody>
                  <a:tcPr>
                    <a:solidFill>
                      <a:schemeClr val="accent6">
                        <a:lumMod val="40000"/>
                        <a:lumOff val="60000"/>
                      </a:schemeClr>
                    </a:solidFill>
                  </a:tcPr>
                </a:tc>
                <a:extLst>
                  <a:ext uri="{0D108BD9-81ED-4DB2-BD59-A6C34878D82A}">
                    <a16:rowId xmlns:a16="http://schemas.microsoft.com/office/drawing/2014/main" val="3139717186"/>
                  </a:ext>
                </a:extLst>
              </a:tr>
              <a:tr h="370840">
                <a:tc vMerge="1">
                  <a:txBody>
                    <a:bodyPr/>
                    <a:lstStyle/>
                    <a:p>
                      <a:endParaRPr lang="en-US" dirty="0"/>
                    </a:p>
                  </a:txBody>
                  <a:tcPr/>
                </a:tc>
                <a:tc>
                  <a:txBody>
                    <a:bodyPr/>
                    <a:lstStyle/>
                    <a:p>
                      <a:r>
                        <a:rPr lang="en-US" dirty="0"/>
                        <a:t>Not infected</a:t>
                      </a:r>
                    </a:p>
                  </a:txBody>
                  <a:tcPr>
                    <a:solidFill>
                      <a:schemeClr val="accent6">
                        <a:lumMod val="60000"/>
                        <a:lumOff val="40000"/>
                      </a:schemeClr>
                    </a:solidFill>
                  </a:tcPr>
                </a:tc>
                <a:tc>
                  <a:txBody>
                    <a:bodyPr/>
                    <a:lstStyle/>
                    <a:p>
                      <a:r>
                        <a:rPr lang="en-US" dirty="0"/>
                        <a:t>18163</a:t>
                      </a:r>
                    </a:p>
                  </a:txBody>
                  <a:tcPr>
                    <a:solidFill>
                      <a:schemeClr val="accent6">
                        <a:lumMod val="60000"/>
                        <a:lumOff val="40000"/>
                      </a:schemeClr>
                    </a:solidFill>
                  </a:tcPr>
                </a:tc>
                <a:tc>
                  <a:txBody>
                    <a:bodyPr/>
                    <a:lstStyle/>
                    <a:p>
                      <a:r>
                        <a:rPr lang="en-US" dirty="0"/>
                        <a:t>18190</a:t>
                      </a:r>
                    </a:p>
                  </a:txBody>
                  <a:tcPr>
                    <a:solidFill>
                      <a:schemeClr val="accent6">
                        <a:lumMod val="60000"/>
                        <a:lumOff val="40000"/>
                      </a:schemeClr>
                    </a:solidFill>
                  </a:tcPr>
                </a:tc>
                <a:tc>
                  <a:txBody>
                    <a:bodyPr/>
                    <a:lstStyle/>
                    <a:p>
                      <a:r>
                        <a:rPr lang="en-US" dirty="0"/>
                        <a:t>36353</a:t>
                      </a:r>
                    </a:p>
                  </a:txBody>
                  <a:tcPr>
                    <a:solidFill>
                      <a:schemeClr val="accent6">
                        <a:lumMod val="60000"/>
                        <a:lumOff val="40000"/>
                      </a:schemeClr>
                    </a:solidFill>
                  </a:tcPr>
                </a:tc>
                <a:extLst>
                  <a:ext uri="{0D108BD9-81ED-4DB2-BD59-A6C34878D82A}">
                    <a16:rowId xmlns:a16="http://schemas.microsoft.com/office/drawing/2014/main" val="2927473367"/>
                  </a:ext>
                </a:extLst>
              </a:tr>
              <a:tr h="370840">
                <a:tc>
                  <a:txBody>
                    <a:bodyPr/>
                    <a:lstStyle/>
                    <a:p>
                      <a:endParaRPr lang="en-US" dirty="0"/>
                    </a:p>
                  </a:txBody>
                  <a:tcPr>
                    <a:noFill/>
                  </a:tcPr>
                </a:tc>
                <a:tc>
                  <a:txBody>
                    <a:bodyPr/>
                    <a:lstStyle/>
                    <a:p>
                      <a:r>
                        <a:rPr lang="en-US" dirty="0"/>
                        <a:t>Total</a:t>
                      </a:r>
                    </a:p>
                  </a:txBody>
                  <a:tcPr>
                    <a:solidFill>
                      <a:schemeClr val="accent6">
                        <a:lumMod val="40000"/>
                        <a:lumOff val="60000"/>
                      </a:schemeClr>
                    </a:solidFill>
                  </a:tcPr>
                </a:tc>
                <a:tc>
                  <a:txBody>
                    <a:bodyPr/>
                    <a:lstStyle/>
                    <a:p>
                      <a:r>
                        <a:rPr lang="en-US" dirty="0"/>
                        <a:t>18325</a:t>
                      </a:r>
                    </a:p>
                  </a:txBody>
                  <a:tcPr>
                    <a:solidFill>
                      <a:schemeClr val="accent6">
                        <a:lumMod val="40000"/>
                        <a:lumOff val="60000"/>
                      </a:schemeClr>
                    </a:solidFill>
                  </a:tcPr>
                </a:tc>
                <a:tc>
                  <a:txBody>
                    <a:bodyPr/>
                    <a:lstStyle/>
                    <a:p>
                      <a:r>
                        <a:rPr lang="en-US" dirty="0"/>
                        <a:t>18198</a:t>
                      </a:r>
                    </a:p>
                  </a:txBody>
                  <a:tcPr>
                    <a:solidFill>
                      <a:schemeClr val="accent6">
                        <a:lumMod val="40000"/>
                        <a:lumOff val="60000"/>
                      </a:schemeClr>
                    </a:solidFill>
                  </a:tcPr>
                </a:tc>
                <a:tc>
                  <a:txBody>
                    <a:bodyPr/>
                    <a:lstStyle/>
                    <a:p>
                      <a:r>
                        <a:rPr lang="en-US" dirty="0"/>
                        <a:t>36523</a:t>
                      </a:r>
                    </a:p>
                  </a:txBody>
                  <a:tcPr>
                    <a:solidFill>
                      <a:schemeClr val="accent6">
                        <a:lumMod val="40000"/>
                        <a:lumOff val="60000"/>
                      </a:schemeClr>
                    </a:solidFill>
                  </a:tcPr>
                </a:tc>
                <a:extLst>
                  <a:ext uri="{0D108BD9-81ED-4DB2-BD59-A6C34878D82A}">
                    <a16:rowId xmlns:a16="http://schemas.microsoft.com/office/drawing/2014/main" val="3568311484"/>
                  </a:ext>
                </a:extLst>
              </a:tr>
            </a:tbl>
          </a:graphicData>
        </a:graphic>
      </p:graphicFrame>
    </p:spTree>
    <p:extLst>
      <p:ext uri="{BB962C8B-B14F-4D97-AF65-F5344CB8AC3E}">
        <p14:creationId xmlns:p14="http://schemas.microsoft.com/office/powerpoint/2010/main" val="2725008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B0BC4-6255-0A44-869A-664AE834351B}"/>
              </a:ext>
            </a:extLst>
          </p:cNvPr>
          <p:cNvSpPr>
            <a:spLocks noGrp="1"/>
          </p:cNvSpPr>
          <p:nvPr>
            <p:ph type="title"/>
          </p:nvPr>
        </p:nvSpPr>
        <p:spPr/>
        <p:txBody>
          <a:bodyPr/>
          <a:lstStyle/>
          <a:p>
            <a:r>
              <a:rPr lang="en-US" dirty="0"/>
              <a:t>Comparing proportions formulated as a hypothesis test</a:t>
            </a:r>
          </a:p>
        </p:txBody>
      </p:sp>
      <p:sp>
        <p:nvSpPr>
          <p:cNvPr id="3" name="Content Placeholder 2">
            <a:extLst>
              <a:ext uri="{FF2B5EF4-FFF2-40B4-BE49-F238E27FC236}">
                <a16:creationId xmlns:a16="http://schemas.microsoft.com/office/drawing/2014/main" id="{D27C2769-5FEE-0E4F-ABA4-1985B68C3B42}"/>
              </a:ext>
            </a:extLst>
          </p:cNvPr>
          <p:cNvSpPr>
            <a:spLocks noGrp="1"/>
          </p:cNvSpPr>
          <p:nvPr>
            <p:ph idx="1"/>
          </p:nvPr>
        </p:nvSpPr>
        <p:spPr/>
        <p:txBody>
          <a:bodyPr/>
          <a:lstStyle/>
          <a:p>
            <a:r>
              <a:rPr lang="en-US" dirty="0"/>
              <a:t>The null hypothesis is that the risk in the vaccine group is the same as the risk in the placebo group</a:t>
            </a:r>
          </a:p>
          <a:p>
            <a:r>
              <a:rPr lang="en-US" dirty="0"/>
              <a:t>The alternative hypothesis is that the risk is different in each group</a:t>
            </a:r>
          </a:p>
          <a:p>
            <a:r>
              <a:rPr lang="en-US" dirty="0"/>
              <a:t>To calculate a p-value, we assume the risk is the same in both groups, and calculate the probability that we would get data as different as we got in the actual trial</a:t>
            </a:r>
          </a:p>
          <a:p>
            <a:r>
              <a:rPr lang="en-US" dirty="0"/>
              <a:t>There are two distinct approaches	</a:t>
            </a:r>
          </a:p>
          <a:p>
            <a:pPr lvl="1"/>
            <a:r>
              <a:rPr lang="en-US" dirty="0"/>
              <a:t>Fisher's exact test</a:t>
            </a:r>
          </a:p>
          <a:p>
            <a:pPr lvl="1"/>
            <a:r>
              <a:rPr lang="en-US" dirty="0"/>
              <a:t>The Chi-squared test</a:t>
            </a:r>
          </a:p>
        </p:txBody>
      </p:sp>
    </p:spTree>
    <p:extLst>
      <p:ext uri="{BB962C8B-B14F-4D97-AF65-F5344CB8AC3E}">
        <p14:creationId xmlns:p14="http://schemas.microsoft.com/office/powerpoint/2010/main" val="2620885325"/>
      </p:ext>
    </p:extLst>
  </p:cSld>
  <p:clrMapOvr>
    <a:masterClrMapping/>
  </p:clrMapOvr>
</p:sld>
</file>

<file path=ppt/theme/theme1.xml><?xml version="1.0" encoding="utf-8"?>
<a:theme xmlns:a="http://schemas.openxmlformats.org/drawingml/2006/main" name="MUSOM">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60325">
          <a:solidFill>
            <a:srgbClr val="535C5C"/>
          </a:solidFill>
          <a:tailEnd type="triangle"/>
        </a:ln>
      </a:spPr>
      <a:bodyPr/>
      <a:lstStyle/>
      <a:style>
        <a:lnRef idx="1">
          <a:schemeClr val="accent1"/>
        </a:lnRef>
        <a:fillRef idx="0">
          <a:schemeClr val="accent1"/>
        </a:fillRef>
        <a:effectRef idx="0">
          <a:schemeClr val="accent1"/>
        </a:effectRef>
        <a:fontRef idx="minor">
          <a:schemeClr val="tx1"/>
        </a:fontRef>
      </a:style>
    </a:lnDef>
    <a:txDef>
      <a:spPr>
        <a:solidFill>
          <a:srgbClr val="00AF41"/>
        </a:solidFill>
      </a:spPr>
      <a:bodyPr wrap="square" rtlCol="0">
        <a:spAutoFit/>
      </a:bodyPr>
      <a:lstStyle>
        <a:defPPr algn="l">
          <a:defRPr dirty="0" smtClean="0">
            <a:solidFill>
              <a:schemeClr val="bg1"/>
            </a:solidFill>
          </a:defRPr>
        </a:defPPr>
      </a:lstStyle>
    </a:txDef>
  </a:objectDefaults>
  <a:extraClrSchemeLst/>
  <a:extLst>
    <a:ext uri="{05A4C25C-085E-4340-85A3-A5531E510DB2}">
      <thm15:themeFamily xmlns:thm15="http://schemas.microsoft.com/office/thememl/2012/main" name="MUSOM" id="{CB6BB4B1-8331-CB4D-B3AA-CD1B2079FC59}" vid="{DE073F15-A86C-7640-8012-1389FBAB8C1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MUSOM</Template>
  <TotalTime>655</TotalTime>
  <Words>2211</Words>
  <Application>Microsoft Macintosh PowerPoint</Application>
  <PresentationFormat>Widescreen</PresentationFormat>
  <Paragraphs>204</Paragraphs>
  <Slides>24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Calibri Light</vt:lpstr>
      <vt:lpstr>Cambria Math</vt:lpstr>
      <vt:lpstr>JetBrains Mono</vt:lpstr>
      <vt:lpstr>MUSOM</vt:lpstr>
      <vt:lpstr>BMR 617</vt:lpstr>
      <vt:lpstr>Test for a single proportion</vt:lpstr>
      <vt:lpstr>Formulating the question as null and alternative hypotheses</vt:lpstr>
      <vt:lpstr>R code for testing a value of a single proportion</vt:lpstr>
      <vt:lpstr>Output</vt:lpstr>
      <vt:lpstr>Interpreting the output</vt:lpstr>
      <vt:lpstr>Interpreting the result</vt:lpstr>
      <vt:lpstr>Comparing proportions</vt:lpstr>
      <vt:lpstr>Comparing proportions formulated as a hypothesis test</vt:lpstr>
      <vt:lpstr>Fisher's exact test</vt:lpstr>
      <vt:lpstr>Chi-squared test</vt:lpstr>
      <vt:lpstr>Chi-squared test: observed and expected tables</vt:lpstr>
      <vt:lpstr>How the Chi-squared test works</vt:lpstr>
      <vt:lpstr>Pros and Cons of the Chi-squared test and Fisher's exact test</vt:lpstr>
      <vt:lpstr>Fisher's exact test in R</vt:lpstr>
      <vt:lpstr>Odds and the odds ratio</vt:lpstr>
      <vt:lpstr>The p-value</vt:lpstr>
      <vt:lpstr>Chi-squared test in R</vt:lpstr>
      <vt:lpstr>Output from chi-squared test</vt:lpstr>
      <vt:lpstr>Effect size</vt:lpstr>
      <vt:lpstr>Effect size when you cannot use Fisher's Exact Test</vt:lpstr>
      <vt:lpstr>Interpreting the output from prop.test()</vt:lpstr>
      <vt:lpstr>Note on odds ratio and FDA requirements for EUA</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BMR 617</dc:title>
  <dc:creator>Denvir, James</dc:creator>
  <cp:lastModifiedBy>Denvir, James</cp:lastModifiedBy>
  <cp:revision>14</cp:revision>
  <dcterms:created xsi:type="dcterms:W3CDTF">2021-03-18T01:00:02Z</dcterms:created>
  <dcterms:modified xsi:type="dcterms:W3CDTF">2021-03-18T11:55:33Z</dcterms:modified>
</cp:coreProperties>
</file>