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7" r:id="rId2"/>
    <p:sldId id="258" r:id="rId3"/>
    <p:sldId id="261" r:id="rId4"/>
    <p:sldId id="259" r:id="rId5"/>
    <p:sldId id="260"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90" r:id="rId31"/>
    <p:sldId id="291" r:id="rId32"/>
    <p:sldId id="292" r:id="rId33"/>
    <p:sldId id="293" r:id="rId34"/>
    <p:sldId id="294" r:id="rId35"/>
    <p:sldId id="295" r:id="rId36"/>
    <p:sldId id="296"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342"/>
    <p:restoredTop sz="96925"/>
  </p:normalViewPr>
  <p:slideViewPr>
    <p:cSldViewPr snapToGrid="0" snapToObjects="1">
      <p:cViewPr varScale="1">
        <p:scale>
          <a:sx n="124" d="100"/>
          <a:sy n="124" d="100"/>
        </p:scale>
        <p:origin x="304"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B7CEDF4-58B9-5749-9BED-CFCDCE714F3B}" type="datetimeFigureOut">
              <a:rPr lang="en-US" smtClean="0"/>
              <a:t>3/15/21</a:t>
            </a:fld>
            <a:endParaRPr lang="en-US"/>
          </a:p>
        </p:txBody>
      </p:sp>
      <p:sp>
        <p:nvSpPr>
          <p:cNvPr id="6" name="Slide Number Placeholder 5"/>
          <p:cNvSpPr>
            <a:spLocks noGrp="1"/>
          </p:cNvSpPr>
          <p:nvPr>
            <p:ph type="sldNum" sz="quarter" idx="12"/>
          </p:nvPr>
        </p:nvSpPr>
        <p:spPr/>
        <p:txBody>
          <a:bodyPr/>
          <a:lstStyle/>
          <a:p>
            <a:fld id="{CD1673F3-AD68-CA42-B502-8A20B094CBA2}" type="slidenum">
              <a:rPr lang="en-US" smtClean="0"/>
              <a:t>‹#›</a:t>
            </a:fld>
            <a:endParaRPr lang="en-US"/>
          </a:p>
        </p:txBody>
      </p:sp>
      <p:sp>
        <p:nvSpPr>
          <p:cNvPr id="7" name="Footer Placeholder 4">
            <a:extLst>
              <a:ext uri="{FF2B5EF4-FFF2-40B4-BE49-F238E27FC236}">
                <a16:creationId xmlns:a16="http://schemas.microsoft.com/office/drawing/2014/main" id="{FB6F00A2-D617-FA4B-A3BF-B86CDE3843DC}"/>
              </a:ext>
            </a:extLst>
          </p:cNvPr>
          <p:cNvSpPr txBox="1">
            <a:spLocks/>
          </p:cNvSpPr>
          <p:nvPr/>
        </p:nvSpPr>
        <p:spPr>
          <a:xfrm>
            <a:off x="4038600" y="6356350"/>
            <a:ext cx="4114800" cy="365125"/>
          </a:xfrm>
          <a:prstGeom prst="rect">
            <a:avLst/>
          </a:prstGeom>
          <a:solidFill>
            <a:srgbClr val="00AF41"/>
          </a:solidFill>
        </p:spPr>
        <p:txBody>
          <a:bodyPr vert="horz" lIns="91440" tIns="45720" rIns="91440" bIns="45720" rtlCol="0" anchor="ctr"/>
          <a:lstStyle>
            <a:defPPr>
              <a:defRPr lang="en-US"/>
            </a:defPPr>
            <a:lvl1pPr marL="0" algn="ct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Marshall University Joan C. Edwards School of Medicine</a:t>
            </a:r>
            <a:endParaRPr lang="en-US" dirty="0"/>
          </a:p>
        </p:txBody>
      </p:sp>
    </p:spTree>
    <p:extLst>
      <p:ext uri="{BB962C8B-B14F-4D97-AF65-F5344CB8AC3E}">
        <p14:creationId xmlns:p14="http://schemas.microsoft.com/office/powerpoint/2010/main" val="39664609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B7CEDF4-58B9-5749-9BED-CFCDCE714F3B}" type="datetimeFigureOut">
              <a:rPr lang="en-US" smtClean="0"/>
              <a:t>3/15/21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1673F3-AD68-CA42-B502-8A20B094CBA2}" type="slidenum">
              <a:rPr lang="en-US" smtClean="0"/>
              <a:t>‹#›</a:t>
            </a:fld>
            <a:endParaRPr lang="en-US"/>
          </a:p>
        </p:txBody>
      </p:sp>
    </p:spTree>
    <p:extLst>
      <p:ext uri="{BB962C8B-B14F-4D97-AF65-F5344CB8AC3E}">
        <p14:creationId xmlns:p14="http://schemas.microsoft.com/office/powerpoint/2010/main" val="666377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B7CEDF4-58B9-5749-9BED-CFCDCE714F3B}" type="datetimeFigureOut">
              <a:rPr lang="en-US" smtClean="0"/>
              <a:t>3/15/21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1673F3-AD68-CA42-B502-8A20B094CBA2}" type="slidenum">
              <a:rPr lang="en-US" smtClean="0"/>
              <a:t>‹#›</a:t>
            </a:fld>
            <a:endParaRPr lang="en-US"/>
          </a:p>
        </p:txBody>
      </p:sp>
    </p:spTree>
    <p:extLst>
      <p:ext uri="{BB962C8B-B14F-4D97-AF65-F5344CB8AC3E}">
        <p14:creationId xmlns:p14="http://schemas.microsoft.com/office/powerpoint/2010/main" val="1862725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B7CEDF4-58B9-5749-9BED-CFCDCE714F3B}" type="datetimeFigureOut">
              <a:rPr lang="en-US" smtClean="0"/>
              <a:t>3/15/21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1673F3-AD68-CA42-B502-8A20B094CBA2}" type="slidenum">
              <a:rPr lang="en-US" smtClean="0"/>
              <a:t>‹#›</a:t>
            </a:fld>
            <a:endParaRPr lang="en-US"/>
          </a:p>
        </p:txBody>
      </p:sp>
    </p:spTree>
    <p:extLst>
      <p:ext uri="{BB962C8B-B14F-4D97-AF65-F5344CB8AC3E}">
        <p14:creationId xmlns:p14="http://schemas.microsoft.com/office/powerpoint/2010/main" val="41166820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B7CEDF4-58B9-5749-9BED-CFCDCE714F3B}" type="datetimeFigureOut">
              <a:rPr lang="en-US" smtClean="0"/>
              <a:t>3/15/21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1673F3-AD68-CA42-B502-8A20B094CBA2}" type="slidenum">
              <a:rPr lang="en-US" smtClean="0"/>
              <a:t>‹#›</a:t>
            </a:fld>
            <a:endParaRPr lang="en-US"/>
          </a:p>
        </p:txBody>
      </p:sp>
    </p:spTree>
    <p:extLst>
      <p:ext uri="{BB962C8B-B14F-4D97-AF65-F5344CB8AC3E}">
        <p14:creationId xmlns:p14="http://schemas.microsoft.com/office/powerpoint/2010/main" val="1796351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B7CEDF4-58B9-5749-9BED-CFCDCE714F3B}" type="datetimeFigureOut">
              <a:rPr lang="en-US" smtClean="0"/>
              <a:t>3/15/21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1673F3-AD68-CA42-B502-8A20B094CBA2}" type="slidenum">
              <a:rPr lang="en-US" smtClean="0"/>
              <a:t>‹#›</a:t>
            </a:fld>
            <a:endParaRPr lang="en-US"/>
          </a:p>
        </p:txBody>
      </p:sp>
    </p:spTree>
    <p:extLst>
      <p:ext uri="{BB962C8B-B14F-4D97-AF65-F5344CB8AC3E}">
        <p14:creationId xmlns:p14="http://schemas.microsoft.com/office/powerpoint/2010/main" val="13638071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B7CEDF4-58B9-5749-9BED-CFCDCE714F3B}" type="datetimeFigureOut">
              <a:rPr lang="en-US" smtClean="0"/>
              <a:t>3/15/21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1673F3-AD68-CA42-B502-8A20B094CBA2}" type="slidenum">
              <a:rPr lang="en-US" smtClean="0"/>
              <a:t>‹#›</a:t>
            </a:fld>
            <a:endParaRPr lang="en-US"/>
          </a:p>
        </p:txBody>
      </p:sp>
    </p:spTree>
    <p:extLst>
      <p:ext uri="{BB962C8B-B14F-4D97-AF65-F5344CB8AC3E}">
        <p14:creationId xmlns:p14="http://schemas.microsoft.com/office/powerpoint/2010/main" val="2865464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B7CEDF4-58B9-5749-9BED-CFCDCE714F3B}" type="datetimeFigureOut">
              <a:rPr lang="en-US" smtClean="0"/>
              <a:t>3/15/21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1673F3-AD68-CA42-B502-8A20B094CBA2}" type="slidenum">
              <a:rPr lang="en-US" smtClean="0"/>
              <a:t>‹#›</a:t>
            </a:fld>
            <a:endParaRPr lang="en-US"/>
          </a:p>
        </p:txBody>
      </p:sp>
    </p:spTree>
    <p:extLst>
      <p:ext uri="{BB962C8B-B14F-4D97-AF65-F5344CB8AC3E}">
        <p14:creationId xmlns:p14="http://schemas.microsoft.com/office/powerpoint/2010/main" val="9043804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7CEDF4-58B9-5749-9BED-CFCDCE714F3B}" type="datetimeFigureOut">
              <a:rPr lang="en-US" smtClean="0"/>
              <a:t>3/15/21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1673F3-AD68-CA42-B502-8A20B094CBA2}" type="slidenum">
              <a:rPr lang="en-US" smtClean="0"/>
              <a:t>‹#›</a:t>
            </a:fld>
            <a:endParaRPr lang="en-US"/>
          </a:p>
        </p:txBody>
      </p:sp>
    </p:spTree>
    <p:extLst>
      <p:ext uri="{BB962C8B-B14F-4D97-AF65-F5344CB8AC3E}">
        <p14:creationId xmlns:p14="http://schemas.microsoft.com/office/powerpoint/2010/main" val="973031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B7CEDF4-58B9-5749-9BED-CFCDCE714F3B}" type="datetimeFigureOut">
              <a:rPr lang="en-US" smtClean="0"/>
              <a:t>3/15/21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1673F3-AD68-CA42-B502-8A20B094CBA2}" type="slidenum">
              <a:rPr lang="en-US" smtClean="0"/>
              <a:t>‹#›</a:t>
            </a:fld>
            <a:endParaRPr lang="en-US"/>
          </a:p>
        </p:txBody>
      </p:sp>
    </p:spTree>
    <p:extLst>
      <p:ext uri="{BB962C8B-B14F-4D97-AF65-F5344CB8AC3E}">
        <p14:creationId xmlns:p14="http://schemas.microsoft.com/office/powerpoint/2010/main" val="26601021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B7CEDF4-58B9-5749-9BED-CFCDCE714F3B}" type="datetimeFigureOut">
              <a:rPr lang="en-US" smtClean="0"/>
              <a:t>3/15/21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1673F3-AD68-CA42-B502-8A20B094CBA2}" type="slidenum">
              <a:rPr lang="en-US" smtClean="0"/>
              <a:t>‹#›</a:t>
            </a:fld>
            <a:endParaRPr lang="en-US"/>
          </a:p>
        </p:txBody>
      </p:sp>
    </p:spTree>
    <p:extLst>
      <p:ext uri="{BB962C8B-B14F-4D97-AF65-F5344CB8AC3E}">
        <p14:creationId xmlns:p14="http://schemas.microsoft.com/office/powerpoint/2010/main" val="24420519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a:solidFill>
            <a:srgbClr val="00AF41"/>
          </a:solidFill>
        </p:spPr>
        <p:txBody>
          <a:bodyPr vert="horz" lIns="91440" tIns="45720" rIns="91440" bIns="45720" rtlCol="0" anchor="ctr"/>
          <a:lstStyle>
            <a:lvl1pPr algn="l">
              <a:defRPr sz="1200">
                <a:solidFill>
                  <a:schemeClr val="bg1"/>
                </a:solidFill>
              </a:defRPr>
            </a:lvl1pPr>
          </a:lstStyle>
          <a:p>
            <a:fld id="{4B7CEDF4-58B9-5749-9BED-CFCDCE714F3B}" type="datetimeFigureOut">
              <a:rPr lang="en-US" smtClean="0"/>
              <a:t>3/15/21</a:t>
            </a:fld>
            <a:endParaRPr lang="en-US"/>
          </a:p>
        </p:txBody>
      </p:sp>
      <p:sp>
        <p:nvSpPr>
          <p:cNvPr id="5" name="Footer Placeholder 4"/>
          <p:cNvSpPr>
            <a:spLocks noGrp="1"/>
          </p:cNvSpPr>
          <p:nvPr>
            <p:ph type="ftr" sz="quarter" idx="3"/>
          </p:nvPr>
        </p:nvSpPr>
        <p:spPr>
          <a:xfrm>
            <a:off x="4038600" y="6356350"/>
            <a:ext cx="4114800" cy="365125"/>
          </a:xfrm>
          <a:prstGeom prst="rect">
            <a:avLst/>
          </a:prstGeom>
          <a:solidFill>
            <a:srgbClr val="00AF41"/>
          </a:solidFill>
        </p:spPr>
        <p:txBody>
          <a:bodyPr vert="horz" lIns="91440" tIns="45720" rIns="91440" bIns="45720" rtlCol="0" anchor="ctr"/>
          <a:lstStyle>
            <a:lvl1pPr algn="ctr">
              <a:defRPr sz="1200">
                <a:solidFill>
                  <a:schemeClr val="bg1"/>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a:solidFill>
            <a:srgbClr val="00AF41"/>
          </a:solidFill>
        </p:spPr>
        <p:txBody>
          <a:bodyPr vert="horz" lIns="91440" tIns="45720" rIns="91440" bIns="45720" rtlCol="0" anchor="ctr"/>
          <a:lstStyle>
            <a:lvl1pPr algn="r">
              <a:defRPr sz="1200">
                <a:solidFill>
                  <a:schemeClr val="bg1"/>
                </a:solidFill>
              </a:defRPr>
            </a:lvl1pPr>
          </a:lstStyle>
          <a:p>
            <a:fld id="{CD1673F3-AD68-CA42-B502-8A20B094CBA2}" type="slidenum">
              <a:rPr lang="en-US" smtClean="0"/>
              <a:t>‹#›</a:t>
            </a:fld>
            <a:endParaRPr lang="en-US"/>
          </a:p>
        </p:txBody>
      </p:sp>
      <p:sp>
        <p:nvSpPr>
          <p:cNvPr id="7" name="Rectangle 6">
            <a:extLst>
              <a:ext uri="{FF2B5EF4-FFF2-40B4-BE49-F238E27FC236}">
                <a16:creationId xmlns:a16="http://schemas.microsoft.com/office/drawing/2014/main" id="{81769F39-1E61-E84E-84A9-3551FA50AD8E}"/>
              </a:ext>
            </a:extLst>
          </p:cNvPr>
          <p:cNvSpPr/>
          <p:nvPr/>
        </p:nvSpPr>
        <p:spPr>
          <a:xfrm>
            <a:off x="221381" y="1184031"/>
            <a:ext cx="385011" cy="5537443"/>
          </a:xfrm>
          <a:prstGeom prst="rect">
            <a:avLst/>
          </a:prstGeom>
          <a:solidFill>
            <a:srgbClr val="00AF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73FAD869-77C3-4B48-B947-FF39E5B89804}"/>
              </a:ext>
            </a:extLst>
          </p:cNvPr>
          <p:cNvPicPr>
            <a:picLocks noChangeAspect="1"/>
          </p:cNvPicPr>
          <p:nvPr/>
        </p:nvPicPr>
        <p:blipFill rotWithShape="1">
          <a:blip r:embed="rId13"/>
          <a:srcRect r="77036"/>
          <a:stretch/>
        </p:blipFill>
        <p:spPr>
          <a:xfrm>
            <a:off x="127596" y="365125"/>
            <a:ext cx="622681" cy="661377"/>
          </a:xfrm>
          <a:prstGeom prst="rect">
            <a:avLst/>
          </a:prstGeom>
        </p:spPr>
      </p:pic>
    </p:spTree>
    <p:extLst>
      <p:ext uri="{BB962C8B-B14F-4D97-AF65-F5344CB8AC3E}">
        <p14:creationId xmlns:p14="http://schemas.microsoft.com/office/powerpoint/2010/main" val="8884780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3.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s://www.nature.com/articles/d41586-019-00857-9" TargetMode="External"/><Relationship Id="rId2" Type="http://schemas.openxmlformats.org/officeDocument/2006/relationships/hyperlink" Target="https://www.tandfonline.com/toc/utas20/73/sup1"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C6EE23-F5B2-3E4E-83EB-246D6C363A39}"/>
              </a:ext>
            </a:extLst>
          </p:cNvPr>
          <p:cNvSpPr>
            <a:spLocks noGrp="1"/>
          </p:cNvSpPr>
          <p:nvPr>
            <p:ph type="ctrTitle"/>
          </p:nvPr>
        </p:nvSpPr>
        <p:spPr/>
        <p:txBody>
          <a:bodyPr>
            <a:normAutofit fontScale="90000"/>
          </a:bodyPr>
          <a:lstStyle/>
          <a:p>
            <a:r>
              <a:rPr lang="en-US" dirty="0"/>
              <a:t>Introduction to Hypothesis Testing</a:t>
            </a:r>
            <a:br>
              <a:rPr lang="en-US" dirty="0"/>
            </a:br>
            <a:r>
              <a:rPr lang="en-US" dirty="0"/>
              <a:t>or: “Everything you think you know about p-values is wrong”</a:t>
            </a:r>
          </a:p>
        </p:txBody>
      </p:sp>
      <p:sp>
        <p:nvSpPr>
          <p:cNvPr id="3" name="Subtitle 2">
            <a:extLst>
              <a:ext uri="{FF2B5EF4-FFF2-40B4-BE49-F238E27FC236}">
                <a16:creationId xmlns:a16="http://schemas.microsoft.com/office/drawing/2014/main" id="{9C12730D-D605-5D49-9C31-8B046FED1B8B}"/>
              </a:ext>
            </a:extLst>
          </p:cNvPr>
          <p:cNvSpPr>
            <a:spLocks noGrp="1"/>
          </p:cNvSpPr>
          <p:nvPr>
            <p:ph type="subTitle" idx="1"/>
          </p:nvPr>
        </p:nvSpPr>
        <p:spPr/>
        <p:txBody>
          <a:bodyPr/>
          <a:lstStyle/>
          <a:p>
            <a:r>
              <a:rPr lang="en-US" dirty="0"/>
              <a:t>BMR 617</a:t>
            </a:r>
          </a:p>
          <a:p>
            <a:r>
              <a:rPr lang="en-US" dirty="0"/>
              <a:t>James Denvir, Ph.D.</a:t>
            </a:r>
          </a:p>
          <a:p>
            <a:r>
              <a:rPr lang="en-US"/>
              <a:t>March 16</a:t>
            </a:r>
            <a:r>
              <a:rPr lang="en-US" baseline="30000"/>
              <a:t>th</a:t>
            </a:r>
            <a:r>
              <a:rPr lang="en-US"/>
              <a:t> 2021</a:t>
            </a:r>
            <a:endParaRPr lang="en-US" dirty="0"/>
          </a:p>
          <a:p>
            <a:endParaRPr lang="en-US" dirty="0"/>
          </a:p>
        </p:txBody>
      </p:sp>
    </p:spTree>
    <p:extLst>
      <p:ext uri="{BB962C8B-B14F-4D97-AF65-F5344CB8AC3E}">
        <p14:creationId xmlns:p14="http://schemas.microsoft.com/office/powerpoint/2010/main" val="34028023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C43B2-C869-F04F-814B-B191190CB170}"/>
              </a:ext>
            </a:extLst>
          </p:cNvPr>
          <p:cNvSpPr>
            <a:spLocks noGrp="1"/>
          </p:cNvSpPr>
          <p:nvPr>
            <p:ph type="title"/>
          </p:nvPr>
        </p:nvSpPr>
        <p:spPr/>
        <p:txBody>
          <a:bodyPr/>
          <a:lstStyle/>
          <a:p>
            <a:r>
              <a:rPr lang="en-US" dirty="0"/>
              <a:t>The p-value</a:t>
            </a:r>
          </a:p>
        </p:txBody>
      </p:sp>
      <p:sp>
        <p:nvSpPr>
          <p:cNvPr id="3" name="Content Placeholder 2">
            <a:extLst>
              <a:ext uri="{FF2B5EF4-FFF2-40B4-BE49-F238E27FC236}">
                <a16:creationId xmlns:a16="http://schemas.microsoft.com/office/drawing/2014/main" id="{C215A4EE-5FD5-2343-A811-847A6064AA26}"/>
              </a:ext>
            </a:extLst>
          </p:cNvPr>
          <p:cNvSpPr>
            <a:spLocks noGrp="1"/>
          </p:cNvSpPr>
          <p:nvPr>
            <p:ph idx="1"/>
          </p:nvPr>
        </p:nvSpPr>
        <p:spPr/>
        <p:txBody>
          <a:bodyPr/>
          <a:lstStyle/>
          <a:p>
            <a:r>
              <a:rPr lang="en-US" dirty="0"/>
              <a:t>In hypothesis testing, we calculate the probability that, assuming the null hypothesis is true, we would obtain data at least as extreme as the data we observe</a:t>
            </a:r>
          </a:p>
          <a:p>
            <a:r>
              <a:rPr lang="en-US" dirty="0"/>
              <a:t>For example, in the B6 vs TH body weights, under the Chow diet, the mean body weight for B6 mice is 27.4g and for TH mice is 35.9g. The difference is 8.5g. </a:t>
            </a:r>
          </a:p>
          <a:p>
            <a:r>
              <a:rPr lang="en-US" dirty="0"/>
              <a:t>So when we calculate the p-value, we are asking the question: “If the body weights of B6 and TH mice came from distributions with the same mean, what is the probability we would see a difference of 8.5g in our samples?” </a:t>
            </a:r>
          </a:p>
        </p:txBody>
      </p:sp>
    </p:spTree>
    <p:extLst>
      <p:ext uri="{BB962C8B-B14F-4D97-AF65-F5344CB8AC3E}">
        <p14:creationId xmlns:p14="http://schemas.microsoft.com/office/powerpoint/2010/main" val="2480447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E61536-FBBE-9345-B87C-D09551C922BA}"/>
              </a:ext>
            </a:extLst>
          </p:cNvPr>
          <p:cNvSpPr>
            <a:spLocks noGrp="1"/>
          </p:cNvSpPr>
          <p:nvPr>
            <p:ph type="title"/>
          </p:nvPr>
        </p:nvSpPr>
        <p:spPr/>
        <p:txBody>
          <a:bodyPr/>
          <a:lstStyle/>
          <a:p>
            <a:r>
              <a:rPr lang="en-US" dirty="0"/>
              <a:t>Typical strategy</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A3B5CF37-23C8-A446-A57C-9ABDC0446A3E}"/>
                  </a:ext>
                </a:extLst>
              </p:cNvPr>
              <p:cNvSpPr>
                <a:spLocks noGrp="1"/>
              </p:cNvSpPr>
              <p:nvPr>
                <p:ph idx="1"/>
              </p:nvPr>
            </p:nvSpPr>
            <p:spPr/>
            <p:txBody>
              <a:bodyPr>
                <a:normAutofit fontScale="92500" lnSpcReduction="20000"/>
              </a:bodyPr>
              <a:lstStyle/>
              <a:p>
                <a:r>
                  <a:rPr lang="en-US" dirty="0"/>
                  <a:t>Let’s make the additional assumption that the body weights are normally distributed: suppose the </a:t>
                </a:r>
                <a:r>
                  <a:rPr lang="en-US" i="1" dirty="0"/>
                  <a:t>population</a:t>
                </a:r>
                <a:r>
                  <a:rPr lang="en-US" dirty="0"/>
                  <a:t> standard deviation for body weights of B6 mice is </a:t>
                </a:r>
                <a14:m>
                  <m:oMath xmlns:m="http://schemas.openxmlformats.org/officeDocument/2006/math">
                    <m:sSub>
                      <m:sSubPr>
                        <m:ctrlPr>
                          <a:rPr lang="en-US" i="1" smtClean="0">
                            <a:latin typeface="Cambria Math" panose="02040503050406030204" pitchFamily="18" charset="0"/>
                          </a:rPr>
                        </m:ctrlPr>
                      </m:sSubPr>
                      <m:e>
                        <m:r>
                          <a:rPr lang="en-US" i="1" smtClean="0">
                            <a:latin typeface="Cambria Math" panose="02040503050406030204" pitchFamily="18" charset="0"/>
                            <a:ea typeface="Cambria Math" panose="02040503050406030204" pitchFamily="18" charset="0"/>
                          </a:rPr>
                          <m:t>𝜎</m:t>
                        </m:r>
                      </m:e>
                      <m:sub>
                        <m:r>
                          <a:rPr lang="en-US" b="0" i="1" smtClean="0">
                            <a:latin typeface="Cambria Math" panose="02040503050406030204" pitchFamily="18" charset="0"/>
                          </a:rPr>
                          <m:t>𝐵</m:t>
                        </m:r>
                        <m:r>
                          <a:rPr lang="en-US" b="0" i="1" smtClean="0">
                            <a:latin typeface="Cambria Math" panose="02040503050406030204" pitchFamily="18" charset="0"/>
                          </a:rPr>
                          <m:t>6</m:t>
                        </m:r>
                      </m:sub>
                    </m:sSub>
                  </m:oMath>
                </a14:m>
                <a:r>
                  <a:rPr lang="en-US" dirty="0"/>
                  <a:t> and the population standard deviation for body weights of TH mice is </a:t>
                </a:r>
                <a14:m>
                  <m:oMath xmlns:m="http://schemas.openxmlformats.org/officeDocument/2006/math">
                    <m:sSub>
                      <m:sSubPr>
                        <m:ctrlPr>
                          <a:rPr lang="en-US" i="1" smtClean="0">
                            <a:latin typeface="Cambria Math" panose="02040503050406030204" pitchFamily="18" charset="0"/>
                          </a:rPr>
                        </m:ctrlPr>
                      </m:sSubPr>
                      <m:e>
                        <m:r>
                          <a:rPr lang="en-US" i="1" smtClean="0">
                            <a:latin typeface="Cambria Math" panose="02040503050406030204" pitchFamily="18" charset="0"/>
                            <a:ea typeface="Cambria Math" panose="02040503050406030204" pitchFamily="18" charset="0"/>
                          </a:rPr>
                          <m:t>𝜎</m:t>
                        </m:r>
                      </m:e>
                      <m:sub>
                        <m:r>
                          <a:rPr lang="en-US" b="0" i="1" smtClean="0">
                            <a:latin typeface="Cambria Math" panose="02040503050406030204" pitchFamily="18" charset="0"/>
                          </a:rPr>
                          <m:t>𝑇𝐻</m:t>
                        </m:r>
                      </m:sub>
                    </m:sSub>
                  </m:oMath>
                </a14:m>
                <a:endParaRPr lang="en-US" dirty="0"/>
              </a:p>
              <a:p>
                <a:r>
                  <a:rPr lang="en-US" dirty="0"/>
                  <a:t>Our random variable, X, is the difference in means between B6 and TH. From our rules for normally-distributed random variables, X is also normally-distributed, and</a:t>
                </a:r>
              </a:p>
              <a:p>
                <a:pPr lvl="1"/>
                <a:r>
                  <a:rPr lang="en-US" dirty="0"/>
                  <a:t>The mean of X is the difference of means of B6 and TH</a:t>
                </a:r>
              </a:p>
              <a:p>
                <a:pPr lvl="2"/>
                <a:r>
                  <a:rPr lang="en-US" dirty="0"/>
                  <a:t>Under the null hypothesis this is zero</a:t>
                </a:r>
              </a:p>
              <a:p>
                <a:pPr lvl="1"/>
                <a:r>
                  <a:rPr lang="en-US" dirty="0"/>
                  <a:t>The standard deviation of X is </a:t>
                </a:r>
                <a14:m>
                  <m:oMath xmlns:m="http://schemas.openxmlformats.org/officeDocument/2006/math">
                    <m:rad>
                      <m:radPr>
                        <m:degHide m:val="on"/>
                        <m:ctrlPr>
                          <a:rPr lang="en-US" i="1" smtClean="0">
                            <a:latin typeface="Cambria Math" panose="02040503050406030204" pitchFamily="18" charset="0"/>
                          </a:rPr>
                        </m:ctrlPr>
                      </m:radPr>
                      <m:deg/>
                      <m:e>
                        <m:f>
                          <m:fPr>
                            <m:ctrlPr>
                              <a:rPr lang="en-US" i="1" smtClean="0">
                                <a:latin typeface="Cambria Math" panose="02040503050406030204" pitchFamily="18" charset="0"/>
                              </a:rPr>
                            </m:ctrlPr>
                          </m:fPr>
                          <m:num>
                            <m:sSubSup>
                              <m:sSubSupPr>
                                <m:ctrlPr>
                                  <a:rPr lang="en-US" i="1">
                                    <a:latin typeface="Cambria Math" panose="02040503050406030204" pitchFamily="18" charset="0"/>
                                  </a:rPr>
                                </m:ctrlPr>
                              </m:sSubSupPr>
                              <m:e>
                                <m:r>
                                  <a:rPr lang="en-US" i="1">
                                    <a:latin typeface="Cambria Math" panose="02040503050406030204" pitchFamily="18" charset="0"/>
                                    <a:ea typeface="Cambria Math" panose="02040503050406030204" pitchFamily="18" charset="0"/>
                                  </a:rPr>
                                  <m:t>𝜎</m:t>
                                </m:r>
                              </m:e>
                              <m:sub>
                                <m:r>
                                  <a:rPr lang="en-US" i="1">
                                    <a:latin typeface="Cambria Math" panose="02040503050406030204" pitchFamily="18" charset="0"/>
                                  </a:rPr>
                                  <m:t>𝐵</m:t>
                                </m:r>
                                <m:r>
                                  <a:rPr lang="en-US" i="1">
                                    <a:latin typeface="Cambria Math" panose="02040503050406030204" pitchFamily="18" charset="0"/>
                                  </a:rPr>
                                  <m:t>6</m:t>
                                </m:r>
                              </m:sub>
                              <m:sup>
                                <m:r>
                                  <a:rPr lang="en-US" i="1">
                                    <a:latin typeface="Cambria Math" panose="02040503050406030204" pitchFamily="18" charset="0"/>
                                  </a:rPr>
                                  <m:t>2</m:t>
                                </m:r>
                              </m:sup>
                            </m:sSubSup>
                            <m:r>
                              <a:rPr lang="en-US" i="1">
                                <a:latin typeface="Cambria Math" panose="02040503050406030204" pitchFamily="18" charset="0"/>
                              </a:rPr>
                              <m:t>+</m:t>
                            </m:r>
                            <m:sSubSup>
                              <m:sSubSupPr>
                                <m:ctrlPr>
                                  <a:rPr lang="en-US" i="1">
                                    <a:latin typeface="Cambria Math" panose="02040503050406030204" pitchFamily="18" charset="0"/>
                                  </a:rPr>
                                </m:ctrlPr>
                              </m:sSubSupPr>
                              <m:e>
                                <m:r>
                                  <a:rPr lang="en-US" i="1">
                                    <a:latin typeface="Cambria Math" panose="02040503050406030204" pitchFamily="18" charset="0"/>
                                    <a:ea typeface="Cambria Math" panose="02040503050406030204" pitchFamily="18" charset="0"/>
                                  </a:rPr>
                                  <m:t>𝜎</m:t>
                                </m:r>
                              </m:e>
                              <m:sub>
                                <m:r>
                                  <a:rPr lang="en-US" i="1">
                                    <a:latin typeface="Cambria Math" panose="02040503050406030204" pitchFamily="18" charset="0"/>
                                  </a:rPr>
                                  <m:t>𝑇𝐻</m:t>
                                </m:r>
                              </m:sub>
                              <m:sup>
                                <m:r>
                                  <a:rPr lang="en-US" i="1">
                                    <a:latin typeface="Cambria Math" panose="02040503050406030204" pitchFamily="18" charset="0"/>
                                  </a:rPr>
                                  <m:t>2</m:t>
                                </m:r>
                              </m:sup>
                            </m:sSubSup>
                          </m:num>
                          <m:den>
                            <m:r>
                              <a:rPr lang="en-US" b="0" i="1" smtClean="0">
                                <a:latin typeface="Cambria Math" panose="02040503050406030204" pitchFamily="18" charset="0"/>
                              </a:rPr>
                              <m:t>2</m:t>
                            </m:r>
                          </m:den>
                        </m:f>
                      </m:e>
                    </m:rad>
                  </m:oMath>
                </a14:m>
                <a:endParaRPr lang="en-US" dirty="0"/>
              </a:p>
              <a:p>
                <a:r>
                  <a:rPr lang="en-US" dirty="0"/>
                  <a:t>There is a problem: we don’t know the </a:t>
                </a:r>
                <a:r>
                  <a:rPr lang="en-US" i="1" dirty="0"/>
                  <a:t>population</a:t>
                </a:r>
                <a:r>
                  <a:rPr lang="en-US" dirty="0"/>
                  <a:t> standard deviations</a:t>
                </a:r>
              </a:p>
              <a:p>
                <a:pPr lvl="1"/>
                <a:r>
                  <a:rPr lang="en-US" dirty="0"/>
                  <a:t>We only have the standard deviations of our </a:t>
                </a:r>
                <a:r>
                  <a:rPr lang="en-US" i="1" dirty="0"/>
                  <a:t>samples</a:t>
                </a:r>
                <a:r>
                  <a:rPr lang="en-US" dirty="0"/>
                  <a:t>, which are an approximation </a:t>
                </a:r>
              </a:p>
            </p:txBody>
          </p:sp>
        </mc:Choice>
        <mc:Fallback xmlns="">
          <p:sp>
            <p:nvSpPr>
              <p:cNvPr id="3" name="Content Placeholder 2">
                <a:extLst>
                  <a:ext uri="{FF2B5EF4-FFF2-40B4-BE49-F238E27FC236}">
                    <a16:creationId xmlns:a16="http://schemas.microsoft.com/office/drawing/2014/main" id="{A3B5CF37-23C8-A446-A57C-9ABDC0446A3E}"/>
                  </a:ext>
                </a:extLst>
              </p:cNvPr>
              <p:cNvSpPr>
                <a:spLocks noGrp="1" noRot="1" noChangeAspect="1" noMove="1" noResize="1" noEditPoints="1" noAdjustHandles="1" noChangeArrowheads="1" noChangeShapeType="1" noTextEdit="1"/>
              </p:cNvSpPr>
              <p:nvPr>
                <p:ph idx="1"/>
              </p:nvPr>
            </p:nvSpPr>
            <p:spPr>
              <a:blipFill>
                <a:blip r:embed="rId2"/>
                <a:stretch>
                  <a:fillRect l="-844" t="-3801" r="-1086"/>
                </a:stretch>
              </a:blipFill>
            </p:spPr>
            <p:txBody>
              <a:bodyPr/>
              <a:lstStyle/>
              <a:p>
                <a:r>
                  <a:rPr lang="en-US">
                    <a:noFill/>
                  </a:rPr>
                  <a:t> </a:t>
                </a:r>
              </a:p>
            </p:txBody>
          </p:sp>
        </mc:Fallback>
      </mc:AlternateContent>
    </p:spTree>
    <p:extLst>
      <p:ext uri="{BB962C8B-B14F-4D97-AF65-F5344CB8AC3E}">
        <p14:creationId xmlns:p14="http://schemas.microsoft.com/office/powerpoint/2010/main" val="17682031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538246-77B9-AC49-BBFD-8374A2BF91DD}"/>
              </a:ext>
            </a:extLst>
          </p:cNvPr>
          <p:cNvSpPr>
            <a:spLocks noGrp="1"/>
          </p:cNvSpPr>
          <p:nvPr>
            <p:ph type="title"/>
          </p:nvPr>
        </p:nvSpPr>
        <p:spPr/>
        <p:txBody>
          <a:bodyPr/>
          <a:lstStyle/>
          <a:p>
            <a:r>
              <a:rPr lang="en-US" dirty="0"/>
              <a:t>The t-distribution</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6B372AB6-BB47-C04C-BD04-44D64DD6E5ED}"/>
                  </a:ext>
                </a:extLst>
              </p:cNvPr>
              <p:cNvSpPr>
                <a:spLocks noGrp="1"/>
              </p:cNvSpPr>
              <p:nvPr>
                <p:ph idx="1"/>
              </p:nvPr>
            </p:nvSpPr>
            <p:spPr/>
            <p:txBody>
              <a:bodyPr/>
              <a:lstStyle/>
              <a:p>
                <a:r>
                  <a:rPr lang="en-US" dirty="0"/>
                  <a:t>If we knew the population standard deviations, we would know that the difference in means was normally distributed, and we could calculate the probability it was at least 8.5g</a:t>
                </a:r>
              </a:p>
              <a:p>
                <a:r>
                  <a:rPr lang="en-US" dirty="0"/>
                  <a:t>Typically, as in this case, we only know the sample standard deviation</a:t>
                </a:r>
              </a:p>
              <a:p>
                <a:r>
                  <a:rPr lang="en-US" dirty="0"/>
                  <a:t>Fortunately, it is known that if </a:t>
                </a:r>
                <a14:m>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𝑚</m:t>
                        </m:r>
                      </m:e>
                      <m:sub>
                        <m:r>
                          <a:rPr lang="en-US" b="0" i="1" smtClean="0">
                            <a:latin typeface="Cambria Math" panose="02040503050406030204" pitchFamily="18" charset="0"/>
                          </a:rPr>
                          <m:t>𝐵</m:t>
                        </m:r>
                        <m:r>
                          <a:rPr lang="en-US" b="0" i="1" smtClean="0">
                            <a:latin typeface="Cambria Math" panose="02040503050406030204" pitchFamily="18" charset="0"/>
                          </a:rPr>
                          <m:t>6</m:t>
                        </m:r>
                      </m:sub>
                    </m:sSub>
                  </m:oMath>
                </a14:m>
                <a:r>
                  <a:rPr lang="en-US" dirty="0"/>
                  <a:t> and </a:t>
                </a:r>
                <a14:m>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𝑚</m:t>
                        </m:r>
                      </m:e>
                      <m:sub>
                        <m:r>
                          <a:rPr lang="en-US" b="0" i="1" smtClean="0">
                            <a:latin typeface="Cambria Math" panose="02040503050406030204" pitchFamily="18" charset="0"/>
                          </a:rPr>
                          <m:t>𝑇𝐻</m:t>
                        </m:r>
                      </m:sub>
                    </m:sSub>
                  </m:oMath>
                </a14:m>
                <a:r>
                  <a:rPr lang="en-US" dirty="0"/>
                  <a:t> are the sample means, and if </a:t>
                </a:r>
                <a14:m>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𝑠</m:t>
                        </m:r>
                      </m:e>
                      <m:sub>
                        <m:r>
                          <a:rPr lang="en-US" b="0" i="1" smtClean="0">
                            <a:latin typeface="Cambria Math" panose="02040503050406030204" pitchFamily="18" charset="0"/>
                          </a:rPr>
                          <m:t>𝐵</m:t>
                        </m:r>
                        <m:r>
                          <a:rPr lang="en-US" b="0" i="1" smtClean="0">
                            <a:latin typeface="Cambria Math" panose="02040503050406030204" pitchFamily="18" charset="0"/>
                          </a:rPr>
                          <m:t>6</m:t>
                        </m:r>
                      </m:sub>
                    </m:sSub>
                  </m:oMath>
                </a14:m>
                <a:r>
                  <a:rPr lang="en-US" dirty="0"/>
                  <a:t> and </a:t>
                </a:r>
                <a14:m>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𝑠</m:t>
                        </m:r>
                      </m:e>
                      <m:sub>
                        <m:r>
                          <a:rPr lang="en-US" b="0" i="1" smtClean="0">
                            <a:latin typeface="Cambria Math" panose="02040503050406030204" pitchFamily="18" charset="0"/>
                          </a:rPr>
                          <m:t>𝑇𝐻</m:t>
                        </m:r>
                      </m:sub>
                    </m:sSub>
                  </m:oMath>
                </a14:m>
                <a:r>
                  <a:rPr lang="en-US" dirty="0"/>
                  <a:t> are the </a:t>
                </a:r>
                <a:r>
                  <a:rPr lang="en-US" i="1" dirty="0"/>
                  <a:t>sample</a:t>
                </a:r>
                <a:r>
                  <a:rPr lang="en-US" dirty="0"/>
                  <a:t> standard deviations, then </a:t>
                </a:r>
                <a:br>
                  <a:rPr lang="en-US" dirty="0"/>
                </a:br>
                <a14:m>
                  <m:oMath xmlns:m="http://schemas.openxmlformats.org/officeDocument/2006/math">
                    <m:r>
                      <m:rPr>
                        <m:sty m:val="p"/>
                      </m:rPr>
                      <a:rPr lang="en-US" b="0" i="0" smtClean="0">
                        <a:latin typeface="Cambria Math" panose="02040503050406030204" pitchFamily="18" charset="0"/>
                      </a:rPr>
                      <m:t>t</m:t>
                    </m:r>
                    <m:r>
                      <a:rPr lang="en-US" b="0" i="0" smtClean="0">
                        <a:latin typeface="Cambria Math" panose="02040503050406030204" pitchFamily="18" charset="0"/>
                      </a:rPr>
                      <m:t>=</m:t>
                    </m:r>
                    <m:f>
                      <m:fPr>
                        <m:ctrlPr>
                          <a:rPr lang="en-US" i="1" smtClean="0">
                            <a:latin typeface="Cambria Math" panose="02040503050406030204" pitchFamily="18" charset="0"/>
                          </a:rPr>
                        </m:ctrlPr>
                      </m:fPr>
                      <m:num>
                        <m:sSub>
                          <m:sSubPr>
                            <m:ctrlPr>
                              <a:rPr lang="en-US" i="1" smtClean="0">
                                <a:latin typeface="Cambria Math" panose="02040503050406030204" pitchFamily="18" charset="0"/>
                              </a:rPr>
                            </m:ctrlPr>
                          </m:sSubPr>
                          <m:e>
                            <m:r>
                              <a:rPr lang="en-US" b="0" i="1" smtClean="0">
                                <a:latin typeface="Cambria Math" panose="02040503050406030204" pitchFamily="18" charset="0"/>
                              </a:rPr>
                              <m:t>𝑚</m:t>
                            </m:r>
                          </m:e>
                          <m:sub>
                            <m:r>
                              <a:rPr lang="en-US" b="0" i="1" smtClean="0">
                                <a:latin typeface="Cambria Math" panose="02040503050406030204" pitchFamily="18" charset="0"/>
                              </a:rPr>
                              <m:t>𝑇𝐻</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𝑚</m:t>
                            </m:r>
                          </m:e>
                          <m:sub>
                            <m:r>
                              <a:rPr lang="en-US" b="0" i="1" smtClean="0">
                                <a:latin typeface="Cambria Math" panose="02040503050406030204" pitchFamily="18" charset="0"/>
                              </a:rPr>
                              <m:t>𝐵</m:t>
                            </m:r>
                            <m:r>
                              <a:rPr lang="en-US" b="0" i="1" smtClean="0">
                                <a:latin typeface="Cambria Math" panose="02040503050406030204" pitchFamily="18" charset="0"/>
                              </a:rPr>
                              <m:t>6</m:t>
                            </m:r>
                          </m:sub>
                        </m:sSub>
                      </m:num>
                      <m:den>
                        <m:rad>
                          <m:radPr>
                            <m:degHide m:val="on"/>
                            <m:ctrlPr>
                              <a:rPr lang="en-US" i="1" smtClean="0">
                                <a:latin typeface="Cambria Math" panose="02040503050406030204" pitchFamily="18" charset="0"/>
                              </a:rPr>
                            </m:ctrlPr>
                          </m:radPr>
                          <m:deg/>
                          <m:e>
                            <m:f>
                              <m:fPr>
                                <m:ctrlPr>
                                  <a:rPr lang="en-US" i="1" smtClean="0">
                                    <a:latin typeface="Cambria Math" panose="02040503050406030204" pitchFamily="18" charset="0"/>
                                  </a:rPr>
                                </m:ctrlPr>
                              </m:fPr>
                              <m:num>
                                <m:sSubSup>
                                  <m:sSubSupPr>
                                    <m:ctrlPr>
                                      <a:rPr lang="en-US" i="1">
                                        <a:latin typeface="Cambria Math" panose="02040503050406030204" pitchFamily="18" charset="0"/>
                                      </a:rPr>
                                    </m:ctrlPr>
                                  </m:sSubSupPr>
                                  <m:e>
                                    <m:r>
                                      <a:rPr lang="en-US" i="1">
                                        <a:latin typeface="Cambria Math" panose="02040503050406030204" pitchFamily="18" charset="0"/>
                                      </a:rPr>
                                      <m:t>𝑠</m:t>
                                    </m:r>
                                  </m:e>
                                  <m:sub>
                                    <m:r>
                                      <a:rPr lang="en-US" i="1">
                                        <a:latin typeface="Cambria Math" panose="02040503050406030204" pitchFamily="18" charset="0"/>
                                      </a:rPr>
                                      <m:t>𝐵</m:t>
                                    </m:r>
                                    <m:r>
                                      <a:rPr lang="en-US" i="1">
                                        <a:latin typeface="Cambria Math" panose="02040503050406030204" pitchFamily="18" charset="0"/>
                                      </a:rPr>
                                      <m:t>6</m:t>
                                    </m:r>
                                  </m:sub>
                                  <m:sup>
                                    <m:r>
                                      <a:rPr lang="en-US" i="1">
                                        <a:latin typeface="Cambria Math" panose="02040503050406030204" pitchFamily="18" charset="0"/>
                                      </a:rPr>
                                      <m:t>2</m:t>
                                    </m:r>
                                  </m:sup>
                                </m:sSubSup>
                                <m:r>
                                  <a:rPr lang="en-US" i="1">
                                    <a:latin typeface="Cambria Math" panose="02040503050406030204" pitchFamily="18" charset="0"/>
                                  </a:rPr>
                                  <m:t>+</m:t>
                                </m:r>
                                <m:sSubSup>
                                  <m:sSubSupPr>
                                    <m:ctrlPr>
                                      <a:rPr lang="en-US" i="1">
                                        <a:latin typeface="Cambria Math" panose="02040503050406030204" pitchFamily="18" charset="0"/>
                                      </a:rPr>
                                    </m:ctrlPr>
                                  </m:sSubSupPr>
                                  <m:e>
                                    <m:r>
                                      <a:rPr lang="en-US" i="1">
                                        <a:latin typeface="Cambria Math" panose="02040503050406030204" pitchFamily="18" charset="0"/>
                                      </a:rPr>
                                      <m:t>𝑠</m:t>
                                    </m:r>
                                  </m:e>
                                  <m:sub>
                                    <m:r>
                                      <a:rPr lang="en-US" i="1">
                                        <a:latin typeface="Cambria Math" panose="02040503050406030204" pitchFamily="18" charset="0"/>
                                      </a:rPr>
                                      <m:t>𝑇𝐻</m:t>
                                    </m:r>
                                  </m:sub>
                                  <m:sup>
                                    <m:r>
                                      <a:rPr lang="en-US" i="1">
                                        <a:latin typeface="Cambria Math" panose="02040503050406030204" pitchFamily="18" charset="0"/>
                                      </a:rPr>
                                      <m:t>2</m:t>
                                    </m:r>
                                  </m:sup>
                                </m:sSubSup>
                              </m:num>
                              <m:den>
                                <m:r>
                                  <a:rPr lang="en-US" b="0" i="1" smtClean="0">
                                    <a:latin typeface="Cambria Math" panose="02040503050406030204" pitchFamily="18" charset="0"/>
                                  </a:rPr>
                                  <m:t>2</m:t>
                                </m:r>
                                <m:r>
                                  <a:rPr lang="en-US" b="0" i="1" smtClean="0">
                                    <a:latin typeface="Cambria Math" panose="02040503050406030204" pitchFamily="18" charset="0"/>
                                  </a:rPr>
                                  <m:t>𝑛</m:t>
                                </m:r>
                              </m:den>
                            </m:f>
                          </m:e>
                        </m:rad>
                      </m:den>
                    </m:f>
                  </m:oMath>
                </a14:m>
                <a:br>
                  <a:rPr lang="en-US" dirty="0"/>
                </a:br>
                <a:r>
                  <a:rPr lang="en-US" dirty="0"/>
                  <a:t>follows a distribution called the t-distribution</a:t>
                </a:r>
              </a:p>
            </p:txBody>
          </p:sp>
        </mc:Choice>
        <mc:Fallback xmlns="">
          <p:sp>
            <p:nvSpPr>
              <p:cNvPr id="3" name="Content Placeholder 2">
                <a:extLst>
                  <a:ext uri="{FF2B5EF4-FFF2-40B4-BE49-F238E27FC236}">
                    <a16:creationId xmlns:a16="http://schemas.microsoft.com/office/drawing/2014/main" id="{6B372AB6-BB47-C04C-BD04-44D64DD6E5ED}"/>
                  </a:ext>
                </a:extLst>
              </p:cNvPr>
              <p:cNvSpPr>
                <a:spLocks noGrp="1" noRot="1" noChangeAspect="1" noMove="1" noResize="1" noEditPoints="1" noAdjustHandles="1" noChangeArrowheads="1" noChangeShapeType="1" noTextEdit="1"/>
              </p:cNvSpPr>
              <p:nvPr>
                <p:ph idx="1"/>
              </p:nvPr>
            </p:nvSpPr>
            <p:spPr>
              <a:blipFill>
                <a:blip r:embed="rId2"/>
                <a:stretch>
                  <a:fillRect l="-965" t="-2632"/>
                </a:stretch>
              </a:blipFill>
            </p:spPr>
            <p:txBody>
              <a:bodyPr/>
              <a:lstStyle/>
              <a:p>
                <a:r>
                  <a:rPr lang="en-US">
                    <a:noFill/>
                  </a:rPr>
                  <a:t> </a:t>
                </a:r>
              </a:p>
            </p:txBody>
          </p:sp>
        </mc:Fallback>
      </mc:AlternateContent>
    </p:spTree>
    <p:extLst>
      <p:ext uri="{BB962C8B-B14F-4D97-AF65-F5344CB8AC3E}">
        <p14:creationId xmlns:p14="http://schemas.microsoft.com/office/powerpoint/2010/main" val="39774243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BDEA8-7F87-AE46-8A01-0ADE1153B6CC}"/>
              </a:ext>
            </a:extLst>
          </p:cNvPr>
          <p:cNvSpPr>
            <a:spLocks noGrp="1"/>
          </p:cNvSpPr>
          <p:nvPr>
            <p:ph type="title"/>
          </p:nvPr>
        </p:nvSpPr>
        <p:spPr/>
        <p:txBody>
          <a:bodyPr/>
          <a:lstStyle/>
          <a:p>
            <a:r>
              <a:rPr lang="en-US" dirty="0"/>
              <a:t>The t-distribution</a:t>
            </a:r>
          </a:p>
        </p:txBody>
      </p:sp>
      <p:sp>
        <p:nvSpPr>
          <p:cNvPr id="3" name="Content Placeholder 2">
            <a:extLst>
              <a:ext uri="{FF2B5EF4-FFF2-40B4-BE49-F238E27FC236}">
                <a16:creationId xmlns:a16="http://schemas.microsoft.com/office/drawing/2014/main" id="{440BBD79-ED0A-084E-924E-1622D3F5034E}"/>
              </a:ext>
            </a:extLst>
          </p:cNvPr>
          <p:cNvSpPr>
            <a:spLocks noGrp="1"/>
          </p:cNvSpPr>
          <p:nvPr>
            <p:ph idx="1"/>
          </p:nvPr>
        </p:nvSpPr>
        <p:spPr/>
        <p:txBody>
          <a:bodyPr>
            <a:normAutofit lnSpcReduction="10000"/>
          </a:bodyPr>
          <a:lstStyle/>
          <a:p>
            <a:r>
              <a:rPr lang="en-US" dirty="0"/>
              <a:t>The t-distribution is really a family of distributions</a:t>
            </a:r>
          </a:p>
          <a:p>
            <a:pPr lvl="1"/>
            <a:r>
              <a:rPr lang="en-US" dirty="0"/>
              <a:t>The actual distribution depends of a </a:t>
            </a:r>
            <a:r>
              <a:rPr lang="en-US" i="1" dirty="0"/>
              <a:t>degree of freedom</a:t>
            </a:r>
            <a:endParaRPr lang="en-US" dirty="0"/>
          </a:p>
          <a:p>
            <a:pPr lvl="1"/>
            <a:r>
              <a:rPr lang="en-US" dirty="0"/>
              <a:t>For a single variable this is one less than the sample size</a:t>
            </a:r>
          </a:p>
          <a:p>
            <a:r>
              <a:rPr lang="en-US" dirty="0"/>
              <a:t>Knowing the distribution, we can calculate the p-value</a:t>
            </a:r>
          </a:p>
          <a:p>
            <a:pPr lvl="1"/>
            <a:r>
              <a:rPr lang="en-US" dirty="0"/>
              <a:t>Remember, this is the probability that we would get a difference of at least 8.5g between the two groups of sample, if the groups were drawn from populations of equal means</a:t>
            </a:r>
          </a:p>
          <a:p>
            <a:pPr lvl="1"/>
            <a:r>
              <a:rPr lang="en-US" dirty="0"/>
              <a:t>Another way to think about it is this: even if the body weights of B6 and TH mice were the same, our means would be different just by sampling. How likely is it we would see the difference we actually saw</a:t>
            </a:r>
          </a:p>
          <a:p>
            <a:r>
              <a:rPr lang="en-US" dirty="0"/>
              <a:t>The calculation of this p-value is called a t-test (sometimes a “Student’s t-test”) after the distribution</a:t>
            </a:r>
          </a:p>
        </p:txBody>
      </p:sp>
    </p:spTree>
    <p:extLst>
      <p:ext uri="{BB962C8B-B14F-4D97-AF65-F5344CB8AC3E}">
        <p14:creationId xmlns:p14="http://schemas.microsoft.com/office/powerpoint/2010/main" val="4618104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87C8C3-BBE1-F34A-8171-D0426383930A}"/>
              </a:ext>
            </a:extLst>
          </p:cNvPr>
          <p:cNvSpPr>
            <a:spLocks noGrp="1"/>
          </p:cNvSpPr>
          <p:nvPr>
            <p:ph type="title"/>
          </p:nvPr>
        </p:nvSpPr>
        <p:spPr/>
        <p:txBody>
          <a:bodyPr/>
          <a:lstStyle/>
          <a:p>
            <a:r>
              <a:rPr lang="en-US" dirty="0"/>
              <a:t>T-test in R</a:t>
            </a:r>
          </a:p>
        </p:txBody>
      </p:sp>
      <p:sp>
        <p:nvSpPr>
          <p:cNvPr id="3" name="Content Placeholder 2">
            <a:extLst>
              <a:ext uri="{FF2B5EF4-FFF2-40B4-BE49-F238E27FC236}">
                <a16:creationId xmlns:a16="http://schemas.microsoft.com/office/drawing/2014/main" id="{2A8D02F6-2B30-5545-880C-B1202A661750}"/>
              </a:ext>
            </a:extLst>
          </p:cNvPr>
          <p:cNvSpPr>
            <a:spLocks noGrp="1"/>
          </p:cNvSpPr>
          <p:nvPr>
            <p:ph idx="1"/>
          </p:nvPr>
        </p:nvSpPr>
        <p:spPr/>
        <p:txBody>
          <a:bodyPr>
            <a:normAutofit/>
          </a:bodyPr>
          <a:lstStyle/>
          <a:p>
            <a:r>
              <a:rPr lang="en-US" dirty="0"/>
              <a:t>R has a </a:t>
            </a:r>
            <a:r>
              <a:rPr lang="en-US" sz="2000" dirty="0" err="1">
                <a:latin typeface="JetBrains Mono" panose="020B0509020102050004" pitchFamily="49" charset="77"/>
              </a:rPr>
              <a:t>t.test</a:t>
            </a:r>
            <a:r>
              <a:rPr lang="en-US" sz="2000" dirty="0"/>
              <a:t> </a:t>
            </a:r>
            <a:r>
              <a:rPr lang="en-US" dirty="0"/>
              <a:t>function</a:t>
            </a:r>
          </a:p>
          <a:p>
            <a:r>
              <a:rPr lang="en-US" dirty="0"/>
              <a:t>Try the following:</a:t>
            </a:r>
            <a:br>
              <a:rPr lang="en-US" dirty="0"/>
            </a:br>
            <a:r>
              <a:rPr lang="en-US" sz="2000" dirty="0" err="1">
                <a:latin typeface="JetBrains Mono" panose="020B0509020102050004" pitchFamily="49" charset="77"/>
              </a:rPr>
              <a:t>bw.glu</a:t>
            </a:r>
            <a:r>
              <a:rPr lang="en-US" sz="2000" dirty="0">
                <a:latin typeface="JetBrains Mono" panose="020B0509020102050004" pitchFamily="49" charset="77"/>
              </a:rPr>
              <a:t> &lt;- </a:t>
            </a:r>
            <a:br>
              <a:rPr lang="en-US" sz="2000" dirty="0">
                <a:latin typeface="JetBrains Mono" panose="020B0509020102050004" pitchFamily="49" charset="77"/>
              </a:rPr>
            </a:br>
            <a:r>
              <a:rPr lang="en-US" sz="2000" dirty="0">
                <a:latin typeface="JetBrains Mono" panose="020B0509020102050004" pitchFamily="49" charset="77"/>
              </a:rPr>
              <a:t>  </a:t>
            </a:r>
            <a:r>
              <a:rPr lang="en-US" sz="1200" dirty="0" err="1">
                <a:latin typeface="JetBrains Mono" panose="020B0509020102050004" pitchFamily="49" charset="77"/>
              </a:rPr>
              <a:t>read.csv</a:t>
            </a:r>
            <a:r>
              <a:rPr lang="en-US" sz="1200" dirty="0">
                <a:latin typeface="JetBrains Mono" panose="020B0509020102050004" pitchFamily="49" charset="77"/>
              </a:rPr>
              <a:t>("https://</a:t>
            </a:r>
            <a:r>
              <a:rPr lang="en-US" sz="1200" dirty="0" err="1">
                <a:latin typeface="JetBrains Mono" panose="020B0509020102050004" pitchFamily="49" charset="77"/>
              </a:rPr>
              <a:t>denvirlab.marshall.edu</a:t>
            </a:r>
            <a:r>
              <a:rPr lang="en-US" sz="1200" dirty="0">
                <a:latin typeface="JetBrains Mono" panose="020B0509020102050004" pitchFamily="49" charset="77"/>
              </a:rPr>
              <a:t>/BMR617-2020/data/TH-B6-BodyWeight-Glucose.csv")</a:t>
            </a:r>
            <a:br>
              <a:rPr lang="en-US" sz="2000" dirty="0">
                <a:latin typeface="JetBrains Mono" panose="020B0509020102050004" pitchFamily="49" charset="77"/>
              </a:rPr>
            </a:br>
            <a:r>
              <a:rPr lang="en-US" sz="2000" dirty="0" err="1">
                <a:latin typeface="JetBrains Mono" panose="020B0509020102050004" pitchFamily="49" charset="77"/>
              </a:rPr>
              <a:t>colnames</a:t>
            </a:r>
            <a:r>
              <a:rPr lang="en-US" sz="2000" dirty="0">
                <a:latin typeface="JetBrains Mono" panose="020B0509020102050004" pitchFamily="49" charset="77"/>
              </a:rPr>
              <a:t>(</a:t>
            </a:r>
            <a:r>
              <a:rPr lang="en-US" sz="2000" dirty="0" err="1">
                <a:latin typeface="JetBrains Mono" panose="020B0509020102050004" pitchFamily="49" charset="77"/>
              </a:rPr>
              <a:t>bw.glu</a:t>
            </a:r>
            <a:r>
              <a:rPr lang="en-US" sz="2000" dirty="0">
                <a:latin typeface="JetBrains Mono" panose="020B0509020102050004" pitchFamily="49" charset="77"/>
              </a:rPr>
              <a:t>)[[1]] &lt;- "</a:t>
            </a:r>
            <a:r>
              <a:rPr lang="en-US" sz="2000" dirty="0" err="1">
                <a:latin typeface="JetBrains Mono" panose="020B0509020102050004" pitchFamily="49" charset="77"/>
              </a:rPr>
              <a:t>Mouse_ID</a:t>
            </a:r>
            <a:r>
              <a:rPr lang="en-US" sz="2000" dirty="0">
                <a:latin typeface="JetBrains Mono" panose="020B0509020102050004" pitchFamily="49" charset="77"/>
              </a:rPr>
              <a:t>”</a:t>
            </a:r>
            <a:br>
              <a:rPr lang="en-US" sz="2000" dirty="0">
                <a:latin typeface="JetBrains Mono" panose="020B0509020102050004" pitchFamily="49" charset="77"/>
              </a:rPr>
            </a:br>
            <a:r>
              <a:rPr lang="en-US" sz="2000" dirty="0" err="1">
                <a:latin typeface="JetBrains Mono" panose="020B0509020102050004" pitchFamily="49" charset="77"/>
              </a:rPr>
              <a:t>bw.glu.chow</a:t>
            </a:r>
            <a:r>
              <a:rPr lang="en-US" sz="2000" dirty="0">
                <a:latin typeface="JetBrains Mono" panose="020B0509020102050004" pitchFamily="49" charset="77"/>
              </a:rPr>
              <a:t> &lt;- </a:t>
            </a:r>
            <a:r>
              <a:rPr lang="en-US" sz="2000" dirty="0" err="1">
                <a:latin typeface="JetBrains Mono" panose="020B0509020102050004" pitchFamily="49" charset="77"/>
              </a:rPr>
              <a:t>bw.glu</a:t>
            </a:r>
            <a:r>
              <a:rPr lang="en-US" sz="2000" dirty="0">
                <a:latin typeface="JetBrains Mono" panose="020B0509020102050004" pitchFamily="49" charset="77"/>
              </a:rPr>
              <a:t>[grep("Chow", </a:t>
            </a:r>
            <a:r>
              <a:rPr lang="en-US" sz="2000" dirty="0" err="1">
                <a:latin typeface="JetBrains Mono" panose="020B0509020102050004" pitchFamily="49" charset="77"/>
              </a:rPr>
              <a:t>bw.glu$Mouse_ID</a:t>
            </a:r>
            <a:r>
              <a:rPr lang="en-US" sz="2000" dirty="0">
                <a:latin typeface="JetBrains Mono" panose="020B0509020102050004" pitchFamily="49" charset="77"/>
              </a:rPr>
              <a:t>),]</a:t>
            </a:r>
            <a:br>
              <a:rPr lang="en-US" sz="2000" dirty="0">
                <a:latin typeface="JetBrains Mono" panose="020B0509020102050004" pitchFamily="49" charset="77"/>
              </a:rPr>
            </a:br>
            <a:r>
              <a:rPr lang="en-US" sz="2000" dirty="0" err="1">
                <a:latin typeface="JetBrains Mono" panose="020B0509020102050004" pitchFamily="49" charset="77"/>
              </a:rPr>
              <a:t>bw.glu.chow$Strain</a:t>
            </a:r>
            <a:r>
              <a:rPr lang="en-US" sz="2000" dirty="0">
                <a:latin typeface="JetBrains Mono" panose="020B0509020102050004" pitchFamily="49" charset="77"/>
              </a:rPr>
              <a:t> &lt;- </a:t>
            </a:r>
            <a:r>
              <a:rPr lang="en-US" sz="2000" dirty="0" err="1">
                <a:latin typeface="JetBrains Mono" panose="020B0509020102050004" pitchFamily="49" charset="77"/>
              </a:rPr>
              <a:t>substr</a:t>
            </a:r>
            <a:r>
              <a:rPr lang="en-US" sz="2000" dirty="0">
                <a:latin typeface="JetBrains Mono" panose="020B0509020102050004" pitchFamily="49" charset="77"/>
              </a:rPr>
              <a:t>(x = </a:t>
            </a:r>
            <a:r>
              <a:rPr lang="en-US" sz="2000" dirty="0" err="1">
                <a:latin typeface="JetBrains Mono" panose="020B0509020102050004" pitchFamily="49" charset="77"/>
              </a:rPr>
              <a:t>bw.glu.chow$Mouse_ID</a:t>
            </a:r>
            <a:r>
              <a:rPr lang="en-US" sz="2000" dirty="0">
                <a:latin typeface="JetBrains Mono" panose="020B0509020102050004" pitchFamily="49" charset="77"/>
              </a:rPr>
              <a:t>, start=1, stop=2)</a:t>
            </a:r>
            <a:br>
              <a:rPr lang="en-US" sz="2000" dirty="0">
                <a:latin typeface="JetBrains Mono" panose="020B0509020102050004" pitchFamily="49" charset="77"/>
              </a:rPr>
            </a:br>
            <a:r>
              <a:rPr lang="en-US" sz="2000" dirty="0" err="1">
                <a:latin typeface="JetBrains Mono" panose="020B0509020102050004" pitchFamily="49" charset="77"/>
              </a:rPr>
              <a:t>t.test</a:t>
            </a:r>
            <a:r>
              <a:rPr lang="en-US" sz="2000" dirty="0">
                <a:latin typeface="JetBrains Mono" panose="020B0509020102050004" pitchFamily="49" charset="77"/>
              </a:rPr>
              <a:t>(</a:t>
            </a:r>
            <a:r>
              <a:rPr lang="en-US" sz="2000" dirty="0" err="1">
                <a:latin typeface="JetBrains Mono" panose="020B0509020102050004" pitchFamily="49" charset="77"/>
              </a:rPr>
              <a:t>BodyWeight</a:t>
            </a:r>
            <a:r>
              <a:rPr lang="en-US" sz="2000" dirty="0">
                <a:latin typeface="JetBrains Mono" panose="020B0509020102050004" pitchFamily="49" charset="77"/>
              </a:rPr>
              <a:t> ~ Strain, data=</a:t>
            </a:r>
            <a:r>
              <a:rPr lang="en-US" sz="2000" dirty="0" err="1">
                <a:latin typeface="JetBrains Mono" panose="020B0509020102050004" pitchFamily="49" charset="77"/>
              </a:rPr>
              <a:t>bw.glu.chow</a:t>
            </a:r>
            <a:r>
              <a:rPr lang="en-US" sz="2000" dirty="0">
                <a:latin typeface="JetBrains Mono" panose="020B0509020102050004" pitchFamily="49" charset="77"/>
              </a:rPr>
              <a:t>)</a:t>
            </a:r>
          </a:p>
          <a:p>
            <a:r>
              <a:rPr lang="en-US" dirty="0"/>
              <a:t>What is the p-value?</a:t>
            </a:r>
          </a:p>
          <a:p>
            <a:r>
              <a:rPr lang="en-US" dirty="0"/>
              <a:t>What are the estimated means? What’s the difference between them?</a:t>
            </a:r>
          </a:p>
        </p:txBody>
      </p:sp>
    </p:spTree>
    <p:extLst>
      <p:ext uri="{BB962C8B-B14F-4D97-AF65-F5344CB8AC3E}">
        <p14:creationId xmlns:p14="http://schemas.microsoft.com/office/powerpoint/2010/main" val="32868602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82EA2D-994F-AE43-A495-AA6F6FBDF44C}"/>
              </a:ext>
            </a:extLst>
          </p:cNvPr>
          <p:cNvSpPr>
            <a:spLocks noGrp="1"/>
          </p:cNvSpPr>
          <p:nvPr>
            <p:ph type="title"/>
          </p:nvPr>
        </p:nvSpPr>
        <p:spPr/>
        <p:txBody>
          <a:bodyPr/>
          <a:lstStyle/>
          <a:p>
            <a:r>
              <a:rPr lang="en-US" dirty="0"/>
              <a:t>Interpreting a hypothesis test</a:t>
            </a:r>
          </a:p>
        </p:txBody>
      </p:sp>
      <p:sp>
        <p:nvSpPr>
          <p:cNvPr id="3" name="Content Placeholder 2">
            <a:extLst>
              <a:ext uri="{FF2B5EF4-FFF2-40B4-BE49-F238E27FC236}">
                <a16:creationId xmlns:a16="http://schemas.microsoft.com/office/drawing/2014/main" id="{A788AB3E-FC8D-8043-9B8F-9732BC96D762}"/>
              </a:ext>
            </a:extLst>
          </p:cNvPr>
          <p:cNvSpPr>
            <a:spLocks noGrp="1"/>
          </p:cNvSpPr>
          <p:nvPr>
            <p:ph idx="1"/>
          </p:nvPr>
        </p:nvSpPr>
        <p:spPr/>
        <p:txBody>
          <a:bodyPr/>
          <a:lstStyle/>
          <a:p>
            <a:r>
              <a:rPr lang="en-US" dirty="0"/>
              <a:t>Care is needed in interpreting a hypothesis test</a:t>
            </a:r>
          </a:p>
          <a:p>
            <a:r>
              <a:rPr lang="en-US" dirty="0"/>
              <a:t>Very commonly misinterpreted, even by advanced professional scientists</a:t>
            </a:r>
          </a:p>
          <a:p>
            <a:r>
              <a:rPr lang="en-US" dirty="0"/>
              <a:t>In our test, the p-value was 0.00043</a:t>
            </a:r>
          </a:p>
          <a:p>
            <a:r>
              <a:rPr lang="en-US" dirty="0"/>
              <a:t>So, if there were no difference in body weight between B6 and TH mice, there would be only a 0.043% chance of obtaining a difference in means this big with these sample sizes</a:t>
            </a:r>
          </a:p>
          <a:p>
            <a:pPr lvl="1"/>
            <a:r>
              <a:rPr lang="en-US" dirty="0"/>
              <a:t>Since this is so unlikely, we would reject the null hypothesis and conclude that the two strains had different body weights</a:t>
            </a:r>
          </a:p>
        </p:txBody>
      </p:sp>
    </p:spTree>
    <p:extLst>
      <p:ext uri="{BB962C8B-B14F-4D97-AF65-F5344CB8AC3E}">
        <p14:creationId xmlns:p14="http://schemas.microsoft.com/office/powerpoint/2010/main" val="32340193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08B30-417A-0E40-8658-A82AE4280D42}"/>
              </a:ext>
            </a:extLst>
          </p:cNvPr>
          <p:cNvSpPr>
            <a:spLocks noGrp="1"/>
          </p:cNvSpPr>
          <p:nvPr>
            <p:ph type="title"/>
          </p:nvPr>
        </p:nvSpPr>
        <p:spPr/>
        <p:txBody>
          <a:bodyPr/>
          <a:lstStyle/>
          <a:p>
            <a:r>
              <a:rPr lang="en-US" dirty="0"/>
              <a:t>P-value thresholds</a:t>
            </a:r>
          </a:p>
        </p:txBody>
      </p:sp>
      <p:sp>
        <p:nvSpPr>
          <p:cNvPr id="3" name="Content Placeholder 2">
            <a:extLst>
              <a:ext uri="{FF2B5EF4-FFF2-40B4-BE49-F238E27FC236}">
                <a16:creationId xmlns:a16="http://schemas.microsoft.com/office/drawing/2014/main" id="{CBF5224C-987E-384E-9201-A03260B33395}"/>
              </a:ext>
            </a:extLst>
          </p:cNvPr>
          <p:cNvSpPr>
            <a:spLocks noGrp="1"/>
          </p:cNvSpPr>
          <p:nvPr>
            <p:ph idx="1"/>
          </p:nvPr>
        </p:nvSpPr>
        <p:spPr/>
        <p:txBody>
          <a:bodyPr/>
          <a:lstStyle/>
          <a:p>
            <a:r>
              <a:rPr lang="en-US" dirty="0"/>
              <a:t>The natural question here is “how small is a small p-value?”</a:t>
            </a:r>
          </a:p>
          <a:p>
            <a:r>
              <a:rPr lang="en-US" dirty="0"/>
              <a:t>The standard approach is to choose a threshold, below which we will reject the null hypothesis</a:t>
            </a:r>
          </a:p>
          <a:p>
            <a:pPr lvl="1"/>
            <a:r>
              <a:rPr lang="en-US" dirty="0"/>
              <a:t>Do this </a:t>
            </a:r>
            <a:r>
              <a:rPr lang="en-US" i="1" dirty="0"/>
              <a:t>before</a:t>
            </a:r>
            <a:r>
              <a:rPr lang="en-US" dirty="0"/>
              <a:t> collecting and analyzing data</a:t>
            </a:r>
          </a:p>
          <a:p>
            <a:r>
              <a:rPr lang="en-US" dirty="0"/>
              <a:t>Hypothesis testing was invented in the late 1800s by Ronald Fisher</a:t>
            </a:r>
          </a:p>
          <a:p>
            <a:r>
              <a:rPr lang="en-US" dirty="0"/>
              <a:t>In his original paper, as an example, he used a threshold of 0.05</a:t>
            </a:r>
          </a:p>
          <a:p>
            <a:r>
              <a:rPr lang="en-US" dirty="0"/>
              <a:t>This has become, for no particularly good reason, a “standard” threshold</a:t>
            </a:r>
          </a:p>
        </p:txBody>
      </p:sp>
    </p:spTree>
    <p:extLst>
      <p:ext uri="{BB962C8B-B14F-4D97-AF65-F5344CB8AC3E}">
        <p14:creationId xmlns:p14="http://schemas.microsoft.com/office/powerpoint/2010/main" val="31224995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4A43A-BE06-6D42-B9A2-DA781027FDCD}"/>
              </a:ext>
            </a:extLst>
          </p:cNvPr>
          <p:cNvSpPr>
            <a:spLocks noGrp="1"/>
          </p:cNvSpPr>
          <p:nvPr>
            <p:ph type="title"/>
          </p:nvPr>
        </p:nvSpPr>
        <p:spPr/>
        <p:txBody>
          <a:bodyPr/>
          <a:lstStyle/>
          <a:p>
            <a:r>
              <a:rPr lang="en-US" dirty="0"/>
              <a:t>Important lesson #1: The p-value is </a:t>
            </a:r>
            <a:r>
              <a:rPr lang="en-US" b="1" i="1" dirty="0"/>
              <a:t>not</a:t>
            </a:r>
            <a:r>
              <a:rPr lang="en-US" b="1" dirty="0"/>
              <a:t> </a:t>
            </a:r>
            <a:r>
              <a:rPr lang="en-US" dirty="0"/>
              <a:t>the probability the null hypothesis is false</a:t>
            </a:r>
          </a:p>
        </p:txBody>
      </p:sp>
      <p:sp>
        <p:nvSpPr>
          <p:cNvPr id="3" name="Content Placeholder 2">
            <a:extLst>
              <a:ext uri="{FF2B5EF4-FFF2-40B4-BE49-F238E27FC236}">
                <a16:creationId xmlns:a16="http://schemas.microsoft.com/office/drawing/2014/main" id="{3875E0D1-9AAA-6B4A-8083-ABB9670D515E}"/>
              </a:ext>
            </a:extLst>
          </p:cNvPr>
          <p:cNvSpPr>
            <a:spLocks noGrp="1"/>
          </p:cNvSpPr>
          <p:nvPr>
            <p:ph idx="1"/>
          </p:nvPr>
        </p:nvSpPr>
        <p:spPr/>
        <p:txBody>
          <a:bodyPr/>
          <a:lstStyle/>
          <a:p>
            <a:r>
              <a:rPr lang="en-US" dirty="0"/>
              <a:t>The p-value is the probability of obtaining data as extreme as that observed, under the assumption that the null hypothesis holds</a:t>
            </a:r>
          </a:p>
          <a:p>
            <a:r>
              <a:rPr lang="en-US" dirty="0"/>
              <a:t>This is not the same as the probability that the null hypothesis is true</a:t>
            </a:r>
          </a:p>
          <a:p>
            <a:r>
              <a:rPr lang="en-US" dirty="0"/>
              <a:t>Commonly mistaken as such</a:t>
            </a:r>
          </a:p>
          <a:p>
            <a:r>
              <a:rPr lang="en-US" dirty="0"/>
              <a:t>We can almost never compute the probability the null hypothesis is true</a:t>
            </a:r>
          </a:p>
        </p:txBody>
      </p:sp>
    </p:spTree>
    <p:extLst>
      <p:ext uri="{BB962C8B-B14F-4D97-AF65-F5344CB8AC3E}">
        <p14:creationId xmlns:p14="http://schemas.microsoft.com/office/powerpoint/2010/main" val="38572797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74EC5F-D146-0040-8569-641ECEF86081}"/>
              </a:ext>
            </a:extLst>
          </p:cNvPr>
          <p:cNvSpPr>
            <a:spLocks noGrp="1"/>
          </p:cNvSpPr>
          <p:nvPr>
            <p:ph type="title"/>
          </p:nvPr>
        </p:nvSpPr>
        <p:spPr/>
        <p:txBody>
          <a:bodyPr/>
          <a:lstStyle/>
          <a:p>
            <a:r>
              <a:rPr lang="en-US" dirty="0"/>
              <a:t>An imaginary scenario</a:t>
            </a:r>
          </a:p>
        </p:txBody>
      </p:sp>
      <p:sp>
        <p:nvSpPr>
          <p:cNvPr id="3" name="Content Placeholder 2">
            <a:extLst>
              <a:ext uri="{FF2B5EF4-FFF2-40B4-BE49-F238E27FC236}">
                <a16:creationId xmlns:a16="http://schemas.microsoft.com/office/drawing/2014/main" id="{D098E429-F2DF-A343-8ED2-C8A2F69F9619}"/>
              </a:ext>
            </a:extLst>
          </p:cNvPr>
          <p:cNvSpPr>
            <a:spLocks noGrp="1"/>
          </p:cNvSpPr>
          <p:nvPr>
            <p:ph idx="1"/>
          </p:nvPr>
        </p:nvSpPr>
        <p:spPr/>
        <p:txBody>
          <a:bodyPr/>
          <a:lstStyle/>
          <a:p>
            <a:r>
              <a:rPr lang="en-US" dirty="0"/>
              <a:t>Prof. Cavendish O’Leary (“Cav”) runs a lab in the Institute for Unlikely Discoveries. Over the course of his career, he conducts 1000 studies. His ambition is to discover something that will make him famous and chooses studies that, if successful, will be groundbreaking and paradigm shifting in the field.</a:t>
            </a:r>
          </a:p>
          <a:p>
            <a:r>
              <a:rPr lang="en-US" dirty="0"/>
              <a:t>Prof. Prudence Dent (“</a:t>
            </a:r>
            <a:r>
              <a:rPr lang="en-US" dirty="0" err="1"/>
              <a:t>Pru</a:t>
            </a:r>
            <a:r>
              <a:rPr lang="en-US" dirty="0"/>
              <a:t>”) runs a lab in the Institute for the Establishment of Known Facts. Over the course of her career, she also conducts 1000 studies. Her aim in life is to build a steady body of solid, reproducible publications, and as such she only studies things with an abundance of solid evidence.</a:t>
            </a:r>
          </a:p>
        </p:txBody>
      </p:sp>
    </p:spTree>
    <p:extLst>
      <p:ext uri="{BB962C8B-B14F-4D97-AF65-F5344CB8AC3E}">
        <p14:creationId xmlns:p14="http://schemas.microsoft.com/office/powerpoint/2010/main" val="30087608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C89DCF-6377-9442-A208-BBE15B1184BF}"/>
              </a:ext>
            </a:extLst>
          </p:cNvPr>
          <p:cNvSpPr>
            <a:spLocks noGrp="1"/>
          </p:cNvSpPr>
          <p:nvPr>
            <p:ph type="title"/>
          </p:nvPr>
        </p:nvSpPr>
        <p:spPr/>
        <p:txBody>
          <a:bodyPr/>
          <a:lstStyle/>
          <a:p>
            <a:r>
              <a:rPr lang="en-US" dirty="0"/>
              <a:t>The a-priori probability</a:t>
            </a:r>
          </a:p>
        </p:txBody>
      </p:sp>
      <p:sp>
        <p:nvSpPr>
          <p:cNvPr id="3" name="Content Placeholder 2">
            <a:extLst>
              <a:ext uri="{FF2B5EF4-FFF2-40B4-BE49-F238E27FC236}">
                <a16:creationId xmlns:a16="http://schemas.microsoft.com/office/drawing/2014/main" id="{974D1A15-9DE6-D64E-8A75-774AB991C3FB}"/>
              </a:ext>
            </a:extLst>
          </p:cNvPr>
          <p:cNvSpPr>
            <a:spLocks noGrp="1"/>
          </p:cNvSpPr>
          <p:nvPr>
            <p:ph idx="1"/>
          </p:nvPr>
        </p:nvSpPr>
        <p:spPr/>
        <p:txBody>
          <a:bodyPr>
            <a:normAutofit fontScale="85000" lnSpcReduction="10000"/>
          </a:bodyPr>
          <a:lstStyle/>
          <a:p>
            <a:r>
              <a:rPr lang="en-US" dirty="0"/>
              <a:t>Because Cav O’Leary and </a:t>
            </a:r>
            <a:r>
              <a:rPr lang="en-US" dirty="0" err="1"/>
              <a:t>Pru</a:t>
            </a:r>
            <a:r>
              <a:rPr lang="en-US" dirty="0"/>
              <a:t> Dent exist only in a fictional universe, of which we are the creators and omnipotent beings, we know that 2% of the hypotheses that Prof. O’Leary tests are really true, and that 90% of the hypotheses that Prof. Dent tests are really true</a:t>
            </a:r>
          </a:p>
          <a:p>
            <a:pPr lvl="1"/>
            <a:r>
              <a:rPr lang="en-US" dirty="0"/>
              <a:t>These values are called the “a-priori” probabilities of the hypotheses, and these are never known in the real world</a:t>
            </a:r>
          </a:p>
          <a:p>
            <a:r>
              <a:rPr lang="en-US" dirty="0"/>
              <a:t>Both Prof. O’Leary and Prof. Dent use a p-value threshold of 0.05 to determine “statistical significance” (i.e. decide whether or not to reject the null hypothesis)</a:t>
            </a:r>
          </a:p>
          <a:p>
            <a:r>
              <a:rPr lang="en-US" dirty="0"/>
              <a:t>Furthermore, both design their experiments and choose their sample sizes to give a </a:t>
            </a:r>
            <a:r>
              <a:rPr lang="en-US" i="1" dirty="0"/>
              <a:t>statistical power</a:t>
            </a:r>
            <a:r>
              <a:rPr lang="en-US" dirty="0"/>
              <a:t> of 80%: if their hypothesis is true, there is an 80% chance they will get a p-value less than the threshold</a:t>
            </a:r>
          </a:p>
          <a:p>
            <a:r>
              <a:rPr lang="en-US" dirty="0"/>
              <a:t>Suppose </a:t>
            </a:r>
            <a:r>
              <a:rPr lang="en-US" dirty="0" err="1"/>
              <a:t>Pru</a:t>
            </a:r>
            <a:r>
              <a:rPr lang="en-US" dirty="0"/>
              <a:t> Dent performs an experiment and rejects the null hypothesis. What is the probability that the null hypothesis is false? What about Cav O’Leary?</a:t>
            </a:r>
          </a:p>
        </p:txBody>
      </p:sp>
    </p:spTree>
    <p:extLst>
      <p:ext uri="{BB962C8B-B14F-4D97-AF65-F5344CB8AC3E}">
        <p14:creationId xmlns:p14="http://schemas.microsoft.com/office/powerpoint/2010/main" val="33293292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DC2DDC-7066-7548-9374-DDE9D89E11A4}"/>
              </a:ext>
            </a:extLst>
          </p:cNvPr>
          <p:cNvSpPr>
            <a:spLocks noGrp="1"/>
          </p:cNvSpPr>
          <p:nvPr>
            <p:ph type="title"/>
          </p:nvPr>
        </p:nvSpPr>
        <p:spPr/>
        <p:txBody>
          <a:bodyPr/>
          <a:lstStyle/>
          <a:p>
            <a:r>
              <a:rPr lang="en-US" dirty="0"/>
              <a:t>Example</a:t>
            </a:r>
          </a:p>
        </p:txBody>
      </p:sp>
      <p:sp>
        <p:nvSpPr>
          <p:cNvPr id="3" name="Content Placeholder 2">
            <a:extLst>
              <a:ext uri="{FF2B5EF4-FFF2-40B4-BE49-F238E27FC236}">
                <a16:creationId xmlns:a16="http://schemas.microsoft.com/office/drawing/2014/main" id="{8A565177-AC04-6349-BAB8-1609499F6536}"/>
              </a:ext>
            </a:extLst>
          </p:cNvPr>
          <p:cNvSpPr>
            <a:spLocks noGrp="1"/>
          </p:cNvSpPr>
          <p:nvPr>
            <p:ph idx="1"/>
          </p:nvPr>
        </p:nvSpPr>
        <p:spPr>
          <a:xfrm>
            <a:off x="838200" y="1825625"/>
            <a:ext cx="5851358" cy="4351338"/>
          </a:xfrm>
        </p:spPr>
        <p:txBody>
          <a:bodyPr/>
          <a:lstStyle/>
          <a:p>
            <a:r>
              <a:rPr lang="en-US" dirty="0"/>
              <a:t>Remember our data from last time</a:t>
            </a:r>
          </a:p>
          <a:p>
            <a:pPr lvl="1"/>
            <a:r>
              <a:rPr lang="en-US" dirty="0"/>
              <a:t>Two strains of mice (B6 and TH) were fed three different diets</a:t>
            </a:r>
          </a:p>
          <a:p>
            <a:pPr lvl="1"/>
            <a:r>
              <a:rPr lang="en-US" dirty="0"/>
              <a:t>Measures were taken of body weight and glucose</a:t>
            </a:r>
          </a:p>
          <a:p>
            <a:r>
              <a:rPr lang="en-US" dirty="0"/>
              <a:t>First, let’s just look at body weight of the two groups of mice fed the standard Chow diet</a:t>
            </a:r>
          </a:p>
        </p:txBody>
      </p:sp>
      <p:pic>
        <p:nvPicPr>
          <p:cNvPr id="7" name="Picture 6">
            <a:hlinkClick r:id="rId2" action="ppaction://hlinksldjump"/>
            <a:extLst>
              <a:ext uri="{FF2B5EF4-FFF2-40B4-BE49-F238E27FC236}">
                <a16:creationId xmlns:a16="http://schemas.microsoft.com/office/drawing/2014/main" id="{974D39E1-A4D1-3F47-AC55-7B358D1A5062}"/>
              </a:ext>
            </a:extLst>
          </p:cNvPr>
          <p:cNvPicPr>
            <a:picLocks noChangeAspect="1"/>
          </p:cNvPicPr>
          <p:nvPr/>
        </p:nvPicPr>
        <p:blipFill>
          <a:blip r:embed="rId3"/>
          <a:stretch>
            <a:fillRect/>
          </a:stretch>
        </p:blipFill>
        <p:spPr>
          <a:xfrm>
            <a:off x="6815487" y="1174281"/>
            <a:ext cx="4701941" cy="4701941"/>
          </a:xfrm>
          <a:prstGeom prst="rect">
            <a:avLst/>
          </a:prstGeom>
        </p:spPr>
      </p:pic>
    </p:spTree>
    <p:extLst>
      <p:ext uri="{BB962C8B-B14F-4D97-AF65-F5344CB8AC3E}">
        <p14:creationId xmlns:p14="http://schemas.microsoft.com/office/powerpoint/2010/main" val="33668264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249B7B-C3A9-B943-BFEE-70170047EC39}"/>
              </a:ext>
            </a:extLst>
          </p:cNvPr>
          <p:cNvSpPr>
            <a:spLocks noGrp="1"/>
          </p:cNvSpPr>
          <p:nvPr>
            <p:ph type="title"/>
          </p:nvPr>
        </p:nvSpPr>
        <p:spPr/>
        <p:txBody>
          <a:bodyPr/>
          <a:lstStyle/>
          <a:p>
            <a:r>
              <a:rPr lang="en-US" dirty="0" err="1"/>
              <a:t>Pru</a:t>
            </a:r>
            <a:r>
              <a:rPr lang="en-US" dirty="0"/>
              <a:t> Dent computation</a:t>
            </a:r>
          </a:p>
        </p:txBody>
      </p:sp>
      <p:graphicFrame>
        <p:nvGraphicFramePr>
          <p:cNvPr id="4" name="Content Placeholder 3">
            <a:extLst>
              <a:ext uri="{FF2B5EF4-FFF2-40B4-BE49-F238E27FC236}">
                <a16:creationId xmlns:a16="http://schemas.microsoft.com/office/drawing/2014/main" id="{0C50ACA0-2C77-954B-A89D-6D623DF81732}"/>
              </a:ext>
            </a:extLst>
          </p:cNvPr>
          <p:cNvGraphicFramePr>
            <a:graphicFrameLocks noGrp="1"/>
          </p:cNvGraphicFramePr>
          <p:nvPr>
            <p:ph idx="1"/>
            <p:extLst>
              <p:ext uri="{D42A27DB-BD31-4B8C-83A1-F6EECF244321}">
                <p14:modId xmlns:p14="http://schemas.microsoft.com/office/powerpoint/2010/main" val="2966868004"/>
              </p:ext>
            </p:extLst>
          </p:nvPr>
        </p:nvGraphicFramePr>
        <p:xfrm>
          <a:off x="838200" y="1825625"/>
          <a:ext cx="10515600" cy="1854200"/>
        </p:xfrm>
        <a:graphic>
          <a:graphicData uri="http://schemas.openxmlformats.org/drawingml/2006/table">
            <a:tbl>
              <a:tblPr firstRow="1" bandRow="1">
                <a:tableStyleId>{5C22544A-7EE6-4342-B048-85BDC9FD1C3A}</a:tableStyleId>
              </a:tblPr>
              <a:tblGrid>
                <a:gridCol w="2103120">
                  <a:extLst>
                    <a:ext uri="{9D8B030D-6E8A-4147-A177-3AD203B41FA5}">
                      <a16:colId xmlns:a16="http://schemas.microsoft.com/office/drawing/2014/main" val="1804049239"/>
                    </a:ext>
                  </a:extLst>
                </a:gridCol>
                <a:gridCol w="2103120">
                  <a:extLst>
                    <a:ext uri="{9D8B030D-6E8A-4147-A177-3AD203B41FA5}">
                      <a16:colId xmlns:a16="http://schemas.microsoft.com/office/drawing/2014/main" val="3652983092"/>
                    </a:ext>
                  </a:extLst>
                </a:gridCol>
                <a:gridCol w="2103120">
                  <a:extLst>
                    <a:ext uri="{9D8B030D-6E8A-4147-A177-3AD203B41FA5}">
                      <a16:colId xmlns:a16="http://schemas.microsoft.com/office/drawing/2014/main" val="565990309"/>
                    </a:ext>
                  </a:extLst>
                </a:gridCol>
                <a:gridCol w="2103120">
                  <a:extLst>
                    <a:ext uri="{9D8B030D-6E8A-4147-A177-3AD203B41FA5}">
                      <a16:colId xmlns:a16="http://schemas.microsoft.com/office/drawing/2014/main" val="133147161"/>
                    </a:ext>
                  </a:extLst>
                </a:gridCol>
                <a:gridCol w="2103120">
                  <a:extLst>
                    <a:ext uri="{9D8B030D-6E8A-4147-A177-3AD203B41FA5}">
                      <a16:colId xmlns:a16="http://schemas.microsoft.com/office/drawing/2014/main" val="3046444970"/>
                    </a:ext>
                  </a:extLst>
                </a:gridCol>
              </a:tblGrid>
              <a:tr h="370840">
                <a:tc>
                  <a:txBody>
                    <a:bodyPr/>
                    <a:lstStyle/>
                    <a:p>
                      <a:endParaRPr lang="en-US" dirty="0"/>
                    </a:p>
                  </a:txBody>
                  <a:tcPr>
                    <a:solidFill>
                      <a:srgbClr val="00B050"/>
                    </a:solidFill>
                  </a:tcPr>
                </a:tc>
                <a:tc>
                  <a:txBody>
                    <a:bodyPr/>
                    <a:lstStyle/>
                    <a:p>
                      <a:endParaRPr lang="en-US" dirty="0"/>
                    </a:p>
                  </a:txBody>
                  <a:tcPr>
                    <a:solidFill>
                      <a:srgbClr val="00B050"/>
                    </a:solidFill>
                  </a:tcPr>
                </a:tc>
                <a:tc gridSpan="3">
                  <a:txBody>
                    <a:bodyPr/>
                    <a:lstStyle/>
                    <a:p>
                      <a:r>
                        <a:rPr lang="en-US" dirty="0"/>
                        <a:t>Reject null hypothesis</a:t>
                      </a:r>
                    </a:p>
                  </a:txBody>
                  <a:tcPr>
                    <a:solidFill>
                      <a:srgbClr val="00B050"/>
                    </a:solidFill>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493187704"/>
                  </a:ext>
                </a:extLst>
              </a:tr>
              <a:tr h="370840">
                <a:tc>
                  <a:txBody>
                    <a:bodyPr/>
                    <a:lstStyle/>
                    <a:p>
                      <a:endParaRPr lang="en-US" dirty="0">
                        <a:solidFill>
                          <a:schemeClr val="bg1"/>
                        </a:solidFill>
                      </a:endParaRPr>
                    </a:p>
                  </a:txBody>
                  <a:tcPr>
                    <a:solidFill>
                      <a:srgbClr val="00B050"/>
                    </a:solidFill>
                  </a:tcPr>
                </a:tc>
                <a:tc>
                  <a:txBody>
                    <a:bodyPr/>
                    <a:lstStyle/>
                    <a:p>
                      <a:endParaRPr lang="en-US">
                        <a:solidFill>
                          <a:schemeClr val="bg1"/>
                        </a:solidFill>
                      </a:endParaRPr>
                    </a:p>
                  </a:txBody>
                  <a:tcPr>
                    <a:solidFill>
                      <a:srgbClr val="00B050"/>
                    </a:solidFill>
                  </a:tcPr>
                </a:tc>
                <a:tc>
                  <a:txBody>
                    <a:bodyPr/>
                    <a:lstStyle/>
                    <a:p>
                      <a:r>
                        <a:rPr lang="en-US" dirty="0">
                          <a:solidFill>
                            <a:schemeClr val="bg1"/>
                          </a:solidFill>
                        </a:rPr>
                        <a:t>No</a:t>
                      </a:r>
                    </a:p>
                  </a:txBody>
                  <a:tcPr>
                    <a:solidFill>
                      <a:srgbClr val="00B050"/>
                    </a:solidFill>
                  </a:tcPr>
                </a:tc>
                <a:tc>
                  <a:txBody>
                    <a:bodyPr/>
                    <a:lstStyle/>
                    <a:p>
                      <a:r>
                        <a:rPr lang="en-US" dirty="0">
                          <a:solidFill>
                            <a:schemeClr val="bg1"/>
                          </a:solidFill>
                        </a:rPr>
                        <a:t>Yes</a:t>
                      </a:r>
                    </a:p>
                  </a:txBody>
                  <a:tcPr>
                    <a:solidFill>
                      <a:srgbClr val="00B050"/>
                    </a:solidFill>
                  </a:tcPr>
                </a:tc>
                <a:tc>
                  <a:txBody>
                    <a:bodyPr/>
                    <a:lstStyle/>
                    <a:p>
                      <a:r>
                        <a:rPr lang="en-US" dirty="0">
                          <a:solidFill>
                            <a:schemeClr val="bg1"/>
                          </a:solidFill>
                        </a:rPr>
                        <a:t>Total</a:t>
                      </a:r>
                    </a:p>
                  </a:txBody>
                  <a:tcPr>
                    <a:solidFill>
                      <a:srgbClr val="00B050"/>
                    </a:solidFill>
                  </a:tcPr>
                </a:tc>
                <a:extLst>
                  <a:ext uri="{0D108BD9-81ED-4DB2-BD59-A6C34878D82A}">
                    <a16:rowId xmlns:a16="http://schemas.microsoft.com/office/drawing/2014/main" val="512948902"/>
                  </a:ext>
                </a:extLst>
              </a:tr>
              <a:tr h="370840">
                <a:tc rowSpan="3">
                  <a:txBody>
                    <a:bodyPr/>
                    <a:lstStyle/>
                    <a:p>
                      <a:r>
                        <a:rPr lang="en-US" dirty="0">
                          <a:solidFill>
                            <a:schemeClr val="bg1"/>
                          </a:solidFill>
                        </a:rPr>
                        <a:t>Null hypothesis really true</a:t>
                      </a:r>
                    </a:p>
                  </a:txBody>
                  <a:tcPr>
                    <a:solidFill>
                      <a:srgbClr val="00B050"/>
                    </a:solidFill>
                  </a:tcPr>
                </a:tc>
                <a:tc>
                  <a:txBody>
                    <a:bodyPr/>
                    <a:lstStyle/>
                    <a:p>
                      <a:r>
                        <a:rPr lang="en-US" dirty="0">
                          <a:solidFill>
                            <a:schemeClr val="bg1"/>
                          </a:solidFill>
                        </a:rPr>
                        <a:t>Yes</a:t>
                      </a:r>
                    </a:p>
                  </a:txBody>
                  <a:tcPr>
                    <a:solidFill>
                      <a:srgbClr val="00B050"/>
                    </a:solidFill>
                  </a:tcPr>
                </a:tc>
                <a:tc>
                  <a:txBody>
                    <a:bodyPr/>
                    <a:lstStyle/>
                    <a:p>
                      <a:endParaRPr lang="en-US" dirty="0">
                        <a:solidFill>
                          <a:schemeClr val="tx1"/>
                        </a:solidFill>
                      </a:endParaRPr>
                    </a:p>
                  </a:txBody>
                  <a:tcPr>
                    <a:solidFill>
                      <a:srgbClr val="92D050"/>
                    </a:solidFill>
                  </a:tcPr>
                </a:tc>
                <a:tc>
                  <a:txBody>
                    <a:bodyPr/>
                    <a:lstStyle/>
                    <a:p>
                      <a:endParaRPr lang="en-US" dirty="0">
                        <a:solidFill>
                          <a:schemeClr val="tx1"/>
                        </a:solidFill>
                      </a:endParaRPr>
                    </a:p>
                  </a:txBody>
                  <a:tcPr>
                    <a:solidFill>
                      <a:srgbClr val="92D050"/>
                    </a:solidFill>
                  </a:tcPr>
                </a:tc>
                <a:tc>
                  <a:txBody>
                    <a:bodyPr/>
                    <a:lstStyle/>
                    <a:p>
                      <a:endParaRPr lang="en-US" dirty="0">
                        <a:solidFill>
                          <a:schemeClr val="tx1"/>
                        </a:solidFill>
                      </a:endParaRPr>
                    </a:p>
                  </a:txBody>
                  <a:tcPr>
                    <a:solidFill>
                      <a:srgbClr val="92D050"/>
                    </a:solidFill>
                  </a:tcPr>
                </a:tc>
                <a:extLst>
                  <a:ext uri="{0D108BD9-81ED-4DB2-BD59-A6C34878D82A}">
                    <a16:rowId xmlns:a16="http://schemas.microsoft.com/office/drawing/2014/main" val="687921706"/>
                  </a:ext>
                </a:extLst>
              </a:tr>
              <a:tr h="370840">
                <a:tc vMerge="1">
                  <a:txBody>
                    <a:bodyPr/>
                    <a:lstStyle/>
                    <a:p>
                      <a:endParaRPr lang="en-US" dirty="0"/>
                    </a:p>
                  </a:txBody>
                  <a:tcPr/>
                </a:tc>
                <a:tc>
                  <a:txBody>
                    <a:bodyPr/>
                    <a:lstStyle/>
                    <a:p>
                      <a:r>
                        <a:rPr lang="en-US" dirty="0">
                          <a:solidFill>
                            <a:schemeClr val="bg1"/>
                          </a:solidFill>
                        </a:rPr>
                        <a:t>No</a:t>
                      </a:r>
                    </a:p>
                  </a:txBody>
                  <a:tcPr>
                    <a:solidFill>
                      <a:srgbClr val="00B050"/>
                    </a:solidFill>
                  </a:tcPr>
                </a:tc>
                <a:tc>
                  <a:txBody>
                    <a:bodyPr/>
                    <a:lstStyle/>
                    <a:p>
                      <a:endParaRPr lang="en-US">
                        <a:solidFill>
                          <a:schemeClr val="tx1"/>
                        </a:solidFill>
                      </a:endParaRPr>
                    </a:p>
                  </a:txBody>
                  <a:tcPr>
                    <a:solidFill>
                      <a:srgbClr val="92D050"/>
                    </a:solidFill>
                  </a:tcPr>
                </a:tc>
                <a:tc>
                  <a:txBody>
                    <a:bodyPr/>
                    <a:lstStyle/>
                    <a:p>
                      <a:endParaRPr lang="en-US" dirty="0">
                        <a:solidFill>
                          <a:schemeClr val="tx1"/>
                        </a:solidFill>
                      </a:endParaRPr>
                    </a:p>
                  </a:txBody>
                  <a:tcPr>
                    <a:solidFill>
                      <a:srgbClr val="92D050"/>
                    </a:solidFill>
                  </a:tcPr>
                </a:tc>
                <a:tc>
                  <a:txBody>
                    <a:bodyPr/>
                    <a:lstStyle/>
                    <a:p>
                      <a:endParaRPr lang="en-US" dirty="0">
                        <a:solidFill>
                          <a:schemeClr val="tx1"/>
                        </a:solidFill>
                      </a:endParaRPr>
                    </a:p>
                  </a:txBody>
                  <a:tcPr>
                    <a:solidFill>
                      <a:srgbClr val="92D050"/>
                    </a:solidFill>
                  </a:tcPr>
                </a:tc>
                <a:extLst>
                  <a:ext uri="{0D108BD9-81ED-4DB2-BD59-A6C34878D82A}">
                    <a16:rowId xmlns:a16="http://schemas.microsoft.com/office/drawing/2014/main" val="3835715771"/>
                  </a:ext>
                </a:extLst>
              </a:tr>
              <a:tr h="370840">
                <a:tc vMerge="1">
                  <a:txBody>
                    <a:bodyPr/>
                    <a:lstStyle/>
                    <a:p>
                      <a:endParaRPr lang="en-US" dirty="0"/>
                    </a:p>
                  </a:txBody>
                  <a:tcPr/>
                </a:tc>
                <a:tc>
                  <a:txBody>
                    <a:bodyPr/>
                    <a:lstStyle/>
                    <a:p>
                      <a:r>
                        <a:rPr lang="en-US" dirty="0">
                          <a:solidFill>
                            <a:schemeClr val="bg1"/>
                          </a:solidFill>
                        </a:rPr>
                        <a:t>Total</a:t>
                      </a:r>
                    </a:p>
                  </a:txBody>
                  <a:tcPr>
                    <a:solidFill>
                      <a:srgbClr val="00B050"/>
                    </a:solidFill>
                  </a:tcPr>
                </a:tc>
                <a:tc>
                  <a:txBody>
                    <a:bodyPr/>
                    <a:lstStyle/>
                    <a:p>
                      <a:endParaRPr lang="en-US">
                        <a:solidFill>
                          <a:schemeClr val="tx1"/>
                        </a:solidFill>
                      </a:endParaRPr>
                    </a:p>
                  </a:txBody>
                  <a:tcPr>
                    <a:solidFill>
                      <a:srgbClr val="92D050"/>
                    </a:solidFill>
                  </a:tcPr>
                </a:tc>
                <a:tc>
                  <a:txBody>
                    <a:bodyPr/>
                    <a:lstStyle/>
                    <a:p>
                      <a:endParaRPr lang="en-US" dirty="0">
                        <a:solidFill>
                          <a:schemeClr val="tx1"/>
                        </a:solidFill>
                      </a:endParaRPr>
                    </a:p>
                  </a:txBody>
                  <a:tcPr>
                    <a:solidFill>
                      <a:srgbClr val="92D050"/>
                    </a:solidFill>
                  </a:tcPr>
                </a:tc>
                <a:tc>
                  <a:txBody>
                    <a:bodyPr/>
                    <a:lstStyle/>
                    <a:p>
                      <a:r>
                        <a:rPr lang="en-US" dirty="0">
                          <a:solidFill>
                            <a:schemeClr val="tx1"/>
                          </a:solidFill>
                        </a:rPr>
                        <a:t>1000</a:t>
                      </a:r>
                    </a:p>
                  </a:txBody>
                  <a:tcPr>
                    <a:solidFill>
                      <a:srgbClr val="92D050"/>
                    </a:solidFill>
                  </a:tcPr>
                </a:tc>
                <a:extLst>
                  <a:ext uri="{0D108BD9-81ED-4DB2-BD59-A6C34878D82A}">
                    <a16:rowId xmlns:a16="http://schemas.microsoft.com/office/drawing/2014/main" val="966583819"/>
                  </a:ext>
                </a:extLst>
              </a:tr>
            </a:tbl>
          </a:graphicData>
        </a:graphic>
      </p:graphicFrame>
      <p:sp>
        <p:nvSpPr>
          <p:cNvPr id="5" name="TextBox 4">
            <a:extLst>
              <a:ext uri="{FF2B5EF4-FFF2-40B4-BE49-F238E27FC236}">
                <a16:creationId xmlns:a16="http://schemas.microsoft.com/office/drawing/2014/main" id="{BE27638B-DC0A-2843-9EF7-0944FC3AD810}"/>
              </a:ext>
            </a:extLst>
          </p:cNvPr>
          <p:cNvSpPr txBox="1"/>
          <p:nvPr/>
        </p:nvSpPr>
        <p:spPr>
          <a:xfrm>
            <a:off x="3093929" y="4997885"/>
            <a:ext cx="5736920" cy="830997"/>
          </a:xfrm>
          <a:prstGeom prst="rect">
            <a:avLst/>
          </a:prstGeom>
          <a:solidFill>
            <a:schemeClr val="bg1"/>
          </a:solidFill>
        </p:spPr>
        <p:txBody>
          <a:bodyPr wrap="square" rtlCol="0">
            <a:spAutoFit/>
          </a:bodyPr>
          <a:lstStyle/>
          <a:p>
            <a:pPr algn="l"/>
            <a:r>
              <a:rPr lang="en-US" sz="2400" dirty="0"/>
              <a:t>Dr. Dent performs 1000 experiments in her career</a:t>
            </a:r>
          </a:p>
        </p:txBody>
      </p:sp>
    </p:spTree>
    <p:extLst>
      <p:ext uri="{BB962C8B-B14F-4D97-AF65-F5344CB8AC3E}">
        <p14:creationId xmlns:p14="http://schemas.microsoft.com/office/powerpoint/2010/main" val="25927144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249B7B-C3A9-B943-BFEE-70170047EC39}"/>
              </a:ext>
            </a:extLst>
          </p:cNvPr>
          <p:cNvSpPr>
            <a:spLocks noGrp="1"/>
          </p:cNvSpPr>
          <p:nvPr>
            <p:ph type="title"/>
          </p:nvPr>
        </p:nvSpPr>
        <p:spPr/>
        <p:txBody>
          <a:bodyPr/>
          <a:lstStyle/>
          <a:p>
            <a:r>
              <a:rPr lang="en-US" dirty="0" err="1"/>
              <a:t>Pru</a:t>
            </a:r>
            <a:r>
              <a:rPr lang="en-US" dirty="0"/>
              <a:t> Dent computation</a:t>
            </a:r>
          </a:p>
        </p:txBody>
      </p:sp>
      <p:graphicFrame>
        <p:nvGraphicFramePr>
          <p:cNvPr id="4" name="Content Placeholder 3">
            <a:extLst>
              <a:ext uri="{FF2B5EF4-FFF2-40B4-BE49-F238E27FC236}">
                <a16:creationId xmlns:a16="http://schemas.microsoft.com/office/drawing/2014/main" id="{0C50ACA0-2C77-954B-A89D-6D623DF81732}"/>
              </a:ext>
            </a:extLst>
          </p:cNvPr>
          <p:cNvGraphicFramePr>
            <a:graphicFrameLocks noGrp="1"/>
          </p:cNvGraphicFramePr>
          <p:nvPr>
            <p:ph idx="1"/>
            <p:extLst>
              <p:ext uri="{D42A27DB-BD31-4B8C-83A1-F6EECF244321}">
                <p14:modId xmlns:p14="http://schemas.microsoft.com/office/powerpoint/2010/main" val="2344315794"/>
              </p:ext>
            </p:extLst>
          </p:nvPr>
        </p:nvGraphicFramePr>
        <p:xfrm>
          <a:off x="838200" y="1825625"/>
          <a:ext cx="10515600" cy="1854200"/>
        </p:xfrm>
        <a:graphic>
          <a:graphicData uri="http://schemas.openxmlformats.org/drawingml/2006/table">
            <a:tbl>
              <a:tblPr firstRow="1" bandRow="1">
                <a:tableStyleId>{5C22544A-7EE6-4342-B048-85BDC9FD1C3A}</a:tableStyleId>
              </a:tblPr>
              <a:tblGrid>
                <a:gridCol w="2103120">
                  <a:extLst>
                    <a:ext uri="{9D8B030D-6E8A-4147-A177-3AD203B41FA5}">
                      <a16:colId xmlns:a16="http://schemas.microsoft.com/office/drawing/2014/main" val="1804049239"/>
                    </a:ext>
                  </a:extLst>
                </a:gridCol>
                <a:gridCol w="2103120">
                  <a:extLst>
                    <a:ext uri="{9D8B030D-6E8A-4147-A177-3AD203B41FA5}">
                      <a16:colId xmlns:a16="http://schemas.microsoft.com/office/drawing/2014/main" val="3652983092"/>
                    </a:ext>
                  </a:extLst>
                </a:gridCol>
                <a:gridCol w="2103120">
                  <a:extLst>
                    <a:ext uri="{9D8B030D-6E8A-4147-A177-3AD203B41FA5}">
                      <a16:colId xmlns:a16="http://schemas.microsoft.com/office/drawing/2014/main" val="565990309"/>
                    </a:ext>
                  </a:extLst>
                </a:gridCol>
                <a:gridCol w="2103120">
                  <a:extLst>
                    <a:ext uri="{9D8B030D-6E8A-4147-A177-3AD203B41FA5}">
                      <a16:colId xmlns:a16="http://schemas.microsoft.com/office/drawing/2014/main" val="133147161"/>
                    </a:ext>
                  </a:extLst>
                </a:gridCol>
                <a:gridCol w="2103120">
                  <a:extLst>
                    <a:ext uri="{9D8B030D-6E8A-4147-A177-3AD203B41FA5}">
                      <a16:colId xmlns:a16="http://schemas.microsoft.com/office/drawing/2014/main" val="3046444970"/>
                    </a:ext>
                  </a:extLst>
                </a:gridCol>
              </a:tblGrid>
              <a:tr h="370840">
                <a:tc>
                  <a:txBody>
                    <a:bodyPr/>
                    <a:lstStyle/>
                    <a:p>
                      <a:endParaRPr lang="en-US" dirty="0"/>
                    </a:p>
                  </a:txBody>
                  <a:tcPr>
                    <a:solidFill>
                      <a:srgbClr val="00B050"/>
                    </a:solidFill>
                  </a:tcPr>
                </a:tc>
                <a:tc>
                  <a:txBody>
                    <a:bodyPr/>
                    <a:lstStyle/>
                    <a:p>
                      <a:endParaRPr lang="en-US" dirty="0"/>
                    </a:p>
                  </a:txBody>
                  <a:tcPr>
                    <a:solidFill>
                      <a:srgbClr val="00B050"/>
                    </a:solidFill>
                  </a:tcPr>
                </a:tc>
                <a:tc gridSpan="3">
                  <a:txBody>
                    <a:bodyPr/>
                    <a:lstStyle/>
                    <a:p>
                      <a:r>
                        <a:rPr lang="en-US" dirty="0"/>
                        <a:t>Reject null hypothesis</a:t>
                      </a:r>
                    </a:p>
                  </a:txBody>
                  <a:tcPr>
                    <a:solidFill>
                      <a:srgbClr val="00B050"/>
                    </a:solidFill>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493187704"/>
                  </a:ext>
                </a:extLst>
              </a:tr>
              <a:tr h="370840">
                <a:tc>
                  <a:txBody>
                    <a:bodyPr/>
                    <a:lstStyle/>
                    <a:p>
                      <a:endParaRPr lang="en-US" dirty="0">
                        <a:solidFill>
                          <a:schemeClr val="bg1"/>
                        </a:solidFill>
                      </a:endParaRPr>
                    </a:p>
                  </a:txBody>
                  <a:tcPr>
                    <a:solidFill>
                      <a:srgbClr val="00B050"/>
                    </a:solidFill>
                  </a:tcPr>
                </a:tc>
                <a:tc>
                  <a:txBody>
                    <a:bodyPr/>
                    <a:lstStyle/>
                    <a:p>
                      <a:endParaRPr lang="en-US">
                        <a:solidFill>
                          <a:schemeClr val="bg1"/>
                        </a:solidFill>
                      </a:endParaRPr>
                    </a:p>
                  </a:txBody>
                  <a:tcPr>
                    <a:solidFill>
                      <a:srgbClr val="00B050"/>
                    </a:solidFill>
                  </a:tcPr>
                </a:tc>
                <a:tc>
                  <a:txBody>
                    <a:bodyPr/>
                    <a:lstStyle/>
                    <a:p>
                      <a:r>
                        <a:rPr lang="en-US" dirty="0">
                          <a:solidFill>
                            <a:schemeClr val="bg1"/>
                          </a:solidFill>
                        </a:rPr>
                        <a:t>No</a:t>
                      </a:r>
                    </a:p>
                  </a:txBody>
                  <a:tcPr>
                    <a:solidFill>
                      <a:srgbClr val="00B050"/>
                    </a:solidFill>
                  </a:tcPr>
                </a:tc>
                <a:tc>
                  <a:txBody>
                    <a:bodyPr/>
                    <a:lstStyle/>
                    <a:p>
                      <a:r>
                        <a:rPr lang="en-US" dirty="0">
                          <a:solidFill>
                            <a:schemeClr val="bg1"/>
                          </a:solidFill>
                        </a:rPr>
                        <a:t>Yes</a:t>
                      </a:r>
                    </a:p>
                  </a:txBody>
                  <a:tcPr>
                    <a:solidFill>
                      <a:srgbClr val="00B050"/>
                    </a:solidFill>
                  </a:tcPr>
                </a:tc>
                <a:tc>
                  <a:txBody>
                    <a:bodyPr/>
                    <a:lstStyle/>
                    <a:p>
                      <a:r>
                        <a:rPr lang="en-US" dirty="0">
                          <a:solidFill>
                            <a:schemeClr val="bg1"/>
                          </a:solidFill>
                        </a:rPr>
                        <a:t>Total</a:t>
                      </a:r>
                    </a:p>
                  </a:txBody>
                  <a:tcPr>
                    <a:solidFill>
                      <a:srgbClr val="00B050"/>
                    </a:solidFill>
                  </a:tcPr>
                </a:tc>
                <a:extLst>
                  <a:ext uri="{0D108BD9-81ED-4DB2-BD59-A6C34878D82A}">
                    <a16:rowId xmlns:a16="http://schemas.microsoft.com/office/drawing/2014/main" val="512948902"/>
                  </a:ext>
                </a:extLst>
              </a:tr>
              <a:tr h="370840">
                <a:tc rowSpan="3">
                  <a:txBody>
                    <a:bodyPr/>
                    <a:lstStyle/>
                    <a:p>
                      <a:r>
                        <a:rPr lang="en-US" dirty="0">
                          <a:solidFill>
                            <a:schemeClr val="bg1"/>
                          </a:solidFill>
                        </a:rPr>
                        <a:t>Null hypothesis really true</a:t>
                      </a:r>
                    </a:p>
                  </a:txBody>
                  <a:tcPr>
                    <a:solidFill>
                      <a:srgbClr val="00B050"/>
                    </a:solidFill>
                  </a:tcPr>
                </a:tc>
                <a:tc>
                  <a:txBody>
                    <a:bodyPr/>
                    <a:lstStyle/>
                    <a:p>
                      <a:r>
                        <a:rPr lang="en-US" dirty="0">
                          <a:solidFill>
                            <a:schemeClr val="bg1"/>
                          </a:solidFill>
                        </a:rPr>
                        <a:t>Yes</a:t>
                      </a:r>
                    </a:p>
                  </a:txBody>
                  <a:tcPr>
                    <a:solidFill>
                      <a:srgbClr val="00B050"/>
                    </a:solidFill>
                  </a:tcPr>
                </a:tc>
                <a:tc>
                  <a:txBody>
                    <a:bodyPr/>
                    <a:lstStyle/>
                    <a:p>
                      <a:endParaRPr lang="en-US" dirty="0">
                        <a:solidFill>
                          <a:schemeClr val="tx1"/>
                        </a:solidFill>
                      </a:endParaRPr>
                    </a:p>
                  </a:txBody>
                  <a:tcPr>
                    <a:solidFill>
                      <a:srgbClr val="92D050"/>
                    </a:solidFill>
                  </a:tcPr>
                </a:tc>
                <a:tc>
                  <a:txBody>
                    <a:bodyPr/>
                    <a:lstStyle/>
                    <a:p>
                      <a:endParaRPr lang="en-US" dirty="0">
                        <a:solidFill>
                          <a:schemeClr val="tx1"/>
                        </a:solidFill>
                      </a:endParaRPr>
                    </a:p>
                  </a:txBody>
                  <a:tcPr>
                    <a:solidFill>
                      <a:srgbClr val="92D050"/>
                    </a:solidFill>
                  </a:tcPr>
                </a:tc>
                <a:tc>
                  <a:txBody>
                    <a:bodyPr/>
                    <a:lstStyle/>
                    <a:p>
                      <a:r>
                        <a:rPr lang="en-US" dirty="0">
                          <a:solidFill>
                            <a:schemeClr val="tx1"/>
                          </a:solidFill>
                        </a:rPr>
                        <a:t>100</a:t>
                      </a:r>
                    </a:p>
                  </a:txBody>
                  <a:tcPr>
                    <a:solidFill>
                      <a:srgbClr val="92D050"/>
                    </a:solidFill>
                  </a:tcPr>
                </a:tc>
                <a:extLst>
                  <a:ext uri="{0D108BD9-81ED-4DB2-BD59-A6C34878D82A}">
                    <a16:rowId xmlns:a16="http://schemas.microsoft.com/office/drawing/2014/main" val="687921706"/>
                  </a:ext>
                </a:extLst>
              </a:tr>
              <a:tr h="370840">
                <a:tc vMerge="1">
                  <a:txBody>
                    <a:bodyPr/>
                    <a:lstStyle/>
                    <a:p>
                      <a:endParaRPr lang="en-US" dirty="0"/>
                    </a:p>
                  </a:txBody>
                  <a:tcPr/>
                </a:tc>
                <a:tc>
                  <a:txBody>
                    <a:bodyPr/>
                    <a:lstStyle/>
                    <a:p>
                      <a:r>
                        <a:rPr lang="en-US" dirty="0">
                          <a:solidFill>
                            <a:schemeClr val="bg1"/>
                          </a:solidFill>
                        </a:rPr>
                        <a:t>No</a:t>
                      </a:r>
                    </a:p>
                  </a:txBody>
                  <a:tcPr>
                    <a:solidFill>
                      <a:srgbClr val="00B050"/>
                    </a:solidFill>
                  </a:tcPr>
                </a:tc>
                <a:tc>
                  <a:txBody>
                    <a:bodyPr/>
                    <a:lstStyle/>
                    <a:p>
                      <a:endParaRPr lang="en-US">
                        <a:solidFill>
                          <a:schemeClr val="tx1"/>
                        </a:solidFill>
                      </a:endParaRPr>
                    </a:p>
                  </a:txBody>
                  <a:tcPr>
                    <a:solidFill>
                      <a:srgbClr val="92D050"/>
                    </a:solidFill>
                  </a:tcPr>
                </a:tc>
                <a:tc>
                  <a:txBody>
                    <a:bodyPr/>
                    <a:lstStyle/>
                    <a:p>
                      <a:endParaRPr lang="en-US" dirty="0">
                        <a:solidFill>
                          <a:schemeClr val="tx1"/>
                        </a:solidFill>
                      </a:endParaRPr>
                    </a:p>
                  </a:txBody>
                  <a:tcPr>
                    <a:solidFill>
                      <a:srgbClr val="92D050"/>
                    </a:solidFill>
                  </a:tcPr>
                </a:tc>
                <a:tc>
                  <a:txBody>
                    <a:bodyPr/>
                    <a:lstStyle/>
                    <a:p>
                      <a:r>
                        <a:rPr lang="en-US" dirty="0">
                          <a:solidFill>
                            <a:schemeClr val="tx1"/>
                          </a:solidFill>
                        </a:rPr>
                        <a:t>900</a:t>
                      </a:r>
                    </a:p>
                  </a:txBody>
                  <a:tcPr>
                    <a:solidFill>
                      <a:srgbClr val="92D050"/>
                    </a:solidFill>
                  </a:tcPr>
                </a:tc>
                <a:extLst>
                  <a:ext uri="{0D108BD9-81ED-4DB2-BD59-A6C34878D82A}">
                    <a16:rowId xmlns:a16="http://schemas.microsoft.com/office/drawing/2014/main" val="3835715771"/>
                  </a:ext>
                </a:extLst>
              </a:tr>
              <a:tr h="370840">
                <a:tc vMerge="1">
                  <a:txBody>
                    <a:bodyPr/>
                    <a:lstStyle/>
                    <a:p>
                      <a:endParaRPr lang="en-US" dirty="0"/>
                    </a:p>
                  </a:txBody>
                  <a:tcPr/>
                </a:tc>
                <a:tc>
                  <a:txBody>
                    <a:bodyPr/>
                    <a:lstStyle/>
                    <a:p>
                      <a:r>
                        <a:rPr lang="en-US" dirty="0">
                          <a:solidFill>
                            <a:schemeClr val="bg1"/>
                          </a:solidFill>
                        </a:rPr>
                        <a:t>Total</a:t>
                      </a:r>
                    </a:p>
                  </a:txBody>
                  <a:tcPr>
                    <a:solidFill>
                      <a:srgbClr val="00B050"/>
                    </a:solidFill>
                  </a:tcPr>
                </a:tc>
                <a:tc>
                  <a:txBody>
                    <a:bodyPr/>
                    <a:lstStyle/>
                    <a:p>
                      <a:endParaRPr lang="en-US">
                        <a:solidFill>
                          <a:schemeClr val="tx1"/>
                        </a:solidFill>
                      </a:endParaRPr>
                    </a:p>
                  </a:txBody>
                  <a:tcPr>
                    <a:solidFill>
                      <a:srgbClr val="92D050"/>
                    </a:solidFill>
                  </a:tcPr>
                </a:tc>
                <a:tc>
                  <a:txBody>
                    <a:bodyPr/>
                    <a:lstStyle/>
                    <a:p>
                      <a:endParaRPr lang="en-US" dirty="0">
                        <a:solidFill>
                          <a:schemeClr val="tx1"/>
                        </a:solidFill>
                      </a:endParaRPr>
                    </a:p>
                  </a:txBody>
                  <a:tcPr>
                    <a:solidFill>
                      <a:srgbClr val="92D050"/>
                    </a:solidFill>
                  </a:tcPr>
                </a:tc>
                <a:tc>
                  <a:txBody>
                    <a:bodyPr/>
                    <a:lstStyle/>
                    <a:p>
                      <a:r>
                        <a:rPr lang="en-US" dirty="0">
                          <a:solidFill>
                            <a:schemeClr val="tx1"/>
                          </a:solidFill>
                        </a:rPr>
                        <a:t>1000</a:t>
                      </a:r>
                    </a:p>
                  </a:txBody>
                  <a:tcPr>
                    <a:solidFill>
                      <a:srgbClr val="92D050"/>
                    </a:solidFill>
                  </a:tcPr>
                </a:tc>
                <a:extLst>
                  <a:ext uri="{0D108BD9-81ED-4DB2-BD59-A6C34878D82A}">
                    <a16:rowId xmlns:a16="http://schemas.microsoft.com/office/drawing/2014/main" val="966583819"/>
                  </a:ext>
                </a:extLst>
              </a:tr>
            </a:tbl>
          </a:graphicData>
        </a:graphic>
      </p:graphicFrame>
      <p:sp>
        <p:nvSpPr>
          <p:cNvPr id="5" name="TextBox 4">
            <a:extLst>
              <a:ext uri="{FF2B5EF4-FFF2-40B4-BE49-F238E27FC236}">
                <a16:creationId xmlns:a16="http://schemas.microsoft.com/office/drawing/2014/main" id="{BE27638B-DC0A-2843-9EF7-0944FC3AD810}"/>
              </a:ext>
            </a:extLst>
          </p:cNvPr>
          <p:cNvSpPr txBox="1"/>
          <p:nvPr/>
        </p:nvSpPr>
        <p:spPr>
          <a:xfrm>
            <a:off x="3093929" y="4997885"/>
            <a:ext cx="5736920" cy="830997"/>
          </a:xfrm>
          <a:prstGeom prst="rect">
            <a:avLst/>
          </a:prstGeom>
          <a:solidFill>
            <a:schemeClr val="bg1"/>
          </a:solidFill>
        </p:spPr>
        <p:txBody>
          <a:bodyPr wrap="square" rtlCol="0">
            <a:spAutoFit/>
          </a:bodyPr>
          <a:lstStyle/>
          <a:p>
            <a:pPr algn="l"/>
            <a:r>
              <a:rPr lang="en-US" sz="2400" dirty="0"/>
              <a:t>In 90% of the experiments, her hypothesis is true (a-priori probability, unknown in reality)</a:t>
            </a:r>
          </a:p>
        </p:txBody>
      </p:sp>
    </p:spTree>
    <p:extLst>
      <p:ext uri="{BB962C8B-B14F-4D97-AF65-F5344CB8AC3E}">
        <p14:creationId xmlns:p14="http://schemas.microsoft.com/office/powerpoint/2010/main" val="25633477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249B7B-C3A9-B943-BFEE-70170047EC39}"/>
              </a:ext>
            </a:extLst>
          </p:cNvPr>
          <p:cNvSpPr>
            <a:spLocks noGrp="1"/>
          </p:cNvSpPr>
          <p:nvPr>
            <p:ph type="title"/>
          </p:nvPr>
        </p:nvSpPr>
        <p:spPr/>
        <p:txBody>
          <a:bodyPr/>
          <a:lstStyle/>
          <a:p>
            <a:r>
              <a:rPr lang="en-US" dirty="0" err="1"/>
              <a:t>Pru</a:t>
            </a:r>
            <a:r>
              <a:rPr lang="en-US" dirty="0"/>
              <a:t> Dent computation</a:t>
            </a:r>
          </a:p>
        </p:txBody>
      </p:sp>
      <p:graphicFrame>
        <p:nvGraphicFramePr>
          <p:cNvPr id="4" name="Content Placeholder 3">
            <a:extLst>
              <a:ext uri="{FF2B5EF4-FFF2-40B4-BE49-F238E27FC236}">
                <a16:creationId xmlns:a16="http://schemas.microsoft.com/office/drawing/2014/main" id="{0C50ACA0-2C77-954B-A89D-6D623DF81732}"/>
              </a:ext>
            </a:extLst>
          </p:cNvPr>
          <p:cNvGraphicFramePr>
            <a:graphicFrameLocks noGrp="1"/>
          </p:cNvGraphicFramePr>
          <p:nvPr>
            <p:ph idx="1"/>
            <p:extLst>
              <p:ext uri="{D42A27DB-BD31-4B8C-83A1-F6EECF244321}">
                <p14:modId xmlns:p14="http://schemas.microsoft.com/office/powerpoint/2010/main" val="2974322104"/>
              </p:ext>
            </p:extLst>
          </p:nvPr>
        </p:nvGraphicFramePr>
        <p:xfrm>
          <a:off x="838200" y="1825625"/>
          <a:ext cx="10515600" cy="1854200"/>
        </p:xfrm>
        <a:graphic>
          <a:graphicData uri="http://schemas.openxmlformats.org/drawingml/2006/table">
            <a:tbl>
              <a:tblPr firstRow="1" bandRow="1">
                <a:tableStyleId>{5C22544A-7EE6-4342-B048-85BDC9FD1C3A}</a:tableStyleId>
              </a:tblPr>
              <a:tblGrid>
                <a:gridCol w="2103120">
                  <a:extLst>
                    <a:ext uri="{9D8B030D-6E8A-4147-A177-3AD203B41FA5}">
                      <a16:colId xmlns:a16="http://schemas.microsoft.com/office/drawing/2014/main" val="1804049239"/>
                    </a:ext>
                  </a:extLst>
                </a:gridCol>
                <a:gridCol w="2103120">
                  <a:extLst>
                    <a:ext uri="{9D8B030D-6E8A-4147-A177-3AD203B41FA5}">
                      <a16:colId xmlns:a16="http://schemas.microsoft.com/office/drawing/2014/main" val="3652983092"/>
                    </a:ext>
                  </a:extLst>
                </a:gridCol>
                <a:gridCol w="2103120">
                  <a:extLst>
                    <a:ext uri="{9D8B030D-6E8A-4147-A177-3AD203B41FA5}">
                      <a16:colId xmlns:a16="http://schemas.microsoft.com/office/drawing/2014/main" val="565990309"/>
                    </a:ext>
                  </a:extLst>
                </a:gridCol>
                <a:gridCol w="2103120">
                  <a:extLst>
                    <a:ext uri="{9D8B030D-6E8A-4147-A177-3AD203B41FA5}">
                      <a16:colId xmlns:a16="http://schemas.microsoft.com/office/drawing/2014/main" val="133147161"/>
                    </a:ext>
                  </a:extLst>
                </a:gridCol>
                <a:gridCol w="2103120">
                  <a:extLst>
                    <a:ext uri="{9D8B030D-6E8A-4147-A177-3AD203B41FA5}">
                      <a16:colId xmlns:a16="http://schemas.microsoft.com/office/drawing/2014/main" val="3046444970"/>
                    </a:ext>
                  </a:extLst>
                </a:gridCol>
              </a:tblGrid>
              <a:tr h="370840">
                <a:tc>
                  <a:txBody>
                    <a:bodyPr/>
                    <a:lstStyle/>
                    <a:p>
                      <a:endParaRPr lang="en-US" dirty="0"/>
                    </a:p>
                  </a:txBody>
                  <a:tcPr>
                    <a:solidFill>
                      <a:srgbClr val="00B050"/>
                    </a:solidFill>
                  </a:tcPr>
                </a:tc>
                <a:tc>
                  <a:txBody>
                    <a:bodyPr/>
                    <a:lstStyle/>
                    <a:p>
                      <a:endParaRPr lang="en-US" dirty="0"/>
                    </a:p>
                  </a:txBody>
                  <a:tcPr>
                    <a:solidFill>
                      <a:srgbClr val="00B050"/>
                    </a:solidFill>
                  </a:tcPr>
                </a:tc>
                <a:tc gridSpan="3">
                  <a:txBody>
                    <a:bodyPr/>
                    <a:lstStyle/>
                    <a:p>
                      <a:r>
                        <a:rPr lang="en-US" dirty="0"/>
                        <a:t>Reject null hypothesis</a:t>
                      </a:r>
                    </a:p>
                  </a:txBody>
                  <a:tcPr>
                    <a:solidFill>
                      <a:srgbClr val="00B050"/>
                    </a:solidFill>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493187704"/>
                  </a:ext>
                </a:extLst>
              </a:tr>
              <a:tr h="370840">
                <a:tc>
                  <a:txBody>
                    <a:bodyPr/>
                    <a:lstStyle/>
                    <a:p>
                      <a:endParaRPr lang="en-US" dirty="0">
                        <a:solidFill>
                          <a:schemeClr val="bg1"/>
                        </a:solidFill>
                      </a:endParaRPr>
                    </a:p>
                  </a:txBody>
                  <a:tcPr>
                    <a:solidFill>
                      <a:srgbClr val="00B050"/>
                    </a:solidFill>
                  </a:tcPr>
                </a:tc>
                <a:tc>
                  <a:txBody>
                    <a:bodyPr/>
                    <a:lstStyle/>
                    <a:p>
                      <a:endParaRPr lang="en-US">
                        <a:solidFill>
                          <a:schemeClr val="bg1"/>
                        </a:solidFill>
                      </a:endParaRPr>
                    </a:p>
                  </a:txBody>
                  <a:tcPr>
                    <a:solidFill>
                      <a:srgbClr val="00B050"/>
                    </a:solidFill>
                  </a:tcPr>
                </a:tc>
                <a:tc>
                  <a:txBody>
                    <a:bodyPr/>
                    <a:lstStyle/>
                    <a:p>
                      <a:r>
                        <a:rPr lang="en-US" dirty="0">
                          <a:solidFill>
                            <a:schemeClr val="bg1"/>
                          </a:solidFill>
                        </a:rPr>
                        <a:t>No</a:t>
                      </a:r>
                    </a:p>
                  </a:txBody>
                  <a:tcPr>
                    <a:solidFill>
                      <a:srgbClr val="00B050"/>
                    </a:solidFill>
                  </a:tcPr>
                </a:tc>
                <a:tc>
                  <a:txBody>
                    <a:bodyPr/>
                    <a:lstStyle/>
                    <a:p>
                      <a:r>
                        <a:rPr lang="en-US" dirty="0">
                          <a:solidFill>
                            <a:schemeClr val="bg1"/>
                          </a:solidFill>
                        </a:rPr>
                        <a:t>Yes</a:t>
                      </a:r>
                    </a:p>
                  </a:txBody>
                  <a:tcPr>
                    <a:solidFill>
                      <a:srgbClr val="00B050"/>
                    </a:solidFill>
                  </a:tcPr>
                </a:tc>
                <a:tc>
                  <a:txBody>
                    <a:bodyPr/>
                    <a:lstStyle/>
                    <a:p>
                      <a:r>
                        <a:rPr lang="en-US" dirty="0">
                          <a:solidFill>
                            <a:schemeClr val="bg1"/>
                          </a:solidFill>
                        </a:rPr>
                        <a:t>Total</a:t>
                      </a:r>
                    </a:p>
                  </a:txBody>
                  <a:tcPr>
                    <a:solidFill>
                      <a:srgbClr val="00B050"/>
                    </a:solidFill>
                  </a:tcPr>
                </a:tc>
                <a:extLst>
                  <a:ext uri="{0D108BD9-81ED-4DB2-BD59-A6C34878D82A}">
                    <a16:rowId xmlns:a16="http://schemas.microsoft.com/office/drawing/2014/main" val="512948902"/>
                  </a:ext>
                </a:extLst>
              </a:tr>
              <a:tr h="370840">
                <a:tc rowSpan="3">
                  <a:txBody>
                    <a:bodyPr/>
                    <a:lstStyle/>
                    <a:p>
                      <a:r>
                        <a:rPr lang="en-US" dirty="0">
                          <a:solidFill>
                            <a:schemeClr val="bg1"/>
                          </a:solidFill>
                        </a:rPr>
                        <a:t>Null hypothesis really true</a:t>
                      </a:r>
                    </a:p>
                  </a:txBody>
                  <a:tcPr>
                    <a:solidFill>
                      <a:srgbClr val="00B050"/>
                    </a:solidFill>
                  </a:tcPr>
                </a:tc>
                <a:tc>
                  <a:txBody>
                    <a:bodyPr/>
                    <a:lstStyle/>
                    <a:p>
                      <a:r>
                        <a:rPr lang="en-US" dirty="0">
                          <a:solidFill>
                            <a:schemeClr val="bg1"/>
                          </a:solidFill>
                        </a:rPr>
                        <a:t>Yes</a:t>
                      </a:r>
                    </a:p>
                  </a:txBody>
                  <a:tcPr>
                    <a:solidFill>
                      <a:srgbClr val="00B050"/>
                    </a:solidFill>
                  </a:tcPr>
                </a:tc>
                <a:tc>
                  <a:txBody>
                    <a:bodyPr/>
                    <a:lstStyle/>
                    <a:p>
                      <a:endParaRPr lang="en-US" dirty="0">
                        <a:solidFill>
                          <a:schemeClr val="tx1"/>
                        </a:solidFill>
                      </a:endParaRPr>
                    </a:p>
                  </a:txBody>
                  <a:tcPr>
                    <a:solidFill>
                      <a:srgbClr val="92D050"/>
                    </a:solidFill>
                  </a:tcPr>
                </a:tc>
                <a:tc>
                  <a:txBody>
                    <a:bodyPr/>
                    <a:lstStyle/>
                    <a:p>
                      <a:endParaRPr lang="en-US" dirty="0">
                        <a:solidFill>
                          <a:schemeClr val="tx1"/>
                        </a:solidFill>
                      </a:endParaRPr>
                    </a:p>
                  </a:txBody>
                  <a:tcPr>
                    <a:solidFill>
                      <a:srgbClr val="92D050"/>
                    </a:solidFill>
                  </a:tcPr>
                </a:tc>
                <a:tc>
                  <a:txBody>
                    <a:bodyPr/>
                    <a:lstStyle/>
                    <a:p>
                      <a:r>
                        <a:rPr lang="en-US" dirty="0">
                          <a:solidFill>
                            <a:schemeClr val="tx1"/>
                          </a:solidFill>
                        </a:rPr>
                        <a:t>100</a:t>
                      </a:r>
                    </a:p>
                  </a:txBody>
                  <a:tcPr>
                    <a:solidFill>
                      <a:srgbClr val="92D050"/>
                    </a:solidFill>
                  </a:tcPr>
                </a:tc>
                <a:extLst>
                  <a:ext uri="{0D108BD9-81ED-4DB2-BD59-A6C34878D82A}">
                    <a16:rowId xmlns:a16="http://schemas.microsoft.com/office/drawing/2014/main" val="687921706"/>
                  </a:ext>
                </a:extLst>
              </a:tr>
              <a:tr h="370840">
                <a:tc vMerge="1">
                  <a:txBody>
                    <a:bodyPr/>
                    <a:lstStyle/>
                    <a:p>
                      <a:endParaRPr lang="en-US" dirty="0"/>
                    </a:p>
                  </a:txBody>
                  <a:tcPr/>
                </a:tc>
                <a:tc>
                  <a:txBody>
                    <a:bodyPr/>
                    <a:lstStyle/>
                    <a:p>
                      <a:r>
                        <a:rPr lang="en-US" dirty="0">
                          <a:solidFill>
                            <a:schemeClr val="bg1"/>
                          </a:solidFill>
                        </a:rPr>
                        <a:t>No</a:t>
                      </a:r>
                    </a:p>
                  </a:txBody>
                  <a:tcPr>
                    <a:solidFill>
                      <a:srgbClr val="00B050"/>
                    </a:solidFill>
                  </a:tcPr>
                </a:tc>
                <a:tc>
                  <a:txBody>
                    <a:bodyPr/>
                    <a:lstStyle/>
                    <a:p>
                      <a:r>
                        <a:rPr lang="en-US" dirty="0">
                          <a:solidFill>
                            <a:schemeClr val="tx1"/>
                          </a:solidFill>
                        </a:rPr>
                        <a:t>180</a:t>
                      </a:r>
                    </a:p>
                  </a:txBody>
                  <a:tcPr>
                    <a:solidFill>
                      <a:srgbClr val="92D050"/>
                    </a:solidFill>
                  </a:tcPr>
                </a:tc>
                <a:tc>
                  <a:txBody>
                    <a:bodyPr/>
                    <a:lstStyle/>
                    <a:p>
                      <a:r>
                        <a:rPr lang="en-US" dirty="0">
                          <a:solidFill>
                            <a:schemeClr val="tx1"/>
                          </a:solidFill>
                        </a:rPr>
                        <a:t>720</a:t>
                      </a:r>
                    </a:p>
                  </a:txBody>
                  <a:tcPr>
                    <a:solidFill>
                      <a:srgbClr val="92D050"/>
                    </a:solidFill>
                  </a:tcPr>
                </a:tc>
                <a:tc>
                  <a:txBody>
                    <a:bodyPr/>
                    <a:lstStyle/>
                    <a:p>
                      <a:r>
                        <a:rPr lang="en-US" dirty="0">
                          <a:solidFill>
                            <a:schemeClr val="tx1"/>
                          </a:solidFill>
                        </a:rPr>
                        <a:t>900</a:t>
                      </a:r>
                    </a:p>
                  </a:txBody>
                  <a:tcPr>
                    <a:solidFill>
                      <a:srgbClr val="92D050"/>
                    </a:solidFill>
                  </a:tcPr>
                </a:tc>
                <a:extLst>
                  <a:ext uri="{0D108BD9-81ED-4DB2-BD59-A6C34878D82A}">
                    <a16:rowId xmlns:a16="http://schemas.microsoft.com/office/drawing/2014/main" val="3835715771"/>
                  </a:ext>
                </a:extLst>
              </a:tr>
              <a:tr h="370840">
                <a:tc vMerge="1">
                  <a:txBody>
                    <a:bodyPr/>
                    <a:lstStyle/>
                    <a:p>
                      <a:endParaRPr lang="en-US" dirty="0"/>
                    </a:p>
                  </a:txBody>
                  <a:tcPr/>
                </a:tc>
                <a:tc>
                  <a:txBody>
                    <a:bodyPr/>
                    <a:lstStyle/>
                    <a:p>
                      <a:r>
                        <a:rPr lang="en-US" dirty="0">
                          <a:solidFill>
                            <a:schemeClr val="bg1"/>
                          </a:solidFill>
                        </a:rPr>
                        <a:t>Total</a:t>
                      </a:r>
                    </a:p>
                  </a:txBody>
                  <a:tcPr>
                    <a:solidFill>
                      <a:srgbClr val="00B050"/>
                    </a:solidFill>
                  </a:tcPr>
                </a:tc>
                <a:tc>
                  <a:txBody>
                    <a:bodyPr/>
                    <a:lstStyle/>
                    <a:p>
                      <a:endParaRPr lang="en-US">
                        <a:solidFill>
                          <a:schemeClr val="tx1"/>
                        </a:solidFill>
                      </a:endParaRPr>
                    </a:p>
                  </a:txBody>
                  <a:tcPr>
                    <a:solidFill>
                      <a:srgbClr val="92D050"/>
                    </a:solidFill>
                  </a:tcPr>
                </a:tc>
                <a:tc>
                  <a:txBody>
                    <a:bodyPr/>
                    <a:lstStyle/>
                    <a:p>
                      <a:endParaRPr lang="en-US" dirty="0">
                        <a:solidFill>
                          <a:schemeClr val="tx1"/>
                        </a:solidFill>
                      </a:endParaRPr>
                    </a:p>
                  </a:txBody>
                  <a:tcPr>
                    <a:solidFill>
                      <a:srgbClr val="92D050"/>
                    </a:solidFill>
                  </a:tcPr>
                </a:tc>
                <a:tc>
                  <a:txBody>
                    <a:bodyPr/>
                    <a:lstStyle/>
                    <a:p>
                      <a:r>
                        <a:rPr lang="en-US" dirty="0">
                          <a:solidFill>
                            <a:schemeClr val="tx1"/>
                          </a:solidFill>
                        </a:rPr>
                        <a:t>1000</a:t>
                      </a:r>
                    </a:p>
                  </a:txBody>
                  <a:tcPr>
                    <a:solidFill>
                      <a:srgbClr val="92D050"/>
                    </a:solidFill>
                  </a:tcPr>
                </a:tc>
                <a:extLst>
                  <a:ext uri="{0D108BD9-81ED-4DB2-BD59-A6C34878D82A}">
                    <a16:rowId xmlns:a16="http://schemas.microsoft.com/office/drawing/2014/main" val="966583819"/>
                  </a:ext>
                </a:extLst>
              </a:tr>
            </a:tbl>
          </a:graphicData>
        </a:graphic>
      </p:graphicFrame>
      <p:sp>
        <p:nvSpPr>
          <p:cNvPr id="5" name="TextBox 4">
            <a:extLst>
              <a:ext uri="{FF2B5EF4-FFF2-40B4-BE49-F238E27FC236}">
                <a16:creationId xmlns:a16="http://schemas.microsoft.com/office/drawing/2014/main" id="{BE27638B-DC0A-2843-9EF7-0944FC3AD810}"/>
              </a:ext>
            </a:extLst>
          </p:cNvPr>
          <p:cNvSpPr txBox="1"/>
          <p:nvPr/>
        </p:nvSpPr>
        <p:spPr>
          <a:xfrm>
            <a:off x="3093929" y="4997885"/>
            <a:ext cx="5736920" cy="1200329"/>
          </a:xfrm>
          <a:prstGeom prst="rect">
            <a:avLst/>
          </a:prstGeom>
          <a:solidFill>
            <a:schemeClr val="bg1"/>
          </a:solidFill>
        </p:spPr>
        <p:txBody>
          <a:bodyPr wrap="square" rtlCol="0">
            <a:spAutoFit/>
          </a:bodyPr>
          <a:lstStyle/>
          <a:p>
            <a:pPr algn="l"/>
            <a:r>
              <a:rPr lang="en-US" sz="2400" dirty="0"/>
              <a:t>When the null hypothesis is false, there is an 80% chance of correctly rejecting it (statistical power)</a:t>
            </a:r>
          </a:p>
        </p:txBody>
      </p:sp>
    </p:spTree>
    <p:extLst>
      <p:ext uri="{BB962C8B-B14F-4D97-AF65-F5344CB8AC3E}">
        <p14:creationId xmlns:p14="http://schemas.microsoft.com/office/powerpoint/2010/main" val="23723281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249B7B-C3A9-B943-BFEE-70170047EC39}"/>
              </a:ext>
            </a:extLst>
          </p:cNvPr>
          <p:cNvSpPr>
            <a:spLocks noGrp="1"/>
          </p:cNvSpPr>
          <p:nvPr>
            <p:ph type="title"/>
          </p:nvPr>
        </p:nvSpPr>
        <p:spPr/>
        <p:txBody>
          <a:bodyPr/>
          <a:lstStyle/>
          <a:p>
            <a:r>
              <a:rPr lang="en-US" dirty="0" err="1"/>
              <a:t>Pru</a:t>
            </a:r>
            <a:r>
              <a:rPr lang="en-US" dirty="0"/>
              <a:t> Dent computation</a:t>
            </a:r>
          </a:p>
        </p:txBody>
      </p:sp>
      <p:graphicFrame>
        <p:nvGraphicFramePr>
          <p:cNvPr id="4" name="Content Placeholder 3">
            <a:extLst>
              <a:ext uri="{FF2B5EF4-FFF2-40B4-BE49-F238E27FC236}">
                <a16:creationId xmlns:a16="http://schemas.microsoft.com/office/drawing/2014/main" id="{0C50ACA0-2C77-954B-A89D-6D623DF81732}"/>
              </a:ext>
            </a:extLst>
          </p:cNvPr>
          <p:cNvGraphicFramePr>
            <a:graphicFrameLocks noGrp="1"/>
          </p:cNvGraphicFramePr>
          <p:nvPr>
            <p:ph idx="1"/>
            <p:extLst>
              <p:ext uri="{D42A27DB-BD31-4B8C-83A1-F6EECF244321}">
                <p14:modId xmlns:p14="http://schemas.microsoft.com/office/powerpoint/2010/main" val="399909583"/>
              </p:ext>
            </p:extLst>
          </p:nvPr>
        </p:nvGraphicFramePr>
        <p:xfrm>
          <a:off x="838200" y="1825625"/>
          <a:ext cx="10515600" cy="1854200"/>
        </p:xfrm>
        <a:graphic>
          <a:graphicData uri="http://schemas.openxmlformats.org/drawingml/2006/table">
            <a:tbl>
              <a:tblPr firstRow="1" bandRow="1">
                <a:tableStyleId>{5C22544A-7EE6-4342-B048-85BDC9FD1C3A}</a:tableStyleId>
              </a:tblPr>
              <a:tblGrid>
                <a:gridCol w="2103120">
                  <a:extLst>
                    <a:ext uri="{9D8B030D-6E8A-4147-A177-3AD203B41FA5}">
                      <a16:colId xmlns:a16="http://schemas.microsoft.com/office/drawing/2014/main" val="1804049239"/>
                    </a:ext>
                  </a:extLst>
                </a:gridCol>
                <a:gridCol w="2103120">
                  <a:extLst>
                    <a:ext uri="{9D8B030D-6E8A-4147-A177-3AD203B41FA5}">
                      <a16:colId xmlns:a16="http://schemas.microsoft.com/office/drawing/2014/main" val="3652983092"/>
                    </a:ext>
                  </a:extLst>
                </a:gridCol>
                <a:gridCol w="2103120">
                  <a:extLst>
                    <a:ext uri="{9D8B030D-6E8A-4147-A177-3AD203B41FA5}">
                      <a16:colId xmlns:a16="http://schemas.microsoft.com/office/drawing/2014/main" val="565990309"/>
                    </a:ext>
                  </a:extLst>
                </a:gridCol>
                <a:gridCol w="2103120">
                  <a:extLst>
                    <a:ext uri="{9D8B030D-6E8A-4147-A177-3AD203B41FA5}">
                      <a16:colId xmlns:a16="http://schemas.microsoft.com/office/drawing/2014/main" val="133147161"/>
                    </a:ext>
                  </a:extLst>
                </a:gridCol>
                <a:gridCol w="2103120">
                  <a:extLst>
                    <a:ext uri="{9D8B030D-6E8A-4147-A177-3AD203B41FA5}">
                      <a16:colId xmlns:a16="http://schemas.microsoft.com/office/drawing/2014/main" val="3046444970"/>
                    </a:ext>
                  </a:extLst>
                </a:gridCol>
              </a:tblGrid>
              <a:tr h="370840">
                <a:tc>
                  <a:txBody>
                    <a:bodyPr/>
                    <a:lstStyle/>
                    <a:p>
                      <a:endParaRPr lang="en-US" dirty="0"/>
                    </a:p>
                  </a:txBody>
                  <a:tcPr>
                    <a:solidFill>
                      <a:srgbClr val="00B050"/>
                    </a:solidFill>
                  </a:tcPr>
                </a:tc>
                <a:tc>
                  <a:txBody>
                    <a:bodyPr/>
                    <a:lstStyle/>
                    <a:p>
                      <a:endParaRPr lang="en-US" dirty="0"/>
                    </a:p>
                  </a:txBody>
                  <a:tcPr>
                    <a:solidFill>
                      <a:srgbClr val="00B050"/>
                    </a:solidFill>
                  </a:tcPr>
                </a:tc>
                <a:tc gridSpan="3">
                  <a:txBody>
                    <a:bodyPr/>
                    <a:lstStyle/>
                    <a:p>
                      <a:r>
                        <a:rPr lang="en-US" dirty="0"/>
                        <a:t>Reject null hypothesis</a:t>
                      </a:r>
                    </a:p>
                  </a:txBody>
                  <a:tcPr>
                    <a:solidFill>
                      <a:srgbClr val="00B050"/>
                    </a:solidFill>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493187704"/>
                  </a:ext>
                </a:extLst>
              </a:tr>
              <a:tr h="370840">
                <a:tc>
                  <a:txBody>
                    <a:bodyPr/>
                    <a:lstStyle/>
                    <a:p>
                      <a:endParaRPr lang="en-US" dirty="0">
                        <a:solidFill>
                          <a:schemeClr val="bg1"/>
                        </a:solidFill>
                      </a:endParaRPr>
                    </a:p>
                  </a:txBody>
                  <a:tcPr>
                    <a:solidFill>
                      <a:srgbClr val="00B050"/>
                    </a:solidFill>
                  </a:tcPr>
                </a:tc>
                <a:tc>
                  <a:txBody>
                    <a:bodyPr/>
                    <a:lstStyle/>
                    <a:p>
                      <a:endParaRPr lang="en-US">
                        <a:solidFill>
                          <a:schemeClr val="bg1"/>
                        </a:solidFill>
                      </a:endParaRPr>
                    </a:p>
                  </a:txBody>
                  <a:tcPr>
                    <a:solidFill>
                      <a:srgbClr val="00B050"/>
                    </a:solidFill>
                  </a:tcPr>
                </a:tc>
                <a:tc>
                  <a:txBody>
                    <a:bodyPr/>
                    <a:lstStyle/>
                    <a:p>
                      <a:r>
                        <a:rPr lang="en-US" dirty="0">
                          <a:solidFill>
                            <a:schemeClr val="bg1"/>
                          </a:solidFill>
                        </a:rPr>
                        <a:t>No</a:t>
                      </a:r>
                    </a:p>
                  </a:txBody>
                  <a:tcPr>
                    <a:solidFill>
                      <a:srgbClr val="00B050"/>
                    </a:solidFill>
                  </a:tcPr>
                </a:tc>
                <a:tc>
                  <a:txBody>
                    <a:bodyPr/>
                    <a:lstStyle/>
                    <a:p>
                      <a:r>
                        <a:rPr lang="en-US" dirty="0">
                          <a:solidFill>
                            <a:schemeClr val="bg1"/>
                          </a:solidFill>
                        </a:rPr>
                        <a:t>Yes</a:t>
                      </a:r>
                    </a:p>
                  </a:txBody>
                  <a:tcPr>
                    <a:solidFill>
                      <a:srgbClr val="00B050"/>
                    </a:solidFill>
                  </a:tcPr>
                </a:tc>
                <a:tc>
                  <a:txBody>
                    <a:bodyPr/>
                    <a:lstStyle/>
                    <a:p>
                      <a:r>
                        <a:rPr lang="en-US" dirty="0">
                          <a:solidFill>
                            <a:schemeClr val="bg1"/>
                          </a:solidFill>
                        </a:rPr>
                        <a:t>Total</a:t>
                      </a:r>
                    </a:p>
                  </a:txBody>
                  <a:tcPr>
                    <a:solidFill>
                      <a:srgbClr val="00B050"/>
                    </a:solidFill>
                  </a:tcPr>
                </a:tc>
                <a:extLst>
                  <a:ext uri="{0D108BD9-81ED-4DB2-BD59-A6C34878D82A}">
                    <a16:rowId xmlns:a16="http://schemas.microsoft.com/office/drawing/2014/main" val="512948902"/>
                  </a:ext>
                </a:extLst>
              </a:tr>
              <a:tr h="370840">
                <a:tc rowSpan="3">
                  <a:txBody>
                    <a:bodyPr/>
                    <a:lstStyle/>
                    <a:p>
                      <a:r>
                        <a:rPr lang="en-US" dirty="0">
                          <a:solidFill>
                            <a:schemeClr val="bg1"/>
                          </a:solidFill>
                        </a:rPr>
                        <a:t>Null hypothesis really true</a:t>
                      </a:r>
                    </a:p>
                  </a:txBody>
                  <a:tcPr>
                    <a:solidFill>
                      <a:srgbClr val="00B050"/>
                    </a:solidFill>
                  </a:tcPr>
                </a:tc>
                <a:tc>
                  <a:txBody>
                    <a:bodyPr/>
                    <a:lstStyle/>
                    <a:p>
                      <a:r>
                        <a:rPr lang="en-US" dirty="0">
                          <a:solidFill>
                            <a:schemeClr val="bg1"/>
                          </a:solidFill>
                        </a:rPr>
                        <a:t>Yes</a:t>
                      </a:r>
                    </a:p>
                  </a:txBody>
                  <a:tcPr>
                    <a:solidFill>
                      <a:srgbClr val="00B050"/>
                    </a:solidFill>
                  </a:tcPr>
                </a:tc>
                <a:tc>
                  <a:txBody>
                    <a:bodyPr/>
                    <a:lstStyle/>
                    <a:p>
                      <a:r>
                        <a:rPr lang="en-US" dirty="0">
                          <a:solidFill>
                            <a:schemeClr val="tx1"/>
                          </a:solidFill>
                        </a:rPr>
                        <a:t>95</a:t>
                      </a:r>
                    </a:p>
                  </a:txBody>
                  <a:tcPr>
                    <a:solidFill>
                      <a:srgbClr val="92D050"/>
                    </a:solidFill>
                  </a:tcPr>
                </a:tc>
                <a:tc>
                  <a:txBody>
                    <a:bodyPr/>
                    <a:lstStyle/>
                    <a:p>
                      <a:r>
                        <a:rPr lang="en-US" dirty="0">
                          <a:solidFill>
                            <a:schemeClr val="tx1"/>
                          </a:solidFill>
                        </a:rPr>
                        <a:t>5</a:t>
                      </a:r>
                    </a:p>
                  </a:txBody>
                  <a:tcPr>
                    <a:solidFill>
                      <a:srgbClr val="92D050"/>
                    </a:solidFill>
                  </a:tcPr>
                </a:tc>
                <a:tc>
                  <a:txBody>
                    <a:bodyPr/>
                    <a:lstStyle/>
                    <a:p>
                      <a:r>
                        <a:rPr lang="en-US" dirty="0">
                          <a:solidFill>
                            <a:schemeClr val="tx1"/>
                          </a:solidFill>
                        </a:rPr>
                        <a:t>100</a:t>
                      </a:r>
                    </a:p>
                  </a:txBody>
                  <a:tcPr>
                    <a:solidFill>
                      <a:srgbClr val="92D050"/>
                    </a:solidFill>
                  </a:tcPr>
                </a:tc>
                <a:extLst>
                  <a:ext uri="{0D108BD9-81ED-4DB2-BD59-A6C34878D82A}">
                    <a16:rowId xmlns:a16="http://schemas.microsoft.com/office/drawing/2014/main" val="687921706"/>
                  </a:ext>
                </a:extLst>
              </a:tr>
              <a:tr h="370840">
                <a:tc vMerge="1">
                  <a:txBody>
                    <a:bodyPr/>
                    <a:lstStyle/>
                    <a:p>
                      <a:endParaRPr lang="en-US" dirty="0"/>
                    </a:p>
                  </a:txBody>
                  <a:tcPr/>
                </a:tc>
                <a:tc>
                  <a:txBody>
                    <a:bodyPr/>
                    <a:lstStyle/>
                    <a:p>
                      <a:r>
                        <a:rPr lang="en-US" dirty="0">
                          <a:solidFill>
                            <a:schemeClr val="bg1"/>
                          </a:solidFill>
                        </a:rPr>
                        <a:t>No</a:t>
                      </a:r>
                    </a:p>
                  </a:txBody>
                  <a:tcPr>
                    <a:solidFill>
                      <a:srgbClr val="00B050"/>
                    </a:solidFill>
                  </a:tcPr>
                </a:tc>
                <a:tc>
                  <a:txBody>
                    <a:bodyPr/>
                    <a:lstStyle/>
                    <a:p>
                      <a:r>
                        <a:rPr lang="en-US" dirty="0">
                          <a:solidFill>
                            <a:schemeClr val="tx1"/>
                          </a:solidFill>
                        </a:rPr>
                        <a:t>180</a:t>
                      </a:r>
                    </a:p>
                  </a:txBody>
                  <a:tcPr>
                    <a:solidFill>
                      <a:srgbClr val="92D050"/>
                    </a:solidFill>
                  </a:tcPr>
                </a:tc>
                <a:tc>
                  <a:txBody>
                    <a:bodyPr/>
                    <a:lstStyle/>
                    <a:p>
                      <a:r>
                        <a:rPr lang="en-US" dirty="0">
                          <a:solidFill>
                            <a:schemeClr val="tx1"/>
                          </a:solidFill>
                        </a:rPr>
                        <a:t>720</a:t>
                      </a:r>
                    </a:p>
                  </a:txBody>
                  <a:tcPr>
                    <a:solidFill>
                      <a:srgbClr val="92D050"/>
                    </a:solidFill>
                  </a:tcPr>
                </a:tc>
                <a:tc>
                  <a:txBody>
                    <a:bodyPr/>
                    <a:lstStyle/>
                    <a:p>
                      <a:r>
                        <a:rPr lang="en-US" dirty="0">
                          <a:solidFill>
                            <a:schemeClr val="tx1"/>
                          </a:solidFill>
                        </a:rPr>
                        <a:t>900</a:t>
                      </a:r>
                    </a:p>
                  </a:txBody>
                  <a:tcPr>
                    <a:solidFill>
                      <a:srgbClr val="92D050"/>
                    </a:solidFill>
                  </a:tcPr>
                </a:tc>
                <a:extLst>
                  <a:ext uri="{0D108BD9-81ED-4DB2-BD59-A6C34878D82A}">
                    <a16:rowId xmlns:a16="http://schemas.microsoft.com/office/drawing/2014/main" val="3835715771"/>
                  </a:ext>
                </a:extLst>
              </a:tr>
              <a:tr h="370840">
                <a:tc vMerge="1">
                  <a:txBody>
                    <a:bodyPr/>
                    <a:lstStyle/>
                    <a:p>
                      <a:endParaRPr lang="en-US" dirty="0"/>
                    </a:p>
                  </a:txBody>
                  <a:tcPr/>
                </a:tc>
                <a:tc>
                  <a:txBody>
                    <a:bodyPr/>
                    <a:lstStyle/>
                    <a:p>
                      <a:r>
                        <a:rPr lang="en-US" dirty="0">
                          <a:solidFill>
                            <a:schemeClr val="bg1"/>
                          </a:solidFill>
                        </a:rPr>
                        <a:t>Total</a:t>
                      </a:r>
                    </a:p>
                  </a:txBody>
                  <a:tcPr>
                    <a:solidFill>
                      <a:srgbClr val="00B050"/>
                    </a:solidFill>
                  </a:tcPr>
                </a:tc>
                <a:tc>
                  <a:txBody>
                    <a:bodyPr/>
                    <a:lstStyle/>
                    <a:p>
                      <a:endParaRPr lang="en-US">
                        <a:solidFill>
                          <a:schemeClr val="tx1"/>
                        </a:solidFill>
                      </a:endParaRPr>
                    </a:p>
                  </a:txBody>
                  <a:tcPr>
                    <a:solidFill>
                      <a:srgbClr val="92D050"/>
                    </a:solidFill>
                  </a:tcPr>
                </a:tc>
                <a:tc>
                  <a:txBody>
                    <a:bodyPr/>
                    <a:lstStyle/>
                    <a:p>
                      <a:endParaRPr lang="en-US" dirty="0">
                        <a:solidFill>
                          <a:schemeClr val="tx1"/>
                        </a:solidFill>
                      </a:endParaRPr>
                    </a:p>
                  </a:txBody>
                  <a:tcPr>
                    <a:solidFill>
                      <a:srgbClr val="92D050"/>
                    </a:solidFill>
                  </a:tcPr>
                </a:tc>
                <a:tc>
                  <a:txBody>
                    <a:bodyPr/>
                    <a:lstStyle/>
                    <a:p>
                      <a:r>
                        <a:rPr lang="en-US" dirty="0">
                          <a:solidFill>
                            <a:schemeClr val="tx1"/>
                          </a:solidFill>
                        </a:rPr>
                        <a:t>1000</a:t>
                      </a:r>
                    </a:p>
                  </a:txBody>
                  <a:tcPr>
                    <a:solidFill>
                      <a:srgbClr val="92D050"/>
                    </a:solidFill>
                  </a:tcPr>
                </a:tc>
                <a:extLst>
                  <a:ext uri="{0D108BD9-81ED-4DB2-BD59-A6C34878D82A}">
                    <a16:rowId xmlns:a16="http://schemas.microsoft.com/office/drawing/2014/main" val="966583819"/>
                  </a:ext>
                </a:extLst>
              </a:tr>
            </a:tbl>
          </a:graphicData>
        </a:graphic>
      </p:graphicFrame>
      <p:sp>
        <p:nvSpPr>
          <p:cNvPr id="5" name="TextBox 4">
            <a:extLst>
              <a:ext uri="{FF2B5EF4-FFF2-40B4-BE49-F238E27FC236}">
                <a16:creationId xmlns:a16="http://schemas.microsoft.com/office/drawing/2014/main" id="{BE27638B-DC0A-2843-9EF7-0944FC3AD810}"/>
              </a:ext>
            </a:extLst>
          </p:cNvPr>
          <p:cNvSpPr txBox="1"/>
          <p:nvPr/>
        </p:nvSpPr>
        <p:spPr>
          <a:xfrm>
            <a:off x="3093929" y="4997885"/>
            <a:ext cx="5736920" cy="1200329"/>
          </a:xfrm>
          <a:prstGeom prst="rect">
            <a:avLst/>
          </a:prstGeom>
          <a:solidFill>
            <a:schemeClr val="bg1"/>
          </a:solidFill>
        </p:spPr>
        <p:txBody>
          <a:bodyPr wrap="square" rtlCol="0">
            <a:spAutoFit/>
          </a:bodyPr>
          <a:lstStyle/>
          <a:p>
            <a:pPr algn="l"/>
            <a:r>
              <a:rPr lang="en-US" sz="2400" dirty="0"/>
              <a:t>If the null hypothesis is true, there is a 0.05 chance of incorrectly rejecting it (definition of p-value and choice of threshold)</a:t>
            </a:r>
          </a:p>
        </p:txBody>
      </p:sp>
    </p:spTree>
    <p:extLst>
      <p:ext uri="{BB962C8B-B14F-4D97-AF65-F5344CB8AC3E}">
        <p14:creationId xmlns:p14="http://schemas.microsoft.com/office/powerpoint/2010/main" val="36185026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249B7B-C3A9-B943-BFEE-70170047EC39}"/>
              </a:ext>
            </a:extLst>
          </p:cNvPr>
          <p:cNvSpPr>
            <a:spLocks noGrp="1"/>
          </p:cNvSpPr>
          <p:nvPr>
            <p:ph type="title"/>
          </p:nvPr>
        </p:nvSpPr>
        <p:spPr/>
        <p:txBody>
          <a:bodyPr/>
          <a:lstStyle/>
          <a:p>
            <a:r>
              <a:rPr lang="en-US" dirty="0" err="1"/>
              <a:t>Pru</a:t>
            </a:r>
            <a:r>
              <a:rPr lang="en-US" dirty="0"/>
              <a:t> Dent computation</a:t>
            </a:r>
          </a:p>
        </p:txBody>
      </p:sp>
      <p:graphicFrame>
        <p:nvGraphicFramePr>
          <p:cNvPr id="4" name="Content Placeholder 3">
            <a:extLst>
              <a:ext uri="{FF2B5EF4-FFF2-40B4-BE49-F238E27FC236}">
                <a16:creationId xmlns:a16="http://schemas.microsoft.com/office/drawing/2014/main" id="{0C50ACA0-2C77-954B-A89D-6D623DF81732}"/>
              </a:ext>
            </a:extLst>
          </p:cNvPr>
          <p:cNvGraphicFramePr>
            <a:graphicFrameLocks noGrp="1"/>
          </p:cNvGraphicFramePr>
          <p:nvPr>
            <p:ph idx="1"/>
            <p:extLst>
              <p:ext uri="{D42A27DB-BD31-4B8C-83A1-F6EECF244321}">
                <p14:modId xmlns:p14="http://schemas.microsoft.com/office/powerpoint/2010/main" val="2642495289"/>
              </p:ext>
            </p:extLst>
          </p:nvPr>
        </p:nvGraphicFramePr>
        <p:xfrm>
          <a:off x="838200" y="1825625"/>
          <a:ext cx="10515600" cy="1854200"/>
        </p:xfrm>
        <a:graphic>
          <a:graphicData uri="http://schemas.openxmlformats.org/drawingml/2006/table">
            <a:tbl>
              <a:tblPr firstRow="1" bandRow="1">
                <a:tableStyleId>{5C22544A-7EE6-4342-B048-85BDC9FD1C3A}</a:tableStyleId>
              </a:tblPr>
              <a:tblGrid>
                <a:gridCol w="2103120">
                  <a:extLst>
                    <a:ext uri="{9D8B030D-6E8A-4147-A177-3AD203B41FA5}">
                      <a16:colId xmlns:a16="http://schemas.microsoft.com/office/drawing/2014/main" val="1804049239"/>
                    </a:ext>
                  </a:extLst>
                </a:gridCol>
                <a:gridCol w="2103120">
                  <a:extLst>
                    <a:ext uri="{9D8B030D-6E8A-4147-A177-3AD203B41FA5}">
                      <a16:colId xmlns:a16="http://schemas.microsoft.com/office/drawing/2014/main" val="3652983092"/>
                    </a:ext>
                  </a:extLst>
                </a:gridCol>
                <a:gridCol w="2103120">
                  <a:extLst>
                    <a:ext uri="{9D8B030D-6E8A-4147-A177-3AD203B41FA5}">
                      <a16:colId xmlns:a16="http://schemas.microsoft.com/office/drawing/2014/main" val="565990309"/>
                    </a:ext>
                  </a:extLst>
                </a:gridCol>
                <a:gridCol w="2103120">
                  <a:extLst>
                    <a:ext uri="{9D8B030D-6E8A-4147-A177-3AD203B41FA5}">
                      <a16:colId xmlns:a16="http://schemas.microsoft.com/office/drawing/2014/main" val="133147161"/>
                    </a:ext>
                  </a:extLst>
                </a:gridCol>
                <a:gridCol w="2103120">
                  <a:extLst>
                    <a:ext uri="{9D8B030D-6E8A-4147-A177-3AD203B41FA5}">
                      <a16:colId xmlns:a16="http://schemas.microsoft.com/office/drawing/2014/main" val="3046444970"/>
                    </a:ext>
                  </a:extLst>
                </a:gridCol>
              </a:tblGrid>
              <a:tr h="370840">
                <a:tc>
                  <a:txBody>
                    <a:bodyPr/>
                    <a:lstStyle/>
                    <a:p>
                      <a:endParaRPr lang="en-US" dirty="0"/>
                    </a:p>
                  </a:txBody>
                  <a:tcPr>
                    <a:solidFill>
                      <a:srgbClr val="00B050"/>
                    </a:solidFill>
                  </a:tcPr>
                </a:tc>
                <a:tc>
                  <a:txBody>
                    <a:bodyPr/>
                    <a:lstStyle/>
                    <a:p>
                      <a:endParaRPr lang="en-US" dirty="0"/>
                    </a:p>
                  </a:txBody>
                  <a:tcPr>
                    <a:solidFill>
                      <a:srgbClr val="00B050"/>
                    </a:solidFill>
                  </a:tcPr>
                </a:tc>
                <a:tc gridSpan="3">
                  <a:txBody>
                    <a:bodyPr/>
                    <a:lstStyle/>
                    <a:p>
                      <a:r>
                        <a:rPr lang="en-US" dirty="0"/>
                        <a:t>Reject null hypothesis</a:t>
                      </a:r>
                    </a:p>
                  </a:txBody>
                  <a:tcPr>
                    <a:solidFill>
                      <a:srgbClr val="00B050"/>
                    </a:solidFill>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493187704"/>
                  </a:ext>
                </a:extLst>
              </a:tr>
              <a:tr h="370840">
                <a:tc>
                  <a:txBody>
                    <a:bodyPr/>
                    <a:lstStyle/>
                    <a:p>
                      <a:endParaRPr lang="en-US" dirty="0">
                        <a:solidFill>
                          <a:schemeClr val="bg1"/>
                        </a:solidFill>
                      </a:endParaRPr>
                    </a:p>
                  </a:txBody>
                  <a:tcPr>
                    <a:solidFill>
                      <a:srgbClr val="00B050"/>
                    </a:solidFill>
                  </a:tcPr>
                </a:tc>
                <a:tc>
                  <a:txBody>
                    <a:bodyPr/>
                    <a:lstStyle/>
                    <a:p>
                      <a:endParaRPr lang="en-US">
                        <a:solidFill>
                          <a:schemeClr val="bg1"/>
                        </a:solidFill>
                      </a:endParaRPr>
                    </a:p>
                  </a:txBody>
                  <a:tcPr>
                    <a:solidFill>
                      <a:srgbClr val="00B050"/>
                    </a:solidFill>
                  </a:tcPr>
                </a:tc>
                <a:tc>
                  <a:txBody>
                    <a:bodyPr/>
                    <a:lstStyle/>
                    <a:p>
                      <a:r>
                        <a:rPr lang="en-US" dirty="0">
                          <a:solidFill>
                            <a:schemeClr val="bg1"/>
                          </a:solidFill>
                        </a:rPr>
                        <a:t>No</a:t>
                      </a:r>
                    </a:p>
                  </a:txBody>
                  <a:tcPr>
                    <a:solidFill>
                      <a:srgbClr val="00B050"/>
                    </a:solidFill>
                  </a:tcPr>
                </a:tc>
                <a:tc>
                  <a:txBody>
                    <a:bodyPr/>
                    <a:lstStyle/>
                    <a:p>
                      <a:r>
                        <a:rPr lang="en-US" dirty="0">
                          <a:solidFill>
                            <a:schemeClr val="bg1"/>
                          </a:solidFill>
                        </a:rPr>
                        <a:t>Yes</a:t>
                      </a:r>
                    </a:p>
                  </a:txBody>
                  <a:tcPr>
                    <a:solidFill>
                      <a:srgbClr val="00B050"/>
                    </a:solidFill>
                  </a:tcPr>
                </a:tc>
                <a:tc>
                  <a:txBody>
                    <a:bodyPr/>
                    <a:lstStyle/>
                    <a:p>
                      <a:r>
                        <a:rPr lang="en-US" dirty="0">
                          <a:solidFill>
                            <a:schemeClr val="bg1"/>
                          </a:solidFill>
                        </a:rPr>
                        <a:t>Total</a:t>
                      </a:r>
                    </a:p>
                  </a:txBody>
                  <a:tcPr>
                    <a:solidFill>
                      <a:srgbClr val="00B050"/>
                    </a:solidFill>
                  </a:tcPr>
                </a:tc>
                <a:extLst>
                  <a:ext uri="{0D108BD9-81ED-4DB2-BD59-A6C34878D82A}">
                    <a16:rowId xmlns:a16="http://schemas.microsoft.com/office/drawing/2014/main" val="512948902"/>
                  </a:ext>
                </a:extLst>
              </a:tr>
              <a:tr h="370840">
                <a:tc rowSpan="3">
                  <a:txBody>
                    <a:bodyPr/>
                    <a:lstStyle/>
                    <a:p>
                      <a:r>
                        <a:rPr lang="en-US" dirty="0">
                          <a:solidFill>
                            <a:schemeClr val="bg1"/>
                          </a:solidFill>
                        </a:rPr>
                        <a:t>Null hypothesis really true</a:t>
                      </a:r>
                    </a:p>
                  </a:txBody>
                  <a:tcPr>
                    <a:solidFill>
                      <a:srgbClr val="00B050"/>
                    </a:solidFill>
                  </a:tcPr>
                </a:tc>
                <a:tc>
                  <a:txBody>
                    <a:bodyPr/>
                    <a:lstStyle/>
                    <a:p>
                      <a:r>
                        <a:rPr lang="en-US" dirty="0">
                          <a:solidFill>
                            <a:schemeClr val="bg1"/>
                          </a:solidFill>
                        </a:rPr>
                        <a:t>Yes</a:t>
                      </a:r>
                    </a:p>
                  </a:txBody>
                  <a:tcPr>
                    <a:solidFill>
                      <a:srgbClr val="00B050"/>
                    </a:solidFill>
                  </a:tcPr>
                </a:tc>
                <a:tc>
                  <a:txBody>
                    <a:bodyPr/>
                    <a:lstStyle/>
                    <a:p>
                      <a:r>
                        <a:rPr lang="en-US" dirty="0">
                          <a:solidFill>
                            <a:schemeClr val="tx1"/>
                          </a:solidFill>
                        </a:rPr>
                        <a:t>95</a:t>
                      </a:r>
                    </a:p>
                  </a:txBody>
                  <a:tcPr>
                    <a:solidFill>
                      <a:srgbClr val="92D050"/>
                    </a:solidFill>
                  </a:tcPr>
                </a:tc>
                <a:tc>
                  <a:txBody>
                    <a:bodyPr/>
                    <a:lstStyle/>
                    <a:p>
                      <a:r>
                        <a:rPr lang="en-US" dirty="0">
                          <a:solidFill>
                            <a:schemeClr val="tx1"/>
                          </a:solidFill>
                        </a:rPr>
                        <a:t>5</a:t>
                      </a:r>
                    </a:p>
                  </a:txBody>
                  <a:tcPr>
                    <a:solidFill>
                      <a:srgbClr val="92D050"/>
                    </a:solidFill>
                  </a:tcPr>
                </a:tc>
                <a:tc>
                  <a:txBody>
                    <a:bodyPr/>
                    <a:lstStyle/>
                    <a:p>
                      <a:r>
                        <a:rPr lang="en-US" dirty="0">
                          <a:solidFill>
                            <a:schemeClr val="tx1"/>
                          </a:solidFill>
                        </a:rPr>
                        <a:t>100</a:t>
                      </a:r>
                    </a:p>
                  </a:txBody>
                  <a:tcPr>
                    <a:solidFill>
                      <a:srgbClr val="92D050"/>
                    </a:solidFill>
                  </a:tcPr>
                </a:tc>
                <a:extLst>
                  <a:ext uri="{0D108BD9-81ED-4DB2-BD59-A6C34878D82A}">
                    <a16:rowId xmlns:a16="http://schemas.microsoft.com/office/drawing/2014/main" val="687921706"/>
                  </a:ext>
                </a:extLst>
              </a:tr>
              <a:tr h="370840">
                <a:tc vMerge="1">
                  <a:txBody>
                    <a:bodyPr/>
                    <a:lstStyle/>
                    <a:p>
                      <a:endParaRPr lang="en-US" dirty="0"/>
                    </a:p>
                  </a:txBody>
                  <a:tcPr/>
                </a:tc>
                <a:tc>
                  <a:txBody>
                    <a:bodyPr/>
                    <a:lstStyle/>
                    <a:p>
                      <a:r>
                        <a:rPr lang="en-US" dirty="0">
                          <a:solidFill>
                            <a:schemeClr val="bg1"/>
                          </a:solidFill>
                        </a:rPr>
                        <a:t>No</a:t>
                      </a:r>
                    </a:p>
                  </a:txBody>
                  <a:tcPr>
                    <a:solidFill>
                      <a:srgbClr val="00B050"/>
                    </a:solidFill>
                  </a:tcPr>
                </a:tc>
                <a:tc>
                  <a:txBody>
                    <a:bodyPr/>
                    <a:lstStyle/>
                    <a:p>
                      <a:r>
                        <a:rPr lang="en-US" dirty="0">
                          <a:solidFill>
                            <a:schemeClr val="tx1"/>
                          </a:solidFill>
                        </a:rPr>
                        <a:t>180</a:t>
                      </a:r>
                    </a:p>
                  </a:txBody>
                  <a:tcPr>
                    <a:solidFill>
                      <a:srgbClr val="92D050"/>
                    </a:solidFill>
                  </a:tcPr>
                </a:tc>
                <a:tc>
                  <a:txBody>
                    <a:bodyPr/>
                    <a:lstStyle/>
                    <a:p>
                      <a:r>
                        <a:rPr lang="en-US" dirty="0">
                          <a:solidFill>
                            <a:schemeClr val="tx1"/>
                          </a:solidFill>
                        </a:rPr>
                        <a:t>720</a:t>
                      </a:r>
                    </a:p>
                  </a:txBody>
                  <a:tcPr>
                    <a:solidFill>
                      <a:srgbClr val="92D050"/>
                    </a:solidFill>
                  </a:tcPr>
                </a:tc>
                <a:tc>
                  <a:txBody>
                    <a:bodyPr/>
                    <a:lstStyle/>
                    <a:p>
                      <a:r>
                        <a:rPr lang="en-US" dirty="0">
                          <a:solidFill>
                            <a:schemeClr val="tx1"/>
                          </a:solidFill>
                        </a:rPr>
                        <a:t>900</a:t>
                      </a:r>
                    </a:p>
                  </a:txBody>
                  <a:tcPr>
                    <a:solidFill>
                      <a:srgbClr val="92D050"/>
                    </a:solidFill>
                  </a:tcPr>
                </a:tc>
                <a:extLst>
                  <a:ext uri="{0D108BD9-81ED-4DB2-BD59-A6C34878D82A}">
                    <a16:rowId xmlns:a16="http://schemas.microsoft.com/office/drawing/2014/main" val="3835715771"/>
                  </a:ext>
                </a:extLst>
              </a:tr>
              <a:tr h="370840">
                <a:tc vMerge="1">
                  <a:txBody>
                    <a:bodyPr/>
                    <a:lstStyle/>
                    <a:p>
                      <a:endParaRPr lang="en-US" dirty="0"/>
                    </a:p>
                  </a:txBody>
                  <a:tcPr/>
                </a:tc>
                <a:tc>
                  <a:txBody>
                    <a:bodyPr/>
                    <a:lstStyle/>
                    <a:p>
                      <a:r>
                        <a:rPr lang="en-US" dirty="0">
                          <a:solidFill>
                            <a:schemeClr val="bg1"/>
                          </a:solidFill>
                        </a:rPr>
                        <a:t>Total</a:t>
                      </a:r>
                    </a:p>
                  </a:txBody>
                  <a:tcPr>
                    <a:solidFill>
                      <a:srgbClr val="00B050"/>
                    </a:solidFill>
                  </a:tcPr>
                </a:tc>
                <a:tc>
                  <a:txBody>
                    <a:bodyPr/>
                    <a:lstStyle/>
                    <a:p>
                      <a:r>
                        <a:rPr lang="en-US" dirty="0">
                          <a:solidFill>
                            <a:schemeClr val="tx1"/>
                          </a:solidFill>
                        </a:rPr>
                        <a:t>275</a:t>
                      </a:r>
                    </a:p>
                  </a:txBody>
                  <a:tcPr>
                    <a:solidFill>
                      <a:srgbClr val="92D050"/>
                    </a:solidFill>
                  </a:tcPr>
                </a:tc>
                <a:tc>
                  <a:txBody>
                    <a:bodyPr/>
                    <a:lstStyle/>
                    <a:p>
                      <a:r>
                        <a:rPr lang="en-US" dirty="0">
                          <a:solidFill>
                            <a:schemeClr val="tx1"/>
                          </a:solidFill>
                        </a:rPr>
                        <a:t>725</a:t>
                      </a:r>
                    </a:p>
                  </a:txBody>
                  <a:tcPr>
                    <a:solidFill>
                      <a:srgbClr val="92D050"/>
                    </a:solidFill>
                  </a:tcPr>
                </a:tc>
                <a:tc>
                  <a:txBody>
                    <a:bodyPr/>
                    <a:lstStyle/>
                    <a:p>
                      <a:r>
                        <a:rPr lang="en-US" dirty="0">
                          <a:solidFill>
                            <a:schemeClr val="tx1"/>
                          </a:solidFill>
                        </a:rPr>
                        <a:t>1000</a:t>
                      </a:r>
                    </a:p>
                  </a:txBody>
                  <a:tcPr>
                    <a:solidFill>
                      <a:srgbClr val="92D050"/>
                    </a:solidFill>
                  </a:tcPr>
                </a:tc>
                <a:extLst>
                  <a:ext uri="{0D108BD9-81ED-4DB2-BD59-A6C34878D82A}">
                    <a16:rowId xmlns:a16="http://schemas.microsoft.com/office/drawing/2014/main" val="966583819"/>
                  </a:ext>
                </a:extLst>
              </a:tr>
            </a:tbl>
          </a:graphicData>
        </a:graphic>
      </p:graphicFrame>
      <p:sp>
        <p:nvSpPr>
          <p:cNvPr id="5" name="TextBox 4">
            <a:extLst>
              <a:ext uri="{FF2B5EF4-FFF2-40B4-BE49-F238E27FC236}">
                <a16:creationId xmlns:a16="http://schemas.microsoft.com/office/drawing/2014/main" id="{BE27638B-DC0A-2843-9EF7-0944FC3AD810}"/>
              </a:ext>
            </a:extLst>
          </p:cNvPr>
          <p:cNvSpPr txBox="1"/>
          <p:nvPr/>
        </p:nvSpPr>
        <p:spPr>
          <a:xfrm>
            <a:off x="3093929" y="4997885"/>
            <a:ext cx="5736920" cy="1200329"/>
          </a:xfrm>
          <a:prstGeom prst="rect">
            <a:avLst/>
          </a:prstGeom>
          <a:solidFill>
            <a:schemeClr val="bg1"/>
          </a:solidFill>
        </p:spPr>
        <p:txBody>
          <a:bodyPr wrap="square" rtlCol="0">
            <a:spAutoFit/>
          </a:bodyPr>
          <a:lstStyle/>
          <a:p>
            <a:pPr algn="l"/>
            <a:r>
              <a:rPr lang="en-US" sz="2400" dirty="0"/>
              <a:t>Complete column totals: Dr. Dent rejects the null hypothesis 725 times out of her 1000 experiments, and fails to reject it 275 times</a:t>
            </a:r>
          </a:p>
        </p:txBody>
      </p:sp>
    </p:spTree>
    <p:extLst>
      <p:ext uri="{BB962C8B-B14F-4D97-AF65-F5344CB8AC3E}">
        <p14:creationId xmlns:p14="http://schemas.microsoft.com/office/powerpoint/2010/main" val="30158163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249B7B-C3A9-B943-BFEE-70170047EC39}"/>
              </a:ext>
            </a:extLst>
          </p:cNvPr>
          <p:cNvSpPr>
            <a:spLocks noGrp="1"/>
          </p:cNvSpPr>
          <p:nvPr>
            <p:ph type="title"/>
          </p:nvPr>
        </p:nvSpPr>
        <p:spPr/>
        <p:txBody>
          <a:bodyPr/>
          <a:lstStyle/>
          <a:p>
            <a:r>
              <a:rPr lang="en-US" dirty="0" err="1"/>
              <a:t>Pru</a:t>
            </a:r>
            <a:r>
              <a:rPr lang="en-US" dirty="0"/>
              <a:t> Dent computation</a:t>
            </a:r>
          </a:p>
        </p:txBody>
      </p:sp>
      <p:graphicFrame>
        <p:nvGraphicFramePr>
          <p:cNvPr id="4" name="Content Placeholder 3">
            <a:extLst>
              <a:ext uri="{FF2B5EF4-FFF2-40B4-BE49-F238E27FC236}">
                <a16:creationId xmlns:a16="http://schemas.microsoft.com/office/drawing/2014/main" id="{0C50ACA0-2C77-954B-A89D-6D623DF81732}"/>
              </a:ext>
            </a:extLst>
          </p:cNvPr>
          <p:cNvGraphicFramePr>
            <a:graphicFrameLocks noGrp="1"/>
          </p:cNvGraphicFramePr>
          <p:nvPr>
            <p:ph idx="1"/>
            <p:extLst>
              <p:ext uri="{D42A27DB-BD31-4B8C-83A1-F6EECF244321}">
                <p14:modId xmlns:p14="http://schemas.microsoft.com/office/powerpoint/2010/main" val="2232843592"/>
              </p:ext>
            </p:extLst>
          </p:nvPr>
        </p:nvGraphicFramePr>
        <p:xfrm>
          <a:off x="838200" y="1825625"/>
          <a:ext cx="10515600" cy="1854200"/>
        </p:xfrm>
        <a:graphic>
          <a:graphicData uri="http://schemas.openxmlformats.org/drawingml/2006/table">
            <a:tbl>
              <a:tblPr firstRow="1" bandRow="1">
                <a:tableStyleId>{5C22544A-7EE6-4342-B048-85BDC9FD1C3A}</a:tableStyleId>
              </a:tblPr>
              <a:tblGrid>
                <a:gridCol w="2103120">
                  <a:extLst>
                    <a:ext uri="{9D8B030D-6E8A-4147-A177-3AD203B41FA5}">
                      <a16:colId xmlns:a16="http://schemas.microsoft.com/office/drawing/2014/main" val="1804049239"/>
                    </a:ext>
                  </a:extLst>
                </a:gridCol>
                <a:gridCol w="2103120">
                  <a:extLst>
                    <a:ext uri="{9D8B030D-6E8A-4147-A177-3AD203B41FA5}">
                      <a16:colId xmlns:a16="http://schemas.microsoft.com/office/drawing/2014/main" val="3652983092"/>
                    </a:ext>
                  </a:extLst>
                </a:gridCol>
                <a:gridCol w="2103120">
                  <a:extLst>
                    <a:ext uri="{9D8B030D-6E8A-4147-A177-3AD203B41FA5}">
                      <a16:colId xmlns:a16="http://schemas.microsoft.com/office/drawing/2014/main" val="565990309"/>
                    </a:ext>
                  </a:extLst>
                </a:gridCol>
                <a:gridCol w="2103120">
                  <a:extLst>
                    <a:ext uri="{9D8B030D-6E8A-4147-A177-3AD203B41FA5}">
                      <a16:colId xmlns:a16="http://schemas.microsoft.com/office/drawing/2014/main" val="133147161"/>
                    </a:ext>
                  </a:extLst>
                </a:gridCol>
                <a:gridCol w="2103120">
                  <a:extLst>
                    <a:ext uri="{9D8B030D-6E8A-4147-A177-3AD203B41FA5}">
                      <a16:colId xmlns:a16="http://schemas.microsoft.com/office/drawing/2014/main" val="3046444970"/>
                    </a:ext>
                  </a:extLst>
                </a:gridCol>
              </a:tblGrid>
              <a:tr h="370840">
                <a:tc>
                  <a:txBody>
                    <a:bodyPr/>
                    <a:lstStyle/>
                    <a:p>
                      <a:endParaRPr lang="en-US" dirty="0"/>
                    </a:p>
                  </a:txBody>
                  <a:tcPr>
                    <a:solidFill>
                      <a:srgbClr val="00B050"/>
                    </a:solidFill>
                  </a:tcPr>
                </a:tc>
                <a:tc>
                  <a:txBody>
                    <a:bodyPr/>
                    <a:lstStyle/>
                    <a:p>
                      <a:endParaRPr lang="en-US" dirty="0"/>
                    </a:p>
                  </a:txBody>
                  <a:tcPr>
                    <a:solidFill>
                      <a:srgbClr val="00B050"/>
                    </a:solidFill>
                  </a:tcPr>
                </a:tc>
                <a:tc gridSpan="3">
                  <a:txBody>
                    <a:bodyPr/>
                    <a:lstStyle/>
                    <a:p>
                      <a:r>
                        <a:rPr lang="en-US" dirty="0"/>
                        <a:t>Reject null hypothesis</a:t>
                      </a:r>
                    </a:p>
                  </a:txBody>
                  <a:tcPr>
                    <a:solidFill>
                      <a:srgbClr val="00B050"/>
                    </a:solidFill>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493187704"/>
                  </a:ext>
                </a:extLst>
              </a:tr>
              <a:tr h="370840">
                <a:tc>
                  <a:txBody>
                    <a:bodyPr/>
                    <a:lstStyle/>
                    <a:p>
                      <a:endParaRPr lang="en-US" dirty="0">
                        <a:solidFill>
                          <a:schemeClr val="bg1"/>
                        </a:solidFill>
                      </a:endParaRPr>
                    </a:p>
                  </a:txBody>
                  <a:tcPr>
                    <a:solidFill>
                      <a:srgbClr val="00B050"/>
                    </a:solidFill>
                  </a:tcPr>
                </a:tc>
                <a:tc>
                  <a:txBody>
                    <a:bodyPr/>
                    <a:lstStyle/>
                    <a:p>
                      <a:endParaRPr lang="en-US">
                        <a:solidFill>
                          <a:schemeClr val="bg1"/>
                        </a:solidFill>
                      </a:endParaRPr>
                    </a:p>
                  </a:txBody>
                  <a:tcPr>
                    <a:solidFill>
                      <a:srgbClr val="00B050"/>
                    </a:solidFill>
                  </a:tcPr>
                </a:tc>
                <a:tc>
                  <a:txBody>
                    <a:bodyPr/>
                    <a:lstStyle/>
                    <a:p>
                      <a:r>
                        <a:rPr lang="en-US" dirty="0">
                          <a:solidFill>
                            <a:schemeClr val="bg1"/>
                          </a:solidFill>
                        </a:rPr>
                        <a:t>No</a:t>
                      </a:r>
                    </a:p>
                  </a:txBody>
                  <a:tcPr>
                    <a:solidFill>
                      <a:srgbClr val="00B050"/>
                    </a:solidFill>
                  </a:tcPr>
                </a:tc>
                <a:tc>
                  <a:txBody>
                    <a:bodyPr/>
                    <a:lstStyle/>
                    <a:p>
                      <a:r>
                        <a:rPr lang="en-US" dirty="0">
                          <a:solidFill>
                            <a:schemeClr val="bg1"/>
                          </a:solidFill>
                        </a:rPr>
                        <a:t>Yes</a:t>
                      </a:r>
                    </a:p>
                  </a:txBody>
                  <a:tcPr>
                    <a:solidFill>
                      <a:srgbClr val="00B050"/>
                    </a:solidFill>
                  </a:tcPr>
                </a:tc>
                <a:tc>
                  <a:txBody>
                    <a:bodyPr/>
                    <a:lstStyle/>
                    <a:p>
                      <a:r>
                        <a:rPr lang="en-US" dirty="0">
                          <a:solidFill>
                            <a:schemeClr val="bg1"/>
                          </a:solidFill>
                        </a:rPr>
                        <a:t>Total</a:t>
                      </a:r>
                    </a:p>
                  </a:txBody>
                  <a:tcPr>
                    <a:solidFill>
                      <a:srgbClr val="00B050"/>
                    </a:solidFill>
                  </a:tcPr>
                </a:tc>
                <a:extLst>
                  <a:ext uri="{0D108BD9-81ED-4DB2-BD59-A6C34878D82A}">
                    <a16:rowId xmlns:a16="http://schemas.microsoft.com/office/drawing/2014/main" val="512948902"/>
                  </a:ext>
                </a:extLst>
              </a:tr>
              <a:tr h="370840">
                <a:tc rowSpan="3">
                  <a:txBody>
                    <a:bodyPr/>
                    <a:lstStyle/>
                    <a:p>
                      <a:r>
                        <a:rPr lang="en-US" dirty="0">
                          <a:solidFill>
                            <a:schemeClr val="bg1"/>
                          </a:solidFill>
                        </a:rPr>
                        <a:t>Null hypothesis really true</a:t>
                      </a:r>
                    </a:p>
                  </a:txBody>
                  <a:tcPr>
                    <a:solidFill>
                      <a:srgbClr val="00B050"/>
                    </a:solidFill>
                  </a:tcPr>
                </a:tc>
                <a:tc>
                  <a:txBody>
                    <a:bodyPr/>
                    <a:lstStyle/>
                    <a:p>
                      <a:r>
                        <a:rPr lang="en-US" dirty="0">
                          <a:solidFill>
                            <a:schemeClr val="bg1"/>
                          </a:solidFill>
                        </a:rPr>
                        <a:t>Yes</a:t>
                      </a:r>
                    </a:p>
                  </a:txBody>
                  <a:tcPr>
                    <a:solidFill>
                      <a:srgbClr val="00B050"/>
                    </a:solidFill>
                  </a:tcPr>
                </a:tc>
                <a:tc>
                  <a:txBody>
                    <a:bodyPr/>
                    <a:lstStyle/>
                    <a:p>
                      <a:r>
                        <a:rPr lang="en-US" dirty="0">
                          <a:solidFill>
                            <a:schemeClr val="tx1"/>
                          </a:solidFill>
                        </a:rPr>
                        <a:t>95</a:t>
                      </a:r>
                    </a:p>
                  </a:txBody>
                  <a:tcPr>
                    <a:solidFill>
                      <a:srgbClr val="92D050"/>
                    </a:solidFill>
                  </a:tcPr>
                </a:tc>
                <a:tc>
                  <a:txBody>
                    <a:bodyPr/>
                    <a:lstStyle/>
                    <a:p>
                      <a:r>
                        <a:rPr lang="en-US" dirty="0">
                          <a:solidFill>
                            <a:schemeClr val="tx1"/>
                          </a:solidFill>
                        </a:rPr>
                        <a:t>5</a:t>
                      </a:r>
                    </a:p>
                  </a:txBody>
                  <a:tcPr>
                    <a:solidFill>
                      <a:srgbClr val="92D050"/>
                    </a:solidFill>
                  </a:tcPr>
                </a:tc>
                <a:tc>
                  <a:txBody>
                    <a:bodyPr/>
                    <a:lstStyle/>
                    <a:p>
                      <a:r>
                        <a:rPr lang="en-US" dirty="0">
                          <a:solidFill>
                            <a:schemeClr val="tx1"/>
                          </a:solidFill>
                        </a:rPr>
                        <a:t>100</a:t>
                      </a:r>
                    </a:p>
                  </a:txBody>
                  <a:tcPr>
                    <a:solidFill>
                      <a:srgbClr val="92D050"/>
                    </a:solidFill>
                  </a:tcPr>
                </a:tc>
                <a:extLst>
                  <a:ext uri="{0D108BD9-81ED-4DB2-BD59-A6C34878D82A}">
                    <a16:rowId xmlns:a16="http://schemas.microsoft.com/office/drawing/2014/main" val="687921706"/>
                  </a:ext>
                </a:extLst>
              </a:tr>
              <a:tr h="370840">
                <a:tc vMerge="1">
                  <a:txBody>
                    <a:bodyPr/>
                    <a:lstStyle/>
                    <a:p>
                      <a:endParaRPr lang="en-US" dirty="0"/>
                    </a:p>
                  </a:txBody>
                  <a:tcPr/>
                </a:tc>
                <a:tc>
                  <a:txBody>
                    <a:bodyPr/>
                    <a:lstStyle/>
                    <a:p>
                      <a:r>
                        <a:rPr lang="en-US" dirty="0">
                          <a:solidFill>
                            <a:schemeClr val="bg1"/>
                          </a:solidFill>
                        </a:rPr>
                        <a:t>No</a:t>
                      </a:r>
                    </a:p>
                  </a:txBody>
                  <a:tcPr>
                    <a:solidFill>
                      <a:srgbClr val="00B050"/>
                    </a:solidFill>
                  </a:tcPr>
                </a:tc>
                <a:tc>
                  <a:txBody>
                    <a:bodyPr/>
                    <a:lstStyle/>
                    <a:p>
                      <a:r>
                        <a:rPr lang="en-US" dirty="0">
                          <a:solidFill>
                            <a:schemeClr val="tx1"/>
                          </a:solidFill>
                        </a:rPr>
                        <a:t>180</a:t>
                      </a:r>
                    </a:p>
                  </a:txBody>
                  <a:tcPr>
                    <a:solidFill>
                      <a:srgbClr val="92D050"/>
                    </a:solidFill>
                  </a:tcPr>
                </a:tc>
                <a:tc>
                  <a:txBody>
                    <a:bodyPr/>
                    <a:lstStyle/>
                    <a:p>
                      <a:r>
                        <a:rPr lang="en-US" dirty="0">
                          <a:solidFill>
                            <a:schemeClr val="tx1"/>
                          </a:solidFill>
                        </a:rPr>
                        <a:t>720</a:t>
                      </a:r>
                    </a:p>
                  </a:txBody>
                  <a:tcPr>
                    <a:solidFill>
                      <a:srgbClr val="92D050"/>
                    </a:solidFill>
                  </a:tcPr>
                </a:tc>
                <a:tc>
                  <a:txBody>
                    <a:bodyPr/>
                    <a:lstStyle/>
                    <a:p>
                      <a:r>
                        <a:rPr lang="en-US" dirty="0">
                          <a:solidFill>
                            <a:schemeClr val="tx1"/>
                          </a:solidFill>
                        </a:rPr>
                        <a:t>900</a:t>
                      </a:r>
                    </a:p>
                  </a:txBody>
                  <a:tcPr>
                    <a:solidFill>
                      <a:srgbClr val="92D050"/>
                    </a:solidFill>
                  </a:tcPr>
                </a:tc>
                <a:extLst>
                  <a:ext uri="{0D108BD9-81ED-4DB2-BD59-A6C34878D82A}">
                    <a16:rowId xmlns:a16="http://schemas.microsoft.com/office/drawing/2014/main" val="3835715771"/>
                  </a:ext>
                </a:extLst>
              </a:tr>
              <a:tr h="370840">
                <a:tc vMerge="1">
                  <a:txBody>
                    <a:bodyPr/>
                    <a:lstStyle/>
                    <a:p>
                      <a:endParaRPr lang="en-US" dirty="0"/>
                    </a:p>
                  </a:txBody>
                  <a:tcPr/>
                </a:tc>
                <a:tc>
                  <a:txBody>
                    <a:bodyPr/>
                    <a:lstStyle/>
                    <a:p>
                      <a:r>
                        <a:rPr lang="en-US" dirty="0">
                          <a:solidFill>
                            <a:schemeClr val="bg1"/>
                          </a:solidFill>
                        </a:rPr>
                        <a:t>Total</a:t>
                      </a:r>
                    </a:p>
                  </a:txBody>
                  <a:tcPr>
                    <a:solidFill>
                      <a:srgbClr val="00B050"/>
                    </a:solidFill>
                  </a:tcPr>
                </a:tc>
                <a:tc>
                  <a:txBody>
                    <a:bodyPr/>
                    <a:lstStyle/>
                    <a:p>
                      <a:r>
                        <a:rPr lang="en-US" dirty="0">
                          <a:solidFill>
                            <a:schemeClr val="tx1"/>
                          </a:solidFill>
                        </a:rPr>
                        <a:t>275</a:t>
                      </a:r>
                    </a:p>
                  </a:txBody>
                  <a:tcPr>
                    <a:solidFill>
                      <a:srgbClr val="92D050"/>
                    </a:solidFill>
                  </a:tcPr>
                </a:tc>
                <a:tc>
                  <a:txBody>
                    <a:bodyPr/>
                    <a:lstStyle/>
                    <a:p>
                      <a:r>
                        <a:rPr lang="en-US" dirty="0">
                          <a:solidFill>
                            <a:schemeClr val="tx1"/>
                          </a:solidFill>
                        </a:rPr>
                        <a:t>725</a:t>
                      </a:r>
                    </a:p>
                  </a:txBody>
                  <a:tcPr>
                    <a:solidFill>
                      <a:srgbClr val="92D050"/>
                    </a:solidFill>
                  </a:tcPr>
                </a:tc>
                <a:tc>
                  <a:txBody>
                    <a:bodyPr/>
                    <a:lstStyle/>
                    <a:p>
                      <a:r>
                        <a:rPr lang="en-US" dirty="0">
                          <a:solidFill>
                            <a:schemeClr val="tx1"/>
                          </a:solidFill>
                        </a:rPr>
                        <a:t>1000</a:t>
                      </a:r>
                    </a:p>
                  </a:txBody>
                  <a:tcPr>
                    <a:solidFill>
                      <a:srgbClr val="92D050"/>
                    </a:solidFill>
                  </a:tcPr>
                </a:tc>
                <a:extLst>
                  <a:ext uri="{0D108BD9-81ED-4DB2-BD59-A6C34878D82A}">
                    <a16:rowId xmlns:a16="http://schemas.microsoft.com/office/drawing/2014/main" val="966583819"/>
                  </a:ext>
                </a:extLst>
              </a:tr>
            </a:tbl>
          </a:graphicData>
        </a:graphic>
      </p:graphicFrame>
      <p:sp>
        <p:nvSpPr>
          <p:cNvPr id="5" name="TextBox 4">
            <a:extLst>
              <a:ext uri="{FF2B5EF4-FFF2-40B4-BE49-F238E27FC236}">
                <a16:creationId xmlns:a16="http://schemas.microsoft.com/office/drawing/2014/main" id="{BE27638B-DC0A-2843-9EF7-0944FC3AD810}"/>
              </a:ext>
            </a:extLst>
          </p:cNvPr>
          <p:cNvSpPr txBox="1"/>
          <p:nvPr/>
        </p:nvSpPr>
        <p:spPr>
          <a:xfrm>
            <a:off x="2430049" y="4997885"/>
            <a:ext cx="6964472" cy="1569660"/>
          </a:xfrm>
          <a:prstGeom prst="rect">
            <a:avLst/>
          </a:prstGeom>
          <a:solidFill>
            <a:schemeClr val="bg1"/>
          </a:solidFill>
        </p:spPr>
        <p:txBody>
          <a:bodyPr wrap="square" rtlCol="0">
            <a:spAutoFit/>
          </a:bodyPr>
          <a:lstStyle/>
          <a:p>
            <a:pPr algn="l"/>
            <a:r>
              <a:rPr lang="en-US" sz="2400" dirty="0"/>
              <a:t>Out of the 725 times Dr. Dent rejects the null hypothesis, that is a correct decision 720 times. So if she rejects the null hypothesis, the probability her hypothesis is true is 720/725 = 0.993</a:t>
            </a:r>
          </a:p>
        </p:txBody>
      </p:sp>
    </p:spTree>
    <p:extLst>
      <p:ext uri="{BB962C8B-B14F-4D97-AF65-F5344CB8AC3E}">
        <p14:creationId xmlns:p14="http://schemas.microsoft.com/office/powerpoint/2010/main" val="9987713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249B7B-C3A9-B943-BFEE-70170047EC39}"/>
              </a:ext>
            </a:extLst>
          </p:cNvPr>
          <p:cNvSpPr>
            <a:spLocks noGrp="1"/>
          </p:cNvSpPr>
          <p:nvPr>
            <p:ph type="title"/>
          </p:nvPr>
        </p:nvSpPr>
        <p:spPr/>
        <p:txBody>
          <a:bodyPr/>
          <a:lstStyle/>
          <a:p>
            <a:r>
              <a:rPr lang="en-US" dirty="0"/>
              <a:t>Cav O’Leary computation</a:t>
            </a:r>
          </a:p>
        </p:txBody>
      </p:sp>
      <p:graphicFrame>
        <p:nvGraphicFramePr>
          <p:cNvPr id="4" name="Content Placeholder 3">
            <a:extLst>
              <a:ext uri="{FF2B5EF4-FFF2-40B4-BE49-F238E27FC236}">
                <a16:creationId xmlns:a16="http://schemas.microsoft.com/office/drawing/2014/main" id="{0C50ACA0-2C77-954B-A89D-6D623DF81732}"/>
              </a:ext>
            </a:extLst>
          </p:cNvPr>
          <p:cNvGraphicFramePr>
            <a:graphicFrameLocks noGrp="1"/>
          </p:cNvGraphicFramePr>
          <p:nvPr>
            <p:ph idx="1"/>
            <p:extLst>
              <p:ext uri="{D42A27DB-BD31-4B8C-83A1-F6EECF244321}">
                <p14:modId xmlns:p14="http://schemas.microsoft.com/office/powerpoint/2010/main" val="2805532721"/>
              </p:ext>
            </p:extLst>
          </p:nvPr>
        </p:nvGraphicFramePr>
        <p:xfrm>
          <a:off x="838200" y="1825625"/>
          <a:ext cx="10515600" cy="1854200"/>
        </p:xfrm>
        <a:graphic>
          <a:graphicData uri="http://schemas.openxmlformats.org/drawingml/2006/table">
            <a:tbl>
              <a:tblPr firstRow="1" bandRow="1">
                <a:tableStyleId>{5C22544A-7EE6-4342-B048-85BDC9FD1C3A}</a:tableStyleId>
              </a:tblPr>
              <a:tblGrid>
                <a:gridCol w="2103120">
                  <a:extLst>
                    <a:ext uri="{9D8B030D-6E8A-4147-A177-3AD203B41FA5}">
                      <a16:colId xmlns:a16="http://schemas.microsoft.com/office/drawing/2014/main" val="1804049239"/>
                    </a:ext>
                  </a:extLst>
                </a:gridCol>
                <a:gridCol w="2103120">
                  <a:extLst>
                    <a:ext uri="{9D8B030D-6E8A-4147-A177-3AD203B41FA5}">
                      <a16:colId xmlns:a16="http://schemas.microsoft.com/office/drawing/2014/main" val="3652983092"/>
                    </a:ext>
                  </a:extLst>
                </a:gridCol>
                <a:gridCol w="2103120">
                  <a:extLst>
                    <a:ext uri="{9D8B030D-6E8A-4147-A177-3AD203B41FA5}">
                      <a16:colId xmlns:a16="http://schemas.microsoft.com/office/drawing/2014/main" val="565990309"/>
                    </a:ext>
                  </a:extLst>
                </a:gridCol>
                <a:gridCol w="2103120">
                  <a:extLst>
                    <a:ext uri="{9D8B030D-6E8A-4147-A177-3AD203B41FA5}">
                      <a16:colId xmlns:a16="http://schemas.microsoft.com/office/drawing/2014/main" val="133147161"/>
                    </a:ext>
                  </a:extLst>
                </a:gridCol>
                <a:gridCol w="2103120">
                  <a:extLst>
                    <a:ext uri="{9D8B030D-6E8A-4147-A177-3AD203B41FA5}">
                      <a16:colId xmlns:a16="http://schemas.microsoft.com/office/drawing/2014/main" val="3046444970"/>
                    </a:ext>
                  </a:extLst>
                </a:gridCol>
              </a:tblGrid>
              <a:tr h="370840">
                <a:tc>
                  <a:txBody>
                    <a:bodyPr/>
                    <a:lstStyle/>
                    <a:p>
                      <a:endParaRPr lang="en-US" dirty="0"/>
                    </a:p>
                  </a:txBody>
                  <a:tcPr>
                    <a:solidFill>
                      <a:srgbClr val="00B050"/>
                    </a:solidFill>
                  </a:tcPr>
                </a:tc>
                <a:tc>
                  <a:txBody>
                    <a:bodyPr/>
                    <a:lstStyle/>
                    <a:p>
                      <a:endParaRPr lang="en-US" dirty="0"/>
                    </a:p>
                  </a:txBody>
                  <a:tcPr>
                    <a:solidFill>
                      <a:srgbClr val="00B050"/>
                    </a:solidFill>
                  </a:tcPr>
                </a:tc>
                <a:tc gridSpan="3">
                  <a:txBody>
                    <a:bodyPr/>
                    <a:lstStyle/>
                    <a:p>
                      <a:r>
                        <a:rPr lang="en-US" dirty="0"/>
                        <a:t>Reject null hypothesis</a:t>
                      </a:r>
                    </a:p>
                  </a:txBody>
                  <a:tcPr>
                    <a:solidFill>
                      <a:srgbClr val="00B050"/>
                    </a:solidFill>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493187704"/>
                  </a:ext>
                </a:extLst>
              </a:tr>
              <a:tr h="370840">
                <a:tc>
                  <a:txBody>
                    <a:bodyPr/>
                    <a:lstStyle/>
                    <a:p>
                      <a:endParaRPr lang="en-US" dirty="0">
                        <a:solidFill>
                          <a:schemeClr val="bg1"/>
                        </a:solidFill>
                      </a:endParaRPr>
                    </a:p>
                  </a:txBody>
                  <a:tcPr>
                    <a:solidFill>
                      <a:srgbClr val="00B050"/>
                    </a:solidFill>
                  </a:tcPr>
                </a:tc>
                <a:tc>
                  <a:txBody>
                    <a:bodyPr/>
                    <a:lstStyle/>
                    <a:p>
                      <a:endParaRPr lang="en-US">
                        <a:solidFill>
                          <a:schemeClr val="bg1"/>
                        </a:solidFill>
                      </a:endParaRPr>
                    </a:p>
                  </a:txBody>
                  <a:tcPr>
                    <a:solidFill>
                      <a:srgbClr val="00B050"/>
                    </a:solidFill>
                  </a:tcPr>
                </a:tc>
                <a:tc>
                  <a:txBody>
                    <a:bodyPr/>
                    <a:lstStyle/>
                    <a:p>
                      <a:r>
                        <a:rPr lang="en-US" dirty="0">
                          <a:solidFill>
                            <a:schemeClr val="bg1"/>
                          </a:solidFill>
                        </a:rPr>
                        <a:t>No</a:t>
                      </a:r>
                    </a:p>
                  </a:txBody>
                  <a:tcPr>
                    <a:solidFill>
                      <a:srgbClr val="00B050"/>
                    </a:solidFill>
                  </a:tcPr>
                </a:tc>
                <a:tc>
                  <a:txBody>
                    <a:bodyPr/>
                    <a:lstStyle/>
                    <a:p>
                      <a:r>
                        <a:rPr lang="en-US" dirty="0">
                          <a:solidFill>
                            <a:schemeClr val="bg1"/>
                          </a:solidFill>
                        </a:rPr>
                        <a:t>Yes</a:t>
                      </a:r>
                    </a:p>
                  </a:txBody>
                  <a:tcPr>
                    <a:solidFill>
                      <a:srgbClr val="00B050"/>
                    </a:solidFill>
                  </a:tcPr>
                </a:tc>
                <a:tc>
                  <a:txBody>
                    <a:bodyPr/>
                    <a:lstStyle/>
                    <a:p>
                      <a:r>
                        <a:rPr lang="en-US" dirty="0">
                          <a:solidFill>
                            <a:schemeClr val="bg1"/>
                          </a:solidFill>
                        </a:rPr>
                        <a:t>Total</a:t>
                      </a:r>
                    </a:p>
                  </a:txBody>
                  <a:tcPr>
                    <a:solidFill>
                      <a:srgbClr val="00B050"/>
                    </a:solidFill>
                  </a:tcPr>
                </a:tc>
                <a:extLst>
                  <a:ext uri="{0D108BD9-81ED-4DB2-BD59-A6C34878D82A}">
                    <a16:rowId xmlns:a16="http://schemas.microsoft.com/office/drawing/2014/main" val="512948902"/>
                  </a:ext>
                </a:extLst>
              </a:tr>
              <a:tr h="370840">
                <a:tc rowSpan="3">
                  <a:txBody>
                    <a:bodyPr/>
                    <a:lstStyle/>
                    <a:p>
                      <a:r>
                        <a:rPr lang="en-US" dirty="0">
                          <a:solidFill>
                            <a:schemeClr val="bg1"/>
                          </a:solidFill>
                        </a:rPr>
                        <a:t>Null hypothesis really true</a:t>
                      </a:r>
                    </a:p>
                  </a:txBody>
                  <a:tcPr>
                    <a:solidFill>
                      <a:srgbClr val="00B050"/>
                    </a:solidFill>
                  </a:tcPr>
                </a:tc>
                <a:tc>
                  <a:txBody>
                    <a:bodyPr/>
                    <a:lstStyle/>
                    <a:p>
                      <a:r>
                        <a:rPr lang="en-US" dirty="0">
                          <a:solidFill>
                            <a:schemeClr val="bg1"/>
                          </a:solidFill>
                        </a:rPr>
                        <a:t>Yes</a:t>
                      </a:r>
                    </a:p>
                  </a:txBody>
                  <a:tcPr>
                    <a:solidFill>
                      <a:srgbClr val="00B050"/>
                    </a:solidFill>
                  </a:tcPr>
                </a:tc>
                <a:tc>
                  <a:txBody>
                    <a:bodyPr/>
                    <a:lstStyle/>
                    <a:p>
                      <a:endParaRPr lang="en-US" dirty="0">
                        <a:solidFill>
                          <a:schemeClr val="tx1"/>
                        </a:solidFill>
                      </a:endParaRPr>
                    </a:p>
                  </a:txBody>
                  <a:tcPr>
                    <a:solidFill>
                      <a:srgbClr val="92D050"/>
                    </a:solidFill>
                  </a:tcPr>
                </a:tc>
                <a:tc>
                  <a:txBody>
                    <a:bodyPr/>
                    <a:lstStyle/>
                    <a:p>
                      <a:endParaRPr lang="en-US" dirty="0">
                        <a:solidFill>
                          <a:schemeClr val="tx1"/>
                        </a:solidFill>
                      </a:endParaRPr>
                    </a:p>
                  </a:txBody>
                  <a:tcPr>
                    <a:solidFill>
                      <a:srgbClr val="92D050"/>
                    </a:solidFill>
                  </a:tcPr>
                </a:tc>
                <a:tc>
                  <a:txBody>
                    <a:bodyPr/>
                    <a:lstStyle/>
                    <a:p>
                      <a:endParaRPr lang="en-US" dirty="0">
                        <a:solidFill>
                          <a:schemeClr val="tx1"/>
                        </a:solidFill>
                      </a:endParaRPr>
                    </a:p>
                  </a:txBody>
                  <a:tcPr>
                    <a:solidFill>
                      <a:srgbClr val="92D050"/>
                    </a:solidFill>
                  </a:tcPr>
                </a:tc>
                <a:extLst>
                  <a:ext uri="{0D108BD9-81ED-4DB2-BD59-A6C34878D82A}">
                    <a16:rowId xmlns:a16="http://schemas.microsoft.com/office/drawing/2014/main" val="687921706"/>
                  </a:ext>
                </a:extLst>
              </a:tr>
              <a:tr h="370840">
                <a:tc vMerge="1">
                  <a:txBody>
                    <a:bodyPr/>
                    <a:lstStyle/>
                    <a:p>
                      <a:endParaRPr lang="en-US" dirty="0"/>
                    </a:p>
                  </a:txBody>
                  <a:tcPr/>
                </a:tc>
                <a:tc>
                  <a:txBody>
                    <a:bodyPr/>
                    <a:lstStyle/>
                    <a:p>
                      <a:r>
                        <a:rPr lang="en-US" dirty="0">
                          <a:solidFill>
                            <a:schemeClr val="bg1"/>
                          </a:solidFill>
                        </a:rPr>
                        <a:t>No</a:t>
                      </a:r>
                    </a:p>
                  </a:txBody>
                  <a:tcPr>
                    <a:solidFill>
                      <a:srgbClr val="00B050"/>
                    </a:solidFill>
                  </a:tcPr>
                </a:tc>
                <a:tc>
                  <a:txBody>
                    <a:bodyPr/>
                    <a:lstStyle/>
                    <a:p>
                      <a:endParaRPr lang="en-US">
                        <a:solidFill>
                          <a:schemeClr val="tx1"/>
                        </a:solidFill>
                      </a:endParaRPr>
                    </a:p>
                  </a:txBody>
                  <a:tcPr>
                    <a:solidFill>
                      <a:srgbClr val="92D050"/>
                    </a:solidFill>
                  </a:tcPr>
                </a:tc>
                <a:tc>
                  <a:txBody>
                    <a:bodyPr/>
                    <a:lstStyle/>
                    <a:p>
                      <a:endParaRPr lang="en-US" dirty="0">
                        <a:solidFill>
                          <a:schemeClr val="tx1"/>
                        </a:solidFill>
                      </a:endParaRPr>
                    </a:p>
                  </a:txBody>
                  <a:tcPr>
                    <a:solidFill>
                      <a:srgbClr val="92D050"/>
                    </a:solidFill>
                  </a:tcPr>
                </a:tc>
                <a:tc>
                  <a:txBody>
                    <a:bodyPr/>
                    <a:lstStyle/>
                    <a:p>
                      <a:endParaRPr lang="en-US" dirty="0">
                        <a:solidFill>
                          <a:schemeClr val="tx1"/>
                        </a:solidFill>
                      </a:endParaRPr>
                    </a:p>
                  </a:txBody>
                  <a:tcPr>
                    <a:solidFill>
                      <a:srgbClr val="92D050"/>
                    </a:solidFill>
                  </a:tcPr>
                </a:tc>
                <a:extLst>
                  <a:ext uri="{0D108BD9-81ED-4DB2-BD59-A6C34878D82A}">
                    <a16:rowId xmlns:a16="http://schemas.microsoft.com/office/drawing/2014/main" val="3835715771"/>
                  </a:ext>
                </a:extLst>
              </a:tr>
              <a:tr h="370840">
                <a:tc vMerge="1">
                  <a:txBody>
                    <a:bodyPr/>
                    <a:lstStyle/>
                    <a:p>
                      <a:endParaRPr lang="en-US" dirty="0"/>
                    </a:p>
                  </a:txBody>
                  <a:tcPr/>
                </a:tc>
                <a:tc>
                  <a:txBody>
                    <a:bodyPr/>
                    <a:lstStyle/>
                    <a:p>
                      <a:r>
                        <a:rPr lang="en-US" dirty="0">
                          <a:solidFill>
                            <a:schemeClr val="bg1"/>
                          </a:solidFill>
                        </a:rPr>
                        <a:t>Total</a:t>
                      </a:r>
                    </a:p>
                  </a:txBody>
                  <a:tcPr>
                    <a:solidFill>
                      <a:srgbClr val="00B050"/>
                    </a:solidFill>
                  </a:tcPr>
                </a:tc>
                <a:tc>
                  <a:txBody>
                    <a:bodyPr/>
                    <a:lstStyle/>
                    <a:p>
                      <a:endParaRPr lang="en-US">
                        <a:solidFill>
                          <a:schemeClr val="tx1"/>
                        </a:solidFill>
                      </a:endParaRPr>
                    </a:p>
                  </a:txBody>
                  <a:tcPr>
                    <a:solidFill>
                      <a:srgbClr val="92D050"/>
                    </a:solidFill>
                  </a:tcPr>
                </a:tc>
                <a:tc>
                  <a:txBody>
                    <a:bodyPr/>
                    <a:lstStyle/>
                    <a:p>
                      <a:endParaRPr lang="en-US" dirty="0">
                        <a:solidFill>
                          <a:schemeClr val="tx1"/>
                        </a:solidFill>
                      </a:endParaRPr>
                    </a:p>
                  </a:txBody>
                  <a:tcPr>
                    <a:solidFill>
                      <a:srgbClr val="92D050"/>
                    </a:solidFill>
                  </a:tcPr>
                </a:tc>
                <a:tc>
                  <a:txBody>
                    <a:bodyPr/>
                    <a:lstStyle/>
                    <a:p>
                      <a:r>
                        <a:rPr lang="en-US" dirty="0">
                          <a:solidFill>
                            <a:schemeClr val="tx1"/>
                          </a:solidFill>
                        </a:rPr>
                        <a:t>1000</a:t>
                      </a:r>
                    </a:p>
                  </a:txBody>
                  <a:tcPr>
                    <a:solidFill>
                      <a:srgbClr val="92D050"/>
                    </a:solidFill>
                  </a:tcPr>
                </a:tc>
                <a:extLst>
                  <a:ext uri="{0D108BD9-81ED-4DB2-BD59-A6C34878D82A}">
                    <a16:rowId xmlns:a16="http://schemas.microsoft.com/office/drawing/2014/main" val="966583819"/>
                  </a:ext>
                </a:extLst>
              </a:tr>
            </a:tbl>
          </a:graphicData>
        </a:graphic>
      </p:graphicFrame>
      <p:sp>
        <p:nvSpPr>
          <p:cNvPr id="5" name="TextBox 4">
            <a:extLst>
              <a:ext uri="{FF2B5EF4-FFF2-40B4-BE49-F238E27FC236}">
                <a16:creationId xmlns:a16="http://schemas.microsoft.com/office/drawing/2014/main" id="{BE27638B-DC0A-2843-9EF7-0944FC3AD810}"/>
              </a:ext>
            </a:extLst>
          </p:cNvPr>
          <p:cNvSpPr txBox="1"/>
          <p:nvPr/>
        </p:nvSpPr>
        <p:spPr>
          <a:xfrm>
            <a:off x="3093929" y="4997885"/>
            <a:ext cx="5736920" cy="830997"/>
          </a:xfrm>
          <a:prstGeom prst="rect">
            <a:avLst/>
          </a:prstGeom>
          <a:solidFill>
            <a:schemeClr val="bg1"/>
          </a:solidFill>
        </p:spPr>
        <p:txBody>
          <a:bodyPr wrap="square" rtlCol="0">
            <a:spAutoFit/>
          </a:bodyPr>
          <a:lstStyle/>
          <a:p>
            <a:pPr algn="l"/>
            <a:r>
              <a:rPr lang="en-US" sz="2400" dirty="0"/>
              <a:t>Dr. O’Leary performs 1000 experiments in his career</a:t>
            </a:r>
          </a:p>
        </p:txBody>
      </p:sp>
    </p:spTree>
    <p:extLst>
      <p:ext uri="{BB962C8B-B14F-4D97-AF65-F5344CB8AC3E}">
        <p14:creationId xmlns:p14="http://schemas.microsoft.com/office/powerpoint/2010/main" val="42404598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249B7B-C3A9-B943-BFEE-70170047EC39}"/>
              </a:ext>
            </a:extLst>
          </p:cNvPr>
          <p:cNvSpPr>
            <a:spLocks noGrp="1"/>
          </p:cNvSpPr>
          <p:nvPr>
            <p:ph type="title"/>
          </p:nvPr>
        </p:nvSpPr>
        <p:spPr/>
        <p:txBody>
          <a:bodyPr/>
          <a:lstStyle/>
          <a:p>
            <a:r>
              <a:rPr lang="en-US" dirty="0"/>
              <a:t>Cav O’Leary computation</a:t>
            </a:r>
          </a:p>
        </p:txBody>
      </p:sp>
      <p:graphicFrame>
        <p:nvGraphicFramePr>
          <p:cNvPr id="4" name="Content Placeholder 3">
            <a:extLst>
              <a:ext uri="{FF2B5EF4-FFF2-40B4-BE49-F238E27FC236}">
                <a16:creationId xmlns:a16="http://schemas.microsoft.com/office/drawing/2014/main" id="{0C50ACA0-2C77-954B-A89D-6D623DF81732}"/>
              </a:ext>
            </a:extLst>
          </p:cNvPr>
          <p:cNvGraphicFramePr>
            <a:graphicFrameLocks noGrp="1"/>
          </p:cNvGraphicFramePr>
          <p:nvPr>
            <p:ph idx="1"/>
            <p:extLst>
              <p:ext uri="{D42A27DB-BD31-4B8C-83A1-F6EECF244321}">
                <p14:modId xmlns:p14="http://schemas.microsoft.com/office/powerpoint/2010/main" val="2207316871"/>
              </p:ext>
            </p:extLst>
          </p:nvPr>
        </p:nvGraphicFramePr>
        <p:xfrm>
          <a:off x="838200" y="1825625"/>
          <a:ext cx="10515600" cy="1854200"/>
        </p:xfrm>
        <a:graphic>
          <a:graphicData uri="http://schemas.openxmlformats.org/drawingml/2006/table">
            <a:tbl>
              <a:tblPr firstRow="1" bandRow="1">
                <a:tableStyleId>{5C22544A-7EE6-4342-B048-85BDC9FD1C3A}</a:tableStyleId>
              </a:tblPr>
              <a:tblGrid>
                <a:gridCol w="2103120">
                  <a:extLst>
                    <a:ext uri="{9D8B030D-6E8A-4147-A177-3AD203B41FA5}">
                      <a16:colId xmlns:a16="http://schemas.microsoft.com/office/drawing/2014/main" val="1804049239"/>
                    </a:ext>
                  </a:extLst>
                </a:gridCol>
                <a:gridCol w="2103120">
                  <a:extLst>
                    <a:ext uri="{9D8B030D-6E8A-4147-A177-3AD203B41FA5}">
                      <a16:colId xmlns:a16="http://schemas.microsoft.com/office/drawing/2014/main" val="3652983092"/>
                    </a:ext>
                  </a:extLst>
                </a:gridCol>
                <a:gridCol w="2103120">
                  <a:extLst>
                    <a:ext uri="{9D8B030D-6E8A-4147-A177-3AD203B41FA5}">
                      <a16:colId xmlns:a16="http://schemas.microsoft.com/office/drawing/2014/main" val="565990309"/>
                    </a:ext>
                  </a:extLst>
                </a:gridCol>
                <a:gridCol w="2103120">
                  <a:extLst>
                    <a:ext uri="{9D8B030D-6E8A-4147-A177-3AD203B41FA5}">
                      <a16:colId xmlns:a16="http://schemas.microsoft.com/office/drawing/2014/main" val="133147161"/>
                    </a:ext>
                  </a:extLst>
                </a:gridCol>
                <a:gridCol w="2103120">
                  <a:extLst>
                    <a:ext uri="{9D8B030D-6E8A-4147-A177-3AD203B41FA5}">
                      <a16:colId xmlns:a16="http://schemas.microsoft.com/office/drawing/2014/main" val="3046444970"/>
                    </a:ext>
                  </a:extLst>
                </a:gridCol>
              </a:tblGrid>
              <a:tr h="370840">
                <a:tc>
                  <a:txBody>
                    <a:bodyPr/>
                    <a:lstStyle/>
                    <a:p>
                      <a:endParaRPr lang="en-US" dirty="0"/>
                    </a:p>
                  </a:txBody>
                  <a:tcPr>
                    <a:solidFill>
                      <a:srgbClr val="00B050"/>
                    </a:solidFill>
                  </a:tcPr>
                </a:tc>
                <a:tc>
                  <a:txBody>
                    <a:bodyPr/>
                    <a:lstStyle/>
                    <a:p>
                      <a:endParaRPr lang="en-US" dirty="0"/>
                    </a:p>
                  </a:txBody>
                  <a:tcPr>
                    <a:solidFill>
                      <a:srgbClr val="00B050"/>
                    </a:solidFill>
                  </a:tcPr>
                </a:tc>
                <a:tc gridSpan="3">
                  <a:txBody>
                    <a:bodyPr/>
                    <a:lstStyle/>
                    <a:p>
                      <a:r>
                        <a:rPr lang="en-US" dirty="0"/>
                        <a:t>Reject null hypothesis</a:t>
                      </a:r>
                    </a:p>
                  </a:txBody>
                  <a:tcPr>
                    <a:solidFill>
                      <a:srgbClr val="00B050"/>
                    </a:solidFill>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493187704"/>
                  </a:ext>
                </a:extLst>
              </a:tr>
              <a:tr h="370840">
                <a:tc>
                  <a:txBody>
                    <a:bodyPr/>
                    <a:lstStyle/>
                    <a:p>
                      <a:endParaRPr lang="en-US" dirty="0">
                        <a:solidFill>
                          <a:schemeClr val="bg1"/>
                        </a:solidFill>
                      </a:endParaRPr>
                    </a:p>
                  </a:txBody>
                  <a:tcPr>
                    <a:solidFill>
                      <a:srgbClr val="00B050"/>
                    </a:solidFill>
                  </a:tcPr>
                </a:tc>
                <a:tc>
                  <a:txBody>
                    <a:bodyPr/>
                    <a:lstStyle/>
                    <a:p>
                      <a:endParaRPr lang="en-US">
                        <a:solidFill>
                          <a:schemeClr val="bg1"/>
                        </a:solidFill>
                      </a:endParaRPr>
                    </a:p>
                  </a:txBody>
                  <a:tcPr>
                    <a:solidFill>
                      <a:srgbClr val="00B050"/>
                    </a:solidFill>
                  </a:tcPr>
                </a:tc>
                <a:tc>
                  <a:txBody>
                    <a:bodyPr/>
                    <a:lstStyle/>
                    <a:p>
                      <a:r>
                        <a:rPr lang="en-US" dirty="0">
                          <a:solidFill>
                            <a:schemeClr val="bg1"/>
                          </a:solidFill>
                        </a:rPr>
                        <a:t>No</a:t>
                      </a:r>
                    </a:p>
                  </a:txBody>
                  <a:tcPr>
                    <a:solidFill>
                      <a:srgbClr val="00B050"/>
                    </a:solidFill>
                  </a:tcPr>
                </a:tc>
                <a:tc>
                  <a:txBody>
                    <a:bodyPr/>
                    <a:lstStyle/>
                    <a:p>
                      <a:r>
                        <a:rPr lang="en-US" dirty="0">
                          <a:solidFill>
                            <a:schemeClr val="bg1"/>
                          </a:solidFill>
                        </a:rPr>
                        <a:t>Yes</a:t>
                      </a:r>
                    </a:p>
                  </a:txBody>
                  <a:tcPr>
                    <a:solidFill>
                      <a:srgbClr val="00B050"/>
                    </a:solidFill>
                  </a:tcPr>
                </a:tc>
                <a:tc>
                  <a:txBody>
                    <a:bodyPr/>
                    <a:lstStyle/>
                    <a:p>
                      <a:r>
                        <a:rPr lang="en-US" dirty="0">
                          <a:solidFill>
                            <a:schemeClr val="bg1"/>
                          </a:solidFill>
                        </a:rPr>
                        <a:t>Total</a:t>
                      </a:r>
                    </a:p>
                  </a:txBody>
                  <a:tcPr>
                    <a:solidFill>
                      <a:srgbClr val="00B050"/>
                    </a:solidFill>
                  </a:tcPr>
                </a:tc>
                <a:extLst>
                  <a:ext uri="{0D108BD9-81ED-4DB2-BD59-A6C34878D82A}">
                    <a16:rowId xmlns:a16="http://schemas.microsoft.com/office/drawing/2014/main" val="512948902"/>
                  </a:ext>
                </a:extLst>
              </a:tr>
              <a:tr h="370840">
                <a:tc rowSpan="3">
                  <a:txBody>
                    <a:bodyPr/>
                    <a:lstStyle/>
                    <a:p>
                      <a:r>
                        <a:rPr lang="en-US" dirty="0">
                          <a:solidFill>
                            <a:schemeClr val="bg1"/>
                          </a:solidFill>
                        </a:rPr>
                        <a:t>Null hypothesis really true</a:t>
                      </a:r>
                    </a:p>
                  </a:txBody>
                  <a:tcPr>
                    <a:solidFill>
                      <a:srgbClr val="00B050"/>
                    </a:solidFill>
                  </a:tcPr>
                </a:tc>
                <a:tc>
                  <a:txBody>
                    <a:bodyPr/>
                    <a:lstStyle/>
                    <a:p>
                      <a:r>
                        <a:rPr lang="en-US" dirty="0">
                          <a:solidFill>
                            <a:schemeClr val="bg1"/>
                          </a:solidFill>
                        </a:rPr>
                        <a:t>Yes</a:t>
                      </a:r>
                    </a:p>
                  </a:txBody>
                  <a:tcPr>
                    <a:solidFill>
                      <a:srgbClr val="00B050"/>
                    </a:solidFill>
                  </a:tcPr>
                </a:tc>
                <a:tc>
                  <a:txBody>
                    <a:bodyPr/>
                    <a:lstStyle/>
                    <a:p>
                      <a:endParaRPr lang="en-US" dirty="0">
                        <a:solidFill>
                          <a:schemeClr val="tx1"/>
                        </a:solidFill>
                      </a:endParaRPr>
                    </a:p>
                  </a:txBody>
                  <a:tcPr>
                    <a:solidFill>
                      <a:srgbClr val="92D050"/>
                    </a:solidFill>
                  </a:tcPr>
                </a:tc>
                <a:tc>
                  <a:txBody>
                    <a:bodyPr/>
                    <a:lstStyle/>
                    <a:p>
                      <a:endParaRPr lang="en-US" dirty="0">
                        <a:solidFill>
                          <a:schemeClr val="tx1"/>
                        </a:solidFill>
                      </a:endParaRPr>
                    </a:p>
                  </a:txBody>
                  <a:tcPr>
                    <a:solidFill>
                      <a:srgbClr val="92D050"/>
                    </a:solidFill>
                  </a:tcPr>
                </a:tc>
                <a:tc>
                  <a:txBody>
                    <a:bodyPr/>
                    <a:lstStyle/>
                    <a:p>
                      <a:r>
                        <a:rPr lang="en-US" dirty="0">
                          <a:solidFill>
                            <a:schemeClr val="tx1"/>
                          </a:solidFill>
                        </a:rPr>
                        <a:t>980</a:t>
                      </a:r>
                    </a:p>
                  </a:txBody>
                  <a:tcPr>
                    <a:solidFill>
                      <a:srgbClr val="92D050"/>
                    </a:solidFill>
                  </a:tcPr>
                </a:tc>
                <a:extLst>
                  <a:ext uri="{0D108BD9-81ED-4DB2-BD59-A6C34878D82A}">
                    <a16:rowId xmlns:a16="http://schemas.microsoft.com/office/drawing/2014/main" val="687921706"/>
                  </a:ext>
                </a:extLst>
              </a:tr>
              <a:tr h="370840">
                <a:tc vMerge="1">
                  <a:txBody>
                    <a:bodyPr/>
                    <a:lstStyle/>
                    <a:p>
                      <a:endParaRPr lang="en-US" dirty="0"/>
                    </a:p>
                  </a:txBody>
                  <a:tcPr/>
                </a:tc>
                <a:tc>
                  <a:txBody>
                    <a:bodyPr/>
                    <a:lstStyle/>
                    <a:p>
                      <a:r>
                        <a:rPr lang="en-US" dirty="0">
                          <a:solidFill>
                            <a:schemeClr val="bg1"/>
                          </a:solidFill>
                        </a:rPr>
                        <a:t>No</a:t>
                      </a:r>
                    </a:p>
                  </a:txBody>
                  <a:tcPr>
                    <a:solidFill>
                      <a:srgbClr val="00B050"/>
                    </a:solidFill>
                  </a:tcPr>
                </a:tc>
                <a:tc>
                  <a:txBody>
                    <a:bodyPr/>
                    <a:lstStyle/>
                    <a:p>
                      <a:endParaRPr lang="en-US">
                        <a:solidFill>
                          <a:schemeClr val="tx1"/>
                        </a:solidFill>
                      </a:endParaRPr>
                    </a:p>
                  </a:txBody>
                  <a:tcPr>
                    <a:solidFill>
                      <a:srgbClr val="92D050"/>
                    </a:solidFill>
                  </a:tcPr>
                </a:tc>
                <a:tc>
                  <a:txBody>
                    <a:bodyPr/>
                    <a:lstStyle/>
                    <a:p>
                      <a:endParaRPr lang="en-US" dirty="0">
                        <a:solidFill>
                          <a:schemeClr val="tx1"/>
                        </a:solidFill>
                      </a:endParaRPr>
                    </a:p>
                  </a:txBody>
                  <a:tcPr>
                    <a:solidFill>
                      <a:srgbClr val="92D050"/>
                    </a:solidFill>
                  </a:tcPr>
                </a:tc>
                <a:tc>
                  <a:txBody>
                    <a:bodyPr/>
                    <a:lstStyle/>
                    <a:p>
                      <a:r>
                        <a:rPr lang="en-US" dirty="0">
                          <a:solidFill>
                            <a:schemeClr val="tx1"/>
                          </a:solidFill>
                        </a:rPr>
                        <a:t>20</a:t>
                      </a:r>
                    </a:p>
                  </a:txBody>
                  <a:tcPr>
                    <a:solidFill>
                      <a:srgbClr val="92D050"/>
                    </a:solidFill>
                  </a:tcPr>
                </a:tc>
                <a:extLst>
                  <a:ext uri="{0D108BD9-81ED-4DB2-BD59-A6C34878D82A}">
                    <a16:rowId xmlns:a16="http://schemas.microsoft.com/office/drawing/2014/main" val="3835715771"/>
                  </a:ext>
                </a:extLst>
              </a:tr>
              <a:tr h="370840">
                <a:tc vMerge="1">
                  <a:txBody>
                    <a:bodyPr/>
                    <a:lstStyle/>
                    <a:p>
                      <a:endParaRPr lang="en-US" dirty="0"/>
                    </a:p>
                  </a:txBody>
                  <a:tcPr/>
                </a:tc>
                <a:tc>
                  <a:txBody>
                    <a:bodyPr/>
                    <a:lstStyle/>
                    <a:p>
                      <a:r>
                        <a:rPr lang="en-US" dirty="0">
                          <a:solidFill>
                            <a:schemeClr val="bg1"/>
                          </a:solidFill>
                        </a:rPr>
                        <a:t>Total</a:t>
                      </a:r>
                    </a:p>
                  </a:txBody>
                  <a:tcPr>
                    <a:solidFill>
                      <a:srgbClr val="00B050"/>
                    </a:solidFill>
                  </a:tcPr>
                </a:tc>
                <a:tc>
                  <a:txBody>
                    <a:bodyPr/>
                    <a:lstStyle/>
                    <a:p>
                      <a:endParaRPr lang="en-US">
                        <a:solidFill>
                          <a:schemeClr val="tx1"/>
                        </a:solidFill>
                      </a:endParaRPr>
                    </a:p>
                  </a:txBody>
                  <a:tcPr>
                    <a:solidFill>
                      <a:srgbClr val="92D050"/>
                    </a:solidFill>
                  </a:tcPr>
                </a:tc>
                <a:tc>
                  <a:txBody>
                    <a:bodyPr/>
                    <a:lstStyle/>
                    <a:p>
                      <a:endParaRPr lang="en-US" dirty="0">
                        <a:solidFill>
                          <a:schemeClr val="tx1"/>
                        </a:solidFill>
                      </a:endParaRPr>
                    </a:p>
                  </a:txBody>
                  <a:tcPr>
                    <a:solidFill>
                      <a:srgbClr val="92D050"/>
                    </a:solidFill>
                  </a:tcPr>
                </a:tc>
                <a:tc>
                  <a:txBody>
                    <a:bodyPr/>
                    <a:lstStyle/>
                    <a:p>
                      <a:r>
                        <a:rPr lang="en-US" dirty="0">
                          <a:solidFill>
                            <a:schemeClr val="tx1"/>
                          </a:solidFill>
                        </a:rPr>
                        <a:t>1000</a:t>
                      </a:r>
                    </a:p>
                  </a:txBody>
                  <a:tcPr>
                    <a:solidFill>
                      <a:srgbClr val="92D050"/>
                    </a:solidFill>
                  </a:tcPr>
                </a:tc>
                <a:extLst>
                  <a:ext uri="{0D108BD9-81ED-4DB2-BD59-A6C34878D82A}">
                    <a16:rowId xmlns:a16="http://schemas.microsoft.com/office/drawing/2014/main" val="966583819"/>
                  </a:ext>
                </a:extLst>
              </a:tr>
            </a:tbl>
          </a:graphicData>
        </a:graphic>
      </p:graphicFrame>
      <p:sp>
        <p:nvSpPr>
          <p:cNvPr id="5" name="TextBox 4">
            <a:extLst>
              <a:ext uri="{FF2B5EF4-FFF2-40B4-BE49-F238E27FC236}">
                <a16:creationId xmlns:a16="http://schemas.microsoft.com/office/drawing/2014/main" id="{BE27638B-DC0A-2843-9EF7-0944FC3AD810}"/>
              </a:ext>
            </a:extLst>
          </p:cNvPr>
          <p:cNvSpPr txBox="1"/>
          <p:nvPr/>
        </p:nvSpPr>
        <p:spPr>
          <a:xfrm>
            <a:off x="3093929" y="4997885"/>
            <a:ext cx="5736920" cy="830997"/>
          </a:xfrm>
          <a:prstGeom prst="rect">
            <a:avLst/>
          </a:prstGeom>
          <a:solidFill>
            <a:schemeClr val="bg1"/>
          </a:solidFill>
        </p:spPr>
        <p:txBody>
          <a:bodyPr wrap="square" rtlCol="0">
            <a:spAutoFit/>
          </a:bodyPr>
          <a:lstStyle/>
          <a:p>
            <a:pPr algn="l"/>
            <a:r>
              <a:rPr lang="en-US" sz="2400" dirty="0"/>
              <a:t>Only 2% of Dr. O’Leary’s hypotheses are actually true</a:t>
            </a:r>
          </a:p>
        </p:txBody>
      </p:sp>
    </p:spTree>
    <p:extLst>
      <p:ext uri="{BB962C8B-B14F-4D97-AF65-F5344CB8AC3E}">
        <p14:creationId xmlns:p14="http://schemas.microsoft.com/office/powerpoint/2010/main" val="8748643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249B7B-C3A9-B943-BFEE-70170047EC39}"/>
              </a:ext>
            </a:extLst>
          </p:cNvPr>
          <p:cNvSpPr>
            <a:spLocks noGrp="1"/>
          </p:cNvSpPr>
          <p:nvPr>
            <p:ph type="title"/>
          </p:nvPr>
        </p:nvSpPr>
        <p:spPr/>
        <p:txBody>
          <a:bodyPr/>
          <a:lstStyle/>
          <a:p>
            <a:r>
              <a:rPr lang="en-US" dirty="0"/>
              <a:t>Cav O’Leary computation</a:t>
            </a:r>
          </a:p>
        </p:txBody>
      </p:sp>
      <p:graphicFrame>
        <p:nvGraphicFramePr>
          <p:cNvPr id="4" name="Content Placeholder 3">
            <a:extLst>
              <a:ext uri="{FF2B5EF4-FFF2-40B4-BE49-F238E27FC236}">
                <a16:creationId xmlns:a16="http://schemas.microsoft.com/office/drawing/2014/main" id="{0C50ACA0-2C77-954B-A89D-6D623DF81732}"/>
              </a:ext>
            </a:extLst>
          </p:cNvPr>
          <p:cNvGraphicFramePr>
            <a:graphicFrameLocks noGrp="1"/>
          </p:cNvGraphicFramePr>
          <p:nvPr>
            <p:ph idx="1"/>
            <p:extLst>
              <p:ext uri="{D42A27DB-BD31-4B8C-83A1-F6EECF244321}">
                <p14:modId xmlns:p14="http://schemas.microsoft.com/office/powerpoint/2010/main" val="1546306851"/>
              </p:ext>
            </p:extLst>
          </p:nvPr>
        </p:nvGraphicFramePr>
        <p:xfrm>
          <a:off x="838200" y="1825625"/>
          <a:ext cx="10515600" cy="1854200"/>
        </p:xfrm>
        <a:graphic>
          <a:graphicData uri="http://schemas.openxmlformats.org/drawingml/2006/table">
            <a:tbl>
              <a:tblPr firstRow="1" bandRow="1">
                <a:tableStyleId>{5C22544A-7EE6-4342-B048-85BDC9FD1C3A}</a:tableStyleId>
              </a:tblPr>
              <a:tblGrid>
                <a:gridCol w="2103120">
                  <a:extLst>
                    <a:ext uri="{9D8B030D-6E8A-4147-A177-3AD203B41FA5}">
                      <a16:colId xmlns:a16="http://schemas.microsoft.com/office/drawing/2014/main" val="1804049239"/>
                    </a:ext>
                  </a:extLst>
                </a:gridCol>
                <a:gridCol w="2103120">
                  <a:extLst>
                    <a:ext uri="{9D8B030D-6E8A-4147-A177-3AD203B41FA5}">
                      <a16:colId xmlns:a16="http://schemas.microsoft.com/office/drawing/2014/main" val="3652983092"/>
                    </a:ext>
                  </a:extLst>
                </a:gridCol>
                <a:gridCol w="2103120">
                  <a:extLst>
                    <a:ext uri="{9D8B030D-6E8A-4147-A177-3AD203B41FA5}">
                      <a16:colId xmlns:a16="http://schemas.microsoft.com/office/drawing/2014/main" val="565990309"/>
                    </a:ext>
                  </a:extLst>
                </a:gridCol>
                <a:gridCol w="2103120">
                  <a:extLst>
                    <a:ext uri="{9D8B030D-6E8A-4147-A177-3AD203B41FA5}">
                      <a16:colId xmlns:a16="http://schemas.microsoft.com/office/drawing/2014/main" val="133147161"/>
                    </a:ext>
                  </a:extLst>
                </a:gridCol>
                <a:gridCol w="2103120">
                  <a:extLst>
                    <a:ext uri="{9D8B030D-6E8A-4147-A177-3AD203B41FA5}">
                      <a16:colId xmlns:a16="http://schemas.microsoft.com/office/drawing/2014/main" val="3046444970"/>
                    </a:ext>
                  </a:extLst>
                </a:gridCol>
              </a:tblGrid>
              <a:tr h="370840">
                <a:tc>
                  <a:txBody>
                    <a:bodyPr/>
                    <a:lstStyle/>
                    <a:p>
                      <a:endParaRPr lang="en-US" dirty="0"/>
                    </a:p>
                  </a:txBody>
                  <a:tcPr>
                    <a:solidFill>
                      <a:srgbClr val="00B050"/>
                    </a:solidFill>
                  </a:tcPr>
                </a:tc>
                <a:tc>
                  <a:txBody>
                    <a:bodyPr/>
                    <a:lstStyle/>
                    <a:p>
                      <a:endParaRPr lang="en-US" dirty="0"/>
                    </a:p>
                  </a:txBody>
                  <a:tcPr>
                    <a:solidFill>
                      <a:srgbClr val="00B050"/>
                    </a:solidFill>
                  </a:tcPr>
                </a:tc>
                <a:tc gridSpan="3">
                  <a:txBody>
                    <a:bodyPr/>
                    <a:lstStyle/>
                    <a:p>
                      <a:r>
                        <a:rPr lang="en-US" dirty="0"/>
                        <a:t>Reject null hypothesis</a:t>
                      </a:r>
                    </a:p>
                  </a:txBody>
                  <a:tcPr>
                    <a:solidFill>
                      <a:srgbClr val="00B050"/>
                    </a:solidFill>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493187704"/>
                  </a:ext>
                </a:extLst>
              </a:tr>
              <a:tr h="370840">
                <a:tc>
                  <a:txBody>
                    <a:bodyPr/>
                    <a:lstStyle/>
                    <a:p>
                      <a:endParaRPr lang="en-US" dirty="0">
                        <a:solidFill>
                          <a:schemeClr val="bg1"/>
                        </a:solidFill>
                      </a:endParaRPr>
                    </a:p>
                  </a:txBody>
                  <a:tcPr>
                    <a:solidFill>
                      <a:srgbClr val="00B050"/>
                    </a:solidFill>
                  </a:tcPr>
                </a:tc>
                <a:tc>
                  <a:txBody>
                    <a:bodyPr/>
                    <a:lstStyle/>
                    <a:p>
                      <a:endParaRPr lang="en-US">
                        <a:solidFill>
                          <a:schemeClr val="bg1"/>
                        </a:solidFill>
                      </a:endParaRPr>
                    </a:p>
                  </a:txBody>
                  <a:tcPr>
                    <a:solidFill>
                      <a:srgbClr val="00B050"/>
                    </a:solidFill>
                  </a:tcPr>
                </a:tc>
                <a:tc>
                  <a:txBody>
                    <a:bodyPr/>
                    <a:lstStyle/>
                    <a:p>
                      <a:r>
                        <a:rPr lang="en-US" dirty="0">
                          <a:solidFill>
                            <a:schemeClr val="bg1"/>
                          </a:solidFill>
                        </a:rPr>
                        <a:t>No</a:t>
                      </a:r>
                    </a:p>
                  </a:txBody>
                  <a:tcPr>
                    <a:solidFill>
                      <a:srgbClr val="00B050"/>
                    </a:solidFill>
                  </a:tcPr>
                </a:tc>
                <a:tc>
                  <a:txBody>
                    <a:bodyPr/>
                    <a:lstStyle/>
                    <a:p>
                      <a:r>
                        <a:rPr lang="en-US" dirty="0">
                          <a:solidFill>
                            <a:schemeClr val="bg1"/>
                          </a:solidFill>
                        </a:rPr>
                        <a:t>Yes</a:t>
                      </a:r>
                    </a:p>
                  </a:txBody>
                  <a:tcPr>
                    <a:solidFill>
                      <a:srgbClr val="00B050"/>
                    </a:solidFill>
                  </a:tcPr>
                </a:tc>
                <a:tc>
                  <a:txBody>
                    <a:bodyPr/>
                    <a:lstStyle/>
                    <a:p>
                      <a:r>
                        <a:rPr lang="en-US" dirty="0">
                          <a:solidFill>
                            <a:schemeClr val="bg1"/>
                          </a:solidFill>
                        </a:rPr>
                        <a:t>Total</a:t>
                      </a:r>
                    </a:p>
                  </a:txBody>
                  <a:tcPr>
                    <a:solidFill>
                      <a:srgbClr val="00B050"/>
                    </a:solidFill>
                  </a:tcPr>
                </a:tc>
                <a:extLst>
                  <a:ext uri="{0D108BD9-81ED-4DB2-BD59-A6C34878D82A}">
                    <a16:rowId xmlns:a16="http://schemas.microsoft.com/office/drawing/2014/main" val="512948902"/>
                  </a:ext>
                </a:extLst>
              </a:tr>
              <a:tr h="370840">
                <a:tc rowSpan="3">
                  <a:txBody>
                    <a:bodyPr/>
                    <a:lstStyle/>
                    <a:p>
                      <a:r>
                        <a:rPr lang="en-US" dirty="0">
                          <a:solidFill>
                            <a:schemeClr val="bg1"/>
                          </a:solidFill>
                        </a:rPr>
                        <a:t>Null hypothesis really true</a:t>
                      </a:r>
                    </a:p>
                  </a:txBody>
                  <a:tcPr>
                    <a:solidFill>
                      <a:srgbClr val="00B050"/>
                    </a:solidFill>
                  </a:tcPr>
                </a:tc>
                <a:tc>
                  <a:txBody>
                    <a:bodyPr/>
                    <a:lstStyle/>
                    <a:p>
                      <a:r>
                        <a:rPr lang="en-US" dirty="0">
                          <a:solidFill>
                            <a:schemeClr val="bg1"/>
                          </a:solidFill>
                        </a:rPr>
                        <a:t>Yes</a:t>
                      </a:r>
                    </a:p>
                  </a:txBody>
                  <a:tcPr>
                    <a:solidFill>
                      <a:srgbClr val="00B050"/>
                    </a:solidFill>
                  </a:tcPr>
                </a:tc>
                <a:tc>
                  <a:txBody>
                    <a:bodyPr/>
                    <a:lstStyle/>
                    <a:p>
                      <a:endParaRPr lang="en-US" dirty="0">
                        <a:solidFill>
                          <a:schemeClr val="tx1"/>
                        </a:solidFill>
                      </a:endParaRPr>
                    </a:p>
                  </a:txBody>
                  <a:tcPr>
                    <a:solidFill>
                      <a:srgbClr val="92D050"/>
                    </a:solidFill>
                  </a:tcPr>
                </a:tc>
                <a:tc>
                  <a:txBody>
                    <a:bodyPr/>
                    <a:lstStyle/>
                    <a:p>
                      <a:endParaRPr lang="en-US" dirty="0">
                        <a:solidFill>
                          <a:schemeClr val="tx1"/>
                        </a:solidFill>
                      </a:endParaRPr>
                    </a:p>
                  </a:txBody>
                  <a:tcPr>
                    <a:solidFill>
                      <a:srgbClr val="92D050"/>
                    </a:solidFill>
                  </a:tcPr>
                </a:tc>
                <a:tc>
                  <a:txBody>
                    <a:bodyPr/>
                    <a:lstStyle/>
                    <a:p>
                      <a:r>
                        <a:rPr lang="en-US" dirty="0">
                          <a:solidFill>
                            <a:schemeClr val="tx1"/>
                          </a:solidFill>
                        </a:rPr>
                        <a:t>980</a:t>
                      </a:r>
                    </a:p>
                  </a:txBody>
                  <a:tcPr>
                    <a:solidFill>
                      <a:srgbClr val="92D050"/>
                    </a:solidFill>
                  </a:tcPr>
                </a:tc>
                <a:extLst>
                  <a:ext uri="{0D108BD9-81ED-4DB2-BD59-A6C34878D82A}">
                    <a16:rowId xmlns:a16="http://schemas.microsoft.com/office/drawing/2014/main" val="687921706"/>
                  </a:ext>
                </a:extLst>
              </a:tr>
              <a:tr h="370840">
                <a:tc vMerge="1">
                  <a:txBody>
                    <a:bodyPr/>
                    <a:lstStyle/>
                    <a:p>
                      <a:endParaRPr lang="en-US" dirty="0"/>
                    </a:p>
                  </a:txBody>
                  <a:tcPr/>
                </a:tc>
                <a:tc>
                  <a:txBody>
                    <a:bodyPr/>
                    <a:lstStyle/>
                    <a:p>
                      <a:r>
                        <a:rPr lang="en-US" dirty="0">
                          <a:solidFill>
                            <a:schemeClr val="bg1"/>
                          </a:solidFill>
                        </a:rPr>
                        <a:t>No</a:t>
                      </a:r>
                    </a:p>
                  </a:txBody>
                  <a:tcPr>
                    <a:solidFill>
                      <a:srgbClr val="00B050"/>
                    </a:solidFill>
                  </a:tcPr>
                </a:tc>
                <a:tc>
                  <a:txBody>
                    <a:bodyPr/>
                    <a:lstStyle/>
                    <a:p>
                      <a:r>
                        <a:rPr lang="en-US" dirty="0">
                          <a:solidFill>
                            <a:schemeClr val="tx1"/>
                          </a:solidFill>
                        </a:rPr>
                        <a:t>4</a:t>
                      </a:r>
                    </a:p>
                  </a:txBody>
                  <a:tcPr>
                    <a:solidFill>
                      <a:srgbClr val="92D050"/>
                    </a:solidFill>
                  </a:tcPr>
                </a:tc>
                <a:tc>
                  <a:txBody>
                    <a:bodyPr/>
                    <a:lstStyle/>
                    <a:p>
                      <a:r>
                        <a:rPr lang="en-US" dirty="0">
                          <a:solidFill>
                            <a:schemeClr val="tx1"/>
                          </a:solidFill>
                        </a:rPr>
                        <a:t>16</a:t>
                      </a:r>
                    </a:p>
                  </a:txBody>
                  <a:tcPr>
                    <a:solidFill>
                      <a:srgbClr val="92D050"/>
                    </a:solidFill>
                  </a:tcPr>
                </a:tc>
                <a:tc>
                  <a:txBody>
                    <a:bodyPr/>
                    <a:lstStyle/>
                    <a:p>
                      <a:r>
                        <a:rPr lang="en-US" dirty="0">
                          <a:solidFill>
                            <a:schemeClr val="tx1"/>
                          </a:solidFill>
                        </a:rPr>
                        <a:t>20</a:t>
                      </a:r>
                    </a:p>
                  </a:txBody>
                  <a:tcPr>
                    <a:solidFill>
                      <a:srgbClr val="92D050"/>
                    </a:solidFill>
                  </a:tcPr>
                </a:tc>
                <a:extLst>
                  <a:ext uri="{0D108BD9-81ED-4DB2-BD59-A6C34878D82A}">
                    <a16:rowId xmlns:a16="http://schemas.microsoft.com/office/drawing/2014/main" val="3835715771"/>
                  </a:ext>
                </a:extLst>
              </a:tr>
              <a:tr h="370840">
                <a:tc vMerge="1">
                  <a:txBody>
                    <a:bodyPr/>
                    <a:lstStyle/>
                    <a:p>
                      <a:endParaRPr lang="en-US" dirty="0"/>
                    </a:p>
                  </a:txBody>
                  <a:tcPr/>
                </a:tc>
                <a:tc>
                  <a:txBody>
                    <a:bodyPr/>
                    <a:lstStyle/>
                    <a:p>
                      <a:r>
                        <a:rPr lang="en-US" dirty="0">
                          <a:solidFill>
                            <a:schemeClr val="bg1"/>
                          </a:solidFill>
                        </a:rPr>
                        <a:t>Total</a:t>
                      </a:r>
                    </a:p>
                  </a:txBody>
                  <a:tcPr>
                    <a:solidFill>
                      <a:srgbClr val="00B050"/>
                    </a:solidFill>
                  </a:tcPr>
                </a:tc>
                <a:tc>
                  <a:txBody>
                    <a:bodyPr/>
                    <a:lstStyle/>
                    <a:p>
                      <a:endParaRPr lang="en-US">
                        <a:solidFill>
                          <a:schemeClr val="tx1"/>
                        </a:solidFill>
                      </a:endParaRPr>
                    </a:p>
                  </a:txBody>
                  <a:tcPr>
                    <a:solidFill>
                      <a:srgbClr val="92D050"/>
                    </a:solidFill>
                  </a:tcPr>
                </a:tc>
                <a:tc>
                  <a:txBody>
                    <a:bodyPr/>
                    <a:lstStyle/>
                    <a:p>
                      <a:endParaRPr lang="en-US" dirty="0">
                        <a:solidFill>
                          <a:schemeClr val="tx1"/>
                        </a:solidFill>
                      </a:endParaRPr>
                    </a:p>
                  </a:txBody>
                  <a:tcPr>
                    <a:solidFill>
                      <a:srgbClr val="92D050"/>
                    </a:solidFill>
                  </a:tcPr>
                </a:tc>
                <a:tc>
                  <a:txBody>
                    <a:bodyPr/>
                    <a:lstStyle/>
                    <a:p>
                      <a:r>
                        <a:rPr lang="en-US" dirty="0">
                          <a:solidFill>
                            <a:schemeClr val="tx1"/>
                          </a:solidFill>
                        </a:rPr>
                        <a:t>1000</a:t>
                      </a:r>
                    </a:p>
                  </a:txBody>
                  <a:tcPr>
                    <a:solidFill>
                      <a:srgbClr val="92D050"/>
                    </a:solidFill>
                  </a:tcPr>
                </a:tc>
                <a:extLst>
                  <a:ext uri="{0D108BD9-81ED-4DB2-BD59-A6C34878D82A}">
                    <a16:rowId xmlns:a16="http://schemas.microsoft.com/office/drawing/2014/main" val="966583819"/>
                  </a:ext>
                </a:extLst>
              </a:tr>
            </a:tbl>
          </a:graphicData>
        </a:graphic>
      </p:graphicFrame>
      <p:sp>
        <p:nvSpPr>
          <p:cNvPr id="5" name="TextBox 4">
            <a:extLst>
              <a:ext uri="{FF2B5EF4-FFF2-40B4-BE49-F238E27FC236}">
                <a16:creationId xmlns:a16="http://schemas.microsoft.com/office/drawing/2014/main" id="{BE27638B-DC0A-2843-9EF7-0944FC3AD810}"/>
              </a:ext>
            </a:extLst>
          </p:cNvPr>
          <p:cNvSpPr txBox="1"/>
          <p:nvPr/>
        </p:nvSpPr>
        <p:spPr>
          <a:xfrm>
            <a:off x="3093929" y="4997885"/>
            <a:ext cx="5736920" cy="1200329"/>
          </a:xfrm>
          <a:prstGeom prst="rect">
            <a:avLst/>
          </a:prstGeom>
          <a:solidFill>
            <a:schemeClr val="bg1"/>
          </a:solidFill>
        </p:spPr>
        <p:txBody>
          <a:bodyPr wrap="square" rtlCol="0">
            <a:spAutoFit/>
          </a:bodyPr>
          <a:lstStyle/>
          <a:p>
            <a:r>
              <a:rPr lang="en-US" sz="2400" dirty="0"/>
              <a:t>When the null hypothesis is false, there is an 80% chance of correctly rejecting it (statistical power)</a:t>
            </a:r>
          </a:p>
        </p:txBody>
      </p:sp>
    </p:spTree>
    <p:extLst>
      <p:ext uri="{BB962C8B-B14F-4D97-AF65-F5344CB8AC3E}">
        <p14:creationId xmlns:p14="http://schemas.microsoft.com/office/powerpoint/2010/main" val="288799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249B7B-C3A9-B943-BFEE-70170047EC39}"/>
              </a:ext>
            </a:extLst>
          </p:cNvPr>
          <p:cNvSpPr>
            <a:spLocks noGrp="1"/>
          </p:cNvSpPr>
          <p:nvPr>
            <p:ph type="title"/>
          </p:nvPr>
        </p:nvSpPr>
        <p:spPr/>
        <p:txBody>
          <a:bodyPr/>
          <a:lstStyle/>
          <a:p>
            <a:r>
              <a:rPr lang="en-US" dirty="0"/>
              <a:t>Cav O’Leary computation</a:t>
            </a:r>
          </a:p>
        </p:txBody>
      </p:sp>
      <p:graphicFrame>
        <p:nvGraphicFramePr>
          <p:cNvPr id="4" name="Content Placeholder 3">
            <a:extLst>
              <a:ext uri="{FF2B5EF4-FFF2-40B4-BE49-F238E27FC236}">
                <a16:creationId xmlns:a16="http://schemas.microsoft.com/office/drawing/2014/main" id="{0C50ACA0-2C77-954B-A89D-6D623DF81732}"/>
              </a:ext>
            </a:extLst>
          </p:cNvPr>
          <p:cNvGraphicFramePr>
            <a:graphicFrameLocks noGrp="1"/>
          </p:cNvGraphicFramePr>
          <p:nvPr>
            <p:ph idx="1"/>
            <p:extLst>
              <p:ext uri="{D42A27DB-BD31-4B8C-83A1-F6EECF244321}">
                <p14:modId xmlns:p14="http://schemas.microsoft.com/office/powerpoint/2010/main" val="544990546"/>
              </p:ext>
            </p:extLst>
          </p:nvPr>
        </p:nvGraphicFramePr>
        <p:xfrm>
          <a:off x="838200" y="1825625"/>
          <a:ext cx="10515600" cy="1854200"/>
        </p:xfrm>
        <a:graphic>
          <a:graphicData uri="http://schemas.openxmlformats.org/drawingml/2006/table">
            <a:tbl>
              <a:tblPr firstRow="1" bandRow="1">
                <a:tableStyleId>{5C22544A-7EE6-4342-B048-85BDC9FD1C3A}</a:tableStyleId>
              </a:tblPr>
              <a:tblGrid>
                <a:gridCol w="2103120">
                  <a:extLst>
                    <a:ext uri="{9D8B030D-6E8A-4147-A177-3AD203B41FA5}">
                      <a16:colId xmlns:a16="http://schemas.microsoft.com/office/drawing/2014/main" val="1804049239"/>
                    </a:ext>
                  </a:extLst>
                </a:gridCol>
                <a:gridCol w="2103120">
                  <a:extLst>
                    <a:ext uri="{9D8B030D-6E8A-4147-A177-3AD203B41FA5}">
                      <a16:colId xmlns:a16="http://schemas.microsoft.com/office/drawing/2014/main" val="3652983092"/>
                    </a:ext>
                  </a:extLst>
                </a:gridCol>
                <a:gridCol w="2103120">
                  <a:extLst>
                    <a:ext uri="{9D8B030D-6E8A-4147-A177-3AD203B41FA5}">
                      <a16:colId xmlns:a16="http://schemas.microsoft.com/office/drawing/2014/main" val="565990309"/>
                    </a:ext>
                  </a:extLst>
                </a:gridCol>
                <a:gridCol w="2103120">
                  <a:extLst>
                    <a:ext uri="{9D8B030D-6E8A-4147-A177-3AD203B41FA5}">
                      <a16:colId xmlns:a16="http://schemas.microsoft.com/office/drawing/2014/main" val="133147161"/>
                    </a:ext>
                  </a:extLst>
                </a:gridCol>
                <a:gridCol w="2103120">
                  <a:extLst>
                    <a:ext uri="{9D8B030D-6E8A-4147-A177-3AD203B41FA5}">
                      <a16:colId xmlns:a16="http://schemas.microsoft.com/office/drawing/2014/main" val="3046444970"/>
                    </a:ext>
                  </a:extLst>
                </a:gridCol>
              </a:tblGrid>
              <a:tr h="370840">
                <a:tc>
                  <a:txBody>
                    <a:bodyPr/>
                    <a:lstStyle/>
                    <a:p>
                      <a:endParaRPr lang="en-US" dirty="0"/>
                    </a:p>
                  </a:txBody>
                  <a:tcPr>
                    <a:solidFill>
                      <a:srgbClr val="00B050"/>
                    </a:solidFill>
                  </a:tcPr>
                </a:tc>
                <a:tc>
                  <a:txBody>
                    <a:bodyPr/>
                    <a:lstStyle/>
                    <a:p>
                      <a:endParaRPr lang="en-US" dirty="0"/>
                    </a:p>
                  </a:txBody>
                  <a:tcPr>
                    <a:solidFill>
                      <a:srgbClr val="00B050"/>
                    </a:solidFill>
                  </a:tcPr>
                </a:tc>
                <a:tc gridSpan="3">
                  <a:txBody>
                    <a:bodyPr/>
                    <a:lstStyle/>
                    <a:p>
                      <a:r>
                        <a:rPr lang="en-US" dirty="0"/>
                        <a:t>Reject null hypothesis</a:t>
                      </a:r>
                    </a:p>
                  </a:txBody>
                  <a:tcPr>
                    <a:solidFill>
                      <a:srgbClr val="00B050"/>
                    </a:solidFill>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493187704"/>
                  </a:ext>
                </a:extLst>
              </a:tr>
              <a:tr h="370840">
                <a:tc>
                  <a:txBody>
                    <a:bodyPr/>
                    <a:lstStyle/>
                    <a:p>
                      <a:endParaRPr lang="en-US" dirty="0">
                        <a:solidFill>
                          <a:schemeClr val="bg1"/>
                        </a:solidFill>
                      </a:endParaRPr>
                    </a:p>
                  </a:txBody>
                  <a:tcPr>
                    <a:solidFill>
                      <a:srgbClr val="00B050"/>
                    </a:solidFill>
                  </a:tcPr>
                </a:tc>
                <a:tc>
                  <a:txBody>
                    <a:bodyPr/>
                    <a:lstStyle/>
                    <a:p>
                      <a:endParaRPr lang="en-US">
                        <a:solidFill>
                          <a:schemeClr val="bg1"/>
                        </a:solidFill>
                      </a:endParaRPr>
                    </a:p>
                  </a:txBody>
                  <a:tcPr>
                    <a:solidFill>
                      <a:srgbClr val="00B050"/>
                    </a:solidFill>
                  </a:tcPr>
                </a:tc>
                <a:tc>
                  <a:txBody>
                    <a:bodyPr/>
                    <a:lstStyle/>
                    <a:p>
                      <a:r>
                        <a:rPr lang="en-US" dirty="0">
                          <a:solidFill>
                            <a:schemeClr val="bg1"/>
                          </a:solidFill>
                        </a:rPr>
                        <a:t>No</a:t>
                      </a:r>
                    </a:p>
                  </a:txBody>
                  <a:tcPr>
                    <a:solidFill>
                      <a:srgbClr val="00B050"/>
                    </a:solidFill>
                  </a:tcPr>
                </a:tc>
                <a:tc>
                  <a:txBody>
                    <a:bodyPr/>
                    <a:lstStyle/>
                    <a:p>
                      <a:r>
                        <a:rPr lang="en-US" dirty="0">
                          <a:solidFill>
                            <a:schemeClr val="bg1"/>
                          </a:solidFill>
                        </a:rPr>
                        <a:t>Yes</a:t>
                      </a:r>
                    </a:p>
                  </a:txBody>
                  <a:tcPr>
                    <a:solidFill>
                      <a:srgbClr val="00B050"/>
                    </a:solidFill>
                  </a:tcPr>
                </a:tc>
                <a:tc>
                  <a:txBody>
                    <a:bodyPr/>
                    <a:lstStyle/>
                    <a:p>
                      <a:r>
                        <a:rPr lang="en-US" dirty="0">
                          <a:solidFill>
                            <a:schemeClr val="bg1"/>
                          </a:solidFill>
                        </a:rPr>
                        <a:t>Total</a:t>
                      </a:r>
                    </a:p>
                  </a:txBody>
                  <a:tcPr>
                    <a:solidFill>
                      <a:srgbClr val="00B050"/>
                    </a:solidFill>
                  </a:tcPr>
                </a:tc>
                <a:extLst>
                  <a:ext uri="{0D108BD9-81ED-4DB2-BD59-A6C34878D82A}">
                    <a16:rowId xmlns:a16="http://schemas.microsoft.com/office/drawing/2014/main" val="512948902"/>
                  </a:ext>
                </a:extLst>
              </a:tr>
              <a:tr h="370840">
                <a:tc rowSpan="3">
                  <a:txBody>
                    <a:bodyPr/>
                    <a:lstStyle/>
                    <a:p>
                      <a:r>
                        <a:rPr lang="en-US" dirty="0">
                          <a:solidFill>
                            <a:schemeClr val="bg1"/>
                          </a:solidFill>
                        </a:rPr>
                        <a:t>Null hypothesis really true</a:t>
                      </a:r>
                    </a:p>
                  </a:txBody>
                  <a:tcPr>
                    <a:solidFill>
                      <a:srgbClr val="00B050"/>
                    </a:solidFill>
                  </a:tcPr>
                </a:tc>
                <a:tc>
                  <a:txBody>
                    <a:bodyPr/>
                    <a:lstStyle/>
                    <a:p>
                      <a:r>
                        <a:rPr lang="en-US" dirty="0">
                          <a:solidFill>
                            <a:schemeClr val="bg1"/>
                          </a:solidFill>
                        </a:rPr>
                        <a:t>Yes</a:t>
                      </a:r>
                    </a:p>
                  </a:txBody>
                  <a:tcPr>
                    <a:solidFill>
                      <a:srgbClr val="00B050"/>
                    </a:solidFill>
                  </a:tcPr>
                </a:tc>
                <a:tc>
                  <a:txBody>
                    <a:bodyPr/>
                    <a:lstStyle/>
                    <a:p>
                      <a:r>
                        <a:rPr lang="en-US" dirty="0">
                          <a:solidFill>
                            <a:schemeClr val="tx1"/>
                          </a:solidFill>
                        </a:rPr>
                        <a:t>931</a:t>
                      </a:r>
                    </a:p>
                  </a:txBody>
                  <a:tcPr>
                    <a:solidFill>
                      <a:srgbClr val="92D050"/>
                    </a:solidFill>
                  </a:tcPr>
                </a:tc>
                <a:tc>
                  <a:txBody>
                    <a:bodyPr/>
                    <a:lstStyle/>
                    <a:p>
                      <a:r>
                        <a:rPr lang="en-US" dirty="0">
                          <a:solidFill>
                            <a:schemeClr val="tx1"/>
                          </a:solidFill>
                        </a:rPr>
                        <a:t>49</a:t>
                      </a:r>
                    </a:p>
                  </a:txBody>
                  <a:tcPr>
                    <a:solidFill>
                      <a:srgbClr val="92D050"/>
                    </a:solidFill>
                  </a:tcPr>
                </a:tc>
                <a:tc>
                  <a:txBody>
                    <a:bodyPr/>
                    <a:lstStyle/>
                    <a:p>
                      <a:r>
                        <a:rPr lang="en-US" dirty="0">
                          <a:solidFill>
                            <a:schemeClr val="tx1"/>
                          </a:solidFill>
                        </a:rPr>
                        <a:t>980</a:t>
                      </a:r>
                    </a:p>
                  </a:txBody>
                  <a:tcPr>
                    <a:solidFill>
                      <a:srgbClr val="92D050"/>
                    </a:solidFill>
                  </a:tcPr>
                </a:tc>
                <a:extLst>
                  <a:ext uri="{0D108BD9-81ED-4DB2-BD59-A6C34878D82A}">
                    <a16:rowId xmlns:a16="http://schemas.microsoft.com/office/drawing/2014/main" val="687921706"/>
                  </a:ext>
                </a:extLst>
              </a:tr>
              <a:tr h="370840">
                <a:tc vMerge="1">
                  <a:txBody>
                    <a:bodyPr/>
                    <a:lstStyle/>
                    <a:p>
                      <a:endParaRPr lang="en-US" dirty="0"/>
                    </a:p>
                  </a:txBody>
                  <a:tcPr/>
                </a:tc>
                <a:tc>
                  <a:txBody>
                    <a:bodyPr/>
                    <a:lstStyle/>
                    <a:p>
                      <a:r>
                        <a:rPr lang="en-US" dirty="0">
                          <a:solidFill>
                            <a:schemeClr val="bg1"/>
                          </a:solidFill>
                        </a:rPr>
                        <a:t>No</a:t>
                      </a:r>
                    </a:p>
                  </a:txBody>
                  <a:tcPr>
                    <a:solidFill>
                      <a:srgbClr val="00B050"/>
                    </a:solidFill>
                  </a:tcPr>
                </a:tc>
                <a:tc>
                  <a:txBody>
                    <a:bodyPr/>
                    <a:lstStyle/>
                    <a:p>
                      <a:r>
                        <a:rPr lang="en-US" dirty="0">
                          <a:solidFill>
                            <a:schemeClr val="tx1"/>
                          </a:solidFill>
                        </a:rPr>
                        <a:t>4</a:t>
                      </a:r>
                    </a:p>
                  </a:txBody>
                  <a:tcPr>
                    <a:solidFill>
                      <a:srgbClr val="92D050"/>
                    </a:solidFill>
                  </a:tcPr>
                </a:tc>
                <a:tc>
                  <a:txBody>
                    <a:bodyPr/>
                    <a:lstStyle/>
                    <a:p>
                      <a:r>
                        <a:rPr lang="en-US" dirty="0">
                          <a:solidFill>
                            <a:schemeClr val="tx1"/>
                          </a:solidFill>
                        </a:rPr>
                        <a:t>16</a:t>
                      </a:r>
                    </a:p>
                  </a:txBody>
                  <a:tcPr>
                    <a:solidFill>
                      <a:srgbClr val="92D050"/>
                    </a:solidFill>
                  </a:tcPr>
                </a:tc>
                <a:tc>
                  <a:txBody>
                    <a:bodyPr/>
                    <a:lstStyle/>
                    <a:p>
                      <a:r>
                        <a:rPr lang="en-US" dirty="0">
                          <a:solidFill>
                            <a:schemeClr val="tx1"/>
                          </a:solidFill>
                        </a:rPr>
                        <a:t>20</a:t>
                      </a:r>
                    </a:p>
                  </a:txBody>
                  <a:tcPr>
                    <a:solidFill>
                      <a:srgbClr val="92D050"/>
                    </a:solidFill>
                  </a:tcPr>
                </a:tc>
                <a:extLst>
                  <a:ext uri="{0D108BD9-81ED-4DB2-BD59-A6C34878D82A}">
                    <a16:rowId xmlns:a16="http://schemas.microsoft.com/office/drawing/2014/main" val="3835715771"/>
                  </a:ext>
                </a:extLst>
              </a:tr>
              <a:tr h="370840">
                <a:tc vMerge="1">
                  <a:txBody>
                    <a:bodyPr/>
                    <a:lstStyle/>
                    <a:p>
                      <a:endParaRPr lang="en-US" dirty="0"/>
                    </a:p>
                  </a:txBody>
                  <a:tcPr/>
                </a:tc>
                <a:tc>
                  <a:txBody>
                    <a:bodyPr/>
                    <a:lstStyle/>
                    <a:p>
                      <a:r>
                        <a:rPr lang="en-US" dirty="0">
                          <a:solidFill>
                            <a:schemeClr val="bg1"/>
                          </a:solidFill>
                        </a:rPr>
                        <a:t>Total</a:t>
                      </a:r>
                    </a:p>
                  </a:txBody>
                  <a:tcPr>
                    <a:solidFill>
                      <a:srgbClr val="00B050"/>
                    </a:solidFill>
                  </a:tcPr>
                </a:tc>
                <a:tc>
                  <a:txBody>
                    <a:bodyPr/>
                    <a:lstStyle/>
                    <a:p>
                      <a:r>
                        <a:rPr lang="en-US" dirty="0">
                          <a:solidFill>
                            <a:schemeClr val="tx1"/>
                          </a:solidFill>
                        </a:rPr>
                        <a:t>935</a:t>
                      </a:r>
                    </a:p>
                  </a:txBody>
                  <a:tcPr>
                    <a:solidFill>
                      <a:srgbClr val="92D050"/>
                    </a:solidFill>
                  </a:tcPr>
                </a:tc>
                <a:tc>
                  <a:txBody>
                    <a:bodyPr/>
                    <a:lstStyle/>
                    <a:p>
                      <a:r>
                        <a:rPr lang="en-US" dirty="0">
                          <a:solidFill>
                            <a:schemeClr val="tx1"/>
                          </a:solidFill>
                        </a:rPr>
                        <a:t>65</a:t>
                      </a:r>
                    </a:p>
                  </a:txBody>
                  <a:tcPr>
                    <a:solidFill>
                      <a:srgbClr val="92D050"/>
                    </a:solidFill>
                  </a:tcPr>
                </a:tc>
                <a:tc>
                  <a:txBody>
                    <a:bodyPr/>
                    <a:lstStyle/>
                    <a:p>
                      <a:r>
                        <a:rPr lang="en-US" dirty="0">
                          <a:solidFill>
                            <a:schemeClr val="tx1"/>
                          </a:solidFill>
                        </a:rPr>
                        <a:t>1000</a:t>
                      </a:r>
                    </a:p>
                  </a:txBody>
                  <a:tcPr>
                    <a:solidFill>
                      <a:srgbClr val="92D050"/>
                    </a:solidFill>
                  </a:tcPr>
                </a:tc>
                <a:extLst>
                  <a:ext uri="{0D108BD9-81ED-4DB2-BD59-A6C34878D82A}">
                    <a16:rowId xmlns:a16="http://schemas.microsoft.com/office/drawing/2014/main" val="966583819"/>
                  </a:ext>
                </a:extLst>
              </a:tr>
            </a:tbl>
          </a:graphicData>
        </a:graphic>
      </p:graphicFrame>
      <p:sp>
        <p:nvSpPr>
          <p:cNvPr id="5" name="TextBox 4">
            <a:extLst>
              <a:ext uri="{FF2B5EF4-FFF2-40B4-BE49-F238E27FC236}">
                <a16:creationId xmlns:a16="http://schemas.microsoft.com/office/drawing/2014/main" id="{BE27638B-DC0A-2843-9EF7-0944FC3AD810}"/>
              </a:ext>
            </a:extLst>
          </p:cNvPr>
          <p:cNvSpPr txBox="1"/>
          <p:nvPr/>
        </p:nvSpPr>
        <p:spPr>
          <a:xfrm>
            <a:off x="3093929" y="4997885"/>
            <a:ext cx="5736920" cy="1200329"/>
          </a:xfrm>
          <a:prstGeom prst="rect">
            <a:avLst/>
          </a:prstGeom>
          <a:solidFill>
            <a:schemeClr val="bg1"/>
          </a:solidFill>
        </p:spPr>
        <p:txBody>
          <a:bodyPr wrap="square" rtlCol="0">
            <a:spAutoFit/>
          </a:bodyPr>
          <a:lstStyle/>
          <a:p>
            <a:r>
              <a:rPr lang="en-US" sz="2400" dirty="0"/>
              <a:t>Complete column totals: Dr. O’Leary rejects the null hypothesis 65 times out of his 1000 experiments, and fails to reject it 935 times</a:t>
            </a:r>
          </a:p>
        </p:txBody>
      </p:sp>
    </p:spTree>
    <p:extLst>
      <p:ext uri="{BB962C8B-B14F-4D97-AF65-F5344CB8AC3E}">
        <p14:creationId xmlns:p14="http://schemas.microsoft.com/office/powerpoint/2010/main" val="34935674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6E1349-8B01-C244-ACC1-E58BE1A67893}"/>
              </a:ext>
            </a:extLst>
          </p:cNvPr>
          <p:cNvSpPr>
            <a:spLocks noGrp="1"/>
          </p:cNvSpPr>
          <p:nvPr>
            <p:ph type="title"/>
          </p:nvPr>
        </p:nvSpPr>
        <p:spPr/>
        <p:txBody>
          <a:bodyPr/>
          <a:lstStyle/>
          <a:p>
            <a:r>
              <a:rPr lang="en-US" dirty="0"/>
              <a:t>Code to produce image</a:t>
            </a:r>
          </a:p>
        </p:txBody>
      </p:sp>
      <p:sp>
        <p:nvSpPr>
          <p:cNvPr id="3" name="Content Placeholder 2">
            <a:extLst>
              <a:ext uri="{FF2B5EF4-FFF2-40B4-BE49-F238E27FC236}">
                <a16:creationId xmlns:a16="http://schemas.microsoft.com/office/drawing/2014/main" id="{E7443160-C09C-7640-A2B7-AA359EF74530}"/>
              </a:ext>
            </a:extLst>
          </p:cNvPr>
          <p:cNvSpPr>
            <a:spLocks noGrp="1"/>
          </p:cNvSpPr>
          <p:nvPr>
            <p:ph idx="1"/>
          </p:nvPr>
        </p:nvSpPr>
        <p:spPr/>
        <p:txBody>
          <a:bodyPr>
            <a:normAutofit fontScale="70000" lnSpcReduction="20000"/>
          </a:bodyPr>
          <a:lstStyle/>
          <a:p>
            <a:pPr marL="0" indent="0">
              <a:buNone/>
            </a:pPr>
            <a:r>
              <a:rPr lang="en-US" dirty="0">
                <a:latin typeface="JetBrains Mono" panose="020B0509020102050004" pitchFamily="49" charset="77"/>
              </a:rPr>
              <a:t>library(</a:t>
            </a:r>
            <a:r>
              <a:rPr lang="en-US" dirty="0" err="1">
                <a:latin typeface="JetBrains Mono" panose="020B0509020102050004" pitchFamily="49" charset="77"/>
              </a:rPr>
              <a:t>dplyr</a:t>
            </a:r>
            <a:r>
              <a:rPr lang="en-US" dirty="0">
                <a:latin typeface="JetBrains Mono" panose="020B0509020102050004" pitchFamily="49" charset="77"/>
              </a:rPr>
              <a:t>) </a:t>
            </a:r>
          </a:p>
          <a:p>
            <a:pPr marL="0" indent="0">
              <a:buNone/>
            </a:pPr>
            <a:r>
              <a:rPr lang="en-US" dirty="0">
                <a:latin typeface="JetBrains Mono" panose="020B0509020102050004" pitchFamily="49" charset="77"/>
              </a:rPr>
              <a:t>library(</a:t>
            </a:r>
            <a:r>
              <a:rPr lang="en-US" dirty="0" err="1">
                <a:latin typeface="JetBrains Mono" panose="020B0509020102050004" pitchFamily="49" charset="77"/>
              </a:rPr>
              <a:t>tidyr</a:t>
            </a:r>
            <a:r>
              <a:rPr lang="en-US" dirty="0">
                <a:latin typeface="JetBrains Mono" panose="020B0509020102050004" pitchFamily="49" charset="77"/>
              </a:rPr>
              <a:t>)</a:t>
            </a:r>
          </a:p>
          <a:p>
            <a:pPr marL="0" indent="0">
              <a:buNone/>
            </a:pPr>
            <a:r>
              <a:rPr lang="en-US" dirty="0">
                <a:latin typeface="JetBrains Mono" panose="020B0509020102050004" pitchFamily="49" charset="77"/>
              </a:rPr>
              <a:t>library(ggplot2)</a:t>
            </a:r>
          </a:p>
          <a:p>
            <a:pPr marL="0" indent="0">
              <a:buNone/>
            </a:pPr>
            <a:r>
              <a:rPr lang="en-US" dirty="0" err="1">
                <a:latin typeface="JetBrains Mono" panose="020B0509020102050004" pitchFamily="49" charset="77"/>
              </a:rPr>
              <a:t>bw.glu</a:t>
            </a:r>
            <a:r>
              <a:rPr lang="en-US" dirty="0">
                <a:latin typeface="JetBrains Mono" panose="020B0509020102050004" pitchFamily="49" charset="77"/>
              </a:rPr>
              <a:t> &lt;- </a:t>
            </a:r>
            <a:r>
              <a:rPr lang="en-US" dirty="0" err="1">
                <a:latin typeface="JetBrains Mono" panose="020B0509020102050004" pitchFamily="49" charset="77"/>
              </a:rPr>
              <a:t>read.csv</a:t>
            </a:r>
            <a:r>
              <a:rPr lang="en-US" dirty="0">
                <a:latin typeface="JetBrains Mono" panose="020B0509020102050004" pitchFamily="49" charset="77"/>
              </a:rPr>
              <a:t>("https://</a:t>
            </a:r>
            <a:r>
              <a:rPr lang="en-US" dirty="0" err="1">
                <a:latin typeface="JetBrains Mono" panose="020B0509020102050004" pitchFamily="49" charset="77"/>
              </a:rPr>
              <a:t>denvirlab.marshall.edu</a:t>
            </a:r>
            <a:r>
              <a:rPr lang="en-US" dirty="0">
                <a:latin typeface="JetBrains Mono" panose="020B0509020102050004" pitchFamily="49" charset="77"/>
              </a:rPr>
              <a:t>/BMR617-2020/data/TH-B6-BodyWeight-Glucose.csv")</a:t>
            </a:r>
          </a:p>
          <a:p>
            <a:pPr marL="0" indent="0">
              <a:buNone/>
            </a:pPr>
            <a:r>
              <a:rPr lang="en-US" dirty="0" err="1">
                <a:latin typeface="JetBrains Mono" panose="020B0509020102050004" pitchFamily="49" charset="77"/>
              </a:rPr>
              <a:t>bw.glu</a:t>
            </a:r>
            <a:r>
              <a:rPr lang="en-US" dirty="0">
                <a:latin typeface="JetBrains Mono" panose="020B0509020102050004" pitchFamily="49" charset="77"/>
              </a:rPr>
              <a:t> &lt;- separate(</a:t>
            </a:r>
            <a:r>
              <a:rPr lang="en-US" dirty="0" err="1">
                <a:latin typeface="JetBrains Mono" panose="020B0509020102050004" pitchFamily="49" charset="77"/>
              </a:rPr>
              <a:t>bw.glu</a:t>
            </a:r>
            <a:r>
              <a:rPr lang="en-US" dirty="0">
                <a:latin typeface="JetBrains Mono" panose="020B0509020102050004" pitchFamily="49" charset="77"/>
              </a:rPr>
              <a:t>, </a:t>
            </a:r>
            <a:r>
              <a:rPr lang="en-US" dirty="0" err="1">
                <a:latin typeface="JetBrains Mono" panose="020B0509020102050004" pitchFamily="49" charset="77"/>
              </a:rPr>
              <a:t>Mouse_ID</a:t>
            </a:r>
            <a:r>
              <a:rPr lang="en-US" dirty="0">
                <a:latin typeface="JetBrains Mono" panose="020B0509020102050004" pitchFamily="49" charset="77"/>
              </a:rPr>
              <a:t>, </a:t>
            </a:r>
          </a:p>
          <a:p>
            <a:pPr marL="0" indent="0">
              <a:buNone/>
            </a:pPr>
            <a:r>
              <a:rPr lang="en-US" dirty="0">
                <a:latin typeface="JetBrains Mono" panose="020B0509020102050004" pitchFamily="49" charset="77"/>
              </a:rPr>
              <a:t>	into=c("Strain", "Diet"), </a:t>
            </a:r>
            <a:r>
              <a:rPr lang="en-US" dirty="0" err="1">
                <a:latin typeface="JetBrains Mono" panose="020B0509020102050004" pitchFamily="49" charset="77"/>
              </a:rPr>
              <a:t>sep</a:t>
            </a:r>
            <a:r>
              <a:rPr lang="en-US" dirty="0">
                <a:latin typeface="JetBrains Mono" panose="020B0509020102050004" pitchFamily="49" charset="77"/>
              </a:rPr>
              <a:t>="-", </a:t>
            </a:r>
          </a:p>
          <a:p>
            <a:pPr marL="0" indent="0">
              <a:buNone/>
            </a:pPr>
            <a:r>
              <a:rPr lang="en-US" dirty="0">
                <a:latin typeface="JetBrains Mono" panose="020B0509020102050004" pitchFamily="49" charset="77"/>
              </a:rPr>
              <a:t>	remove=F, extra = "drop")</a:t>
            </a:r>
          </a:p>
          <a:p>
            <a:pPr marL="0" indent="0">
              <a:buNone/>
            </a:pPr>
            <a:r>
              <a:rPr lang="en-US" dirty="0" err="1">
                <a:latin typeface="JetBrains Mono" panose="020B0509020102050004" pitchFamily="49" charset="77"/>
              </a:rPr>
              <a:t>png</a:t>
            </a:r>
            <a:r>
              <a:rPr lang="en-US" dirty="0">
                <a:latin typeface="JetBrains Mono" panose="020B0509020102050004" pitchFamily="49" charset="77"/>
              </a:rPr>
              <a:t>('</a:t>
            </a:r>
            <a:r>
              <a:rPr lang="en-US" dirty="0" err="1">
                <a:latin typeface="JetBrains Mono" panose="020B0509020102050004" pitchFamily="49" charset="77"/>
              </a:rPr>
              <a:t>bw-strain.png</a:t>
            </a:r>
            <a:r>
              <a:rPr lang="en-US" dirty="0">
                <a:latin typeface="JetBrains Mono" panose="020B0509020102050004" pitchFamily="49" charset="77"/>
              </a:rPr>
              <a:t>', width=4*480, height=4*480, res=8*72)</a:t>
            </a:r>
          </a:p>
          <a:p>
            <a:pPr marL="0" indent="0">
              <a:buNone/>
            </a:pPr>
            <a:r>
              <a:rPr lang="en-US" dirty="0" err="1">
                <a:latin typeface="JetBrains Mono" panose="020B0509020102050004" pitchFamily="49" charset="77"/>
              </a:rPr>
              <a:t>ggplot</a:t>
            </a:r>
            <a:r>
              <a:rPr lang="en-US" dirty="0">
                <a:latin typeface="JetBrains Mono" panose="020B0509020102050004" pitchFamily="49" charset="77"/>
              </a:rPr>
              <a:t>(data = filter(</a:t>
            </a:r>
            <a:r>
              <a:rPr lang="en-US" dirty="0" err="1">
                <a:latin typeface="JetBrains Mono" panose="020B0509020102050004" pitchFamily="49" charset="77"/>
              </a:rPr>
              <a:t>bw.glu</a:t>
            </a:r>
            <a:r>
              <a:rPr lang="en-US" dirty="0">
                <a:latin typeface="JetBrains Mono" panose="020B0509020102050004" pitchFamily="49" charset="77"/>
              </a:rPr>
              <a:t>, Diet=='Chow’), </a:t>
            </a:r>
          </a:p>
          <a:p>
            <a:pPr marL="0" indent="0">
              <a:buNone/>
            </a:pPr>
            <a:r>
              <a:rPr lang="en-US" dirty="0">
                <a:latin typeface="JetBrains Mono" panose="020B0509020102050004" pitchFamily="49" charset="77"/>
              </a:rPr>
              <a:t>	</a:t>
            </a:r>
            <a:r>
              <a:rPr lang="en-US" dirty="0" err="1">
                <a:latin typeface="JetBrains Mono" panose="020B0509020102050004" pitchFamily="49" charset="77"/>
              </a:rPr>
              <a:t>aes</a:t>
            </a:r>
            <a:r>
              <a:rPr lang="en-US" dirty="0">
                <a:latin typeface="JetBrains Mono" panose="020B0509020102050004" pitchFamily="49" charset="77"/>
              </a:rPr>
              <a:t>(x=Strain, y=</a:t>
            </a:r>
            <a:r>
              <a:rPr lang="en-US" dirty="0" err="1">
                <a:latin typeface="JetBrains Mono" panose="020B0509020102050004" pitchFamily="49" charset="77"/>
              </a:rPr>
              <a:t>BodyWeight</a:t>
            </a:r>
            <a:r>
              <a:rPr lang="en-US" dirty="0">
                <a:latin typeface="JetBrains Mono" panose="020B0509020102050004" pitchFamily="49" charset="77"/>
              </a:rPr>
              <a:t>)) +</a:t>
            </a:r>
          </a:p>
          <a:p>
            <a:pPr marL="0" indent="0">
              <a:buNone/>
            </a:pPr>
            <a:r>
              <a:rPr lang="en-US" dirty="0">
                <a:latin typeface="JetBrains Mono" panose="020B0509020102050004" pitchFamily="49" charset="77"/>
              </a:rPr>
              <a:t>  </a:t>
            </a:r>
            <a:r>
              <a:rPr lang="en-US" dirty="0" err="1">
                <a:latin typeface="JetBrains Mono" panose="020B0509020102050004" pitchFamily="49" charset="77"/>
              </a:rPr>
              <a:t>geom_boxplot</a:t>
            </a:r>
            <a:r>
              <a:rPr lang="en-US" dirty="0">
                <a:latin typeface="JetBrains Mono" panose="020B0509020102050004" pitchFamily="49" charset="77"/>
              </a:rPr>
              <a:t>()</a:t>
            </a:r>
          </a:p>
          <a:p>
            <a:pPr marL="0" indent="0">
              <a:buNone/>
            </a:pPr>
            <a:r>
              <a:rPr lang="en-US" dirty="0" err="1">
                <a:latin typeface="JetBrains Mono" panose="020B0509020102050004" pitchFamily="49" charset="77"/>
              </a:rPr>
              <a:t>dev.off</a:t>
            </a:r>
            <a:r>
              <a:rPr lang="en-US" dirty="0">
                <a:latin typeface="JetBrains Mono" panose="020B0509020102050004" pitchFamily="49" charset="77"/>
              </a:rPr>
              <a:t>()</a:t>
            </a:r>
          </a:p>
        </p:txBody>
      </p:sp>
    </p:spTree>
    <p:extLst>
      <p:ext uri="{BB962C8B-B14F-4D97-AF65-F5344CB8AC3E}">
        <p14:creationId xmlns:p14="http://schemas.microsoft.com/office/powerpoint/2010/main" val="10841240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249B7B-C3A9-B943-BFEE-70170047EC39}"/>
              </a:ext>
            </a:extLst>
          </p:cNvPr>
          <p:cNvSpPr>
            <a:spLocks noGrp="1"/>
          </p:cNvSpPr>
          <p:nvPr>
            <p:ph type="title"/>
          </p:nvPr>
        </p:nvSpPr>
        <p:spPr/>
        <p:txBody>
          <a:bodyPr/>
          <a:lstStyle/>
          <a:p>
            <a:r>
              <a:rPr lang="en-US" dirty="0"/>
              <a:t>Cav O’Leary computation</a:t>
            </a:r>
          </a:p>
        </p:txBody>
      </p:sp>
      <p:graphicFrame>
        <p:nvGraphicFramePr>
          <p:cNvPr id="4" name="Content Placeholder 3">
            <a:extLst>
              <a:ext uri="{FF2B5EF4-FFF2-40B4-BE49-F238E27FC236}">
                <a16:creationId xmlns:a16="http://schemas.microsoft.com/office/drawing/2014/main" id="{0C50ACA0-2C77-954B-A89D-6D623DF81732}"/>
              </a:ext>
            </a:extLst>
          </p:cNvPr>
          <p:cNvGraphicFramePr>
            <a:graphicFrameLocks noGrp="1"/>
          </p:cNvGraphicFramePr>
          <p:nvPr>
            <p:ph idx="1"/>
          </p:nvPr>
        </p:nvGraphicFramePr>
        <p:xfrm>
          <a:off x="838200" y="1825625"/>
          <a:ext cx="10515600" cy="1854200"/>
        </p:xfrm>
        <a:graphic>
          <a:graphicData uri="http://schemas.openxmlformats.org/drawingml/2006/table">
            <a:tbl>
              <a:tblPr firstRow="1" bandRow="1">
                <a:tableStyleId>{5C22544A-7EE6-4342-B048-85BDC9FD1C3A}</a:tableStyleId>
              </a:tblPr>
              <a:tblGrid>
                <a:gridCol w="2103120">
                  <a:extLst>
                    <a:ext uri="{9D8B030D-6E8A-4147-A177-3AD203B41FA5}">
                      <a16:colId xmlns:a16="http://schemas.microsoft.com/office/drawing/2014/main" val="1804049239"/>
                    </a:ext>
                  </a:extLst>
                </a:gridCol>
                <a:gridCol w="2103120">
                  <a:extLst>
                    <a:ext uri="{9D8B030D-6E8A-4147-A177-3AD203B41FA5}">
                      <a16:colId xmlns:a16="http://schemas.microsoft.com/office/drawing/2014/main" val="3652983092"/>
                    </a:ext>
                  </a:extLst>
                </a:gridCol>
                <a:gridCol w="2103120">
                  <a:extLst>
                    <a:ext uri="{9D8B030D-6E8A-4147-A177-3AD203B41FA5}">
                      <a16:colId xmlns:a16="http://schemas.microsoft.com/office/drawing/2014/main" val="565990309"/>
                    </a:ext>
                  </a:extLst>
                </a:gridCol>
                <a:gridCol w="2103120">
                  <a:extLst>
                    <a:ext uri="{9D8B030D-6E8A-4147-A177-3AD203B41FA5}">
                      <a16:colId xmlns:a16="http://schemas.microsoft.com/office/drawing/2014/main" val="133147161"/>
                    </a:ext>
                  </a:extLst>
                </a:gridCol>
                <a:gridCol w="2103120">
                  <a:extLst>
                    <a:ext uri="{9D8B030D-6E8A-4147-A177-3AD203B41FA5}">
                      <a16:colId xmlns:a16="http://schemas.microsoft.com/office/drawing/2014/main" val="3046444970"/>
                    </a:ext>
                  </a:extLst>
                </a:gridCol>
              </a:tblGrid>
              <a:tr h="370840">
                <a:tc>
                  <a:txBody>
                    <a:bodyPr/>
                    <a:lstStyle/>
                    <a:p>
                      <a:endParaRPr lang="en-US" dirty="0"/>
                    </a:p>
                  </a:txBody>
                  <a:tcPr>
                    <a:solidFill>
                      <a:srgbClr val="00B050"/>
                    </a:solidFill>
                  </a:tcPr>
                </a:tc>
                <a:tc>
                  <a:txBody>
                    <a:bodyPr/>
                    <a:lstStyle/>
                    <a:p>
                      <a:endParaRPr lang="en-US" dirty="0"/>
                    </a:p>
                  </a:txBody>
                  <a:tcPr>
                    <a:solidFill>
                      <a:srgbClr val="00B050"/>
                    </a:solidFill>
                  </a:tcPr>
                </a:tc>
                <a:tc gridSpan="3">
                  <a:txBody>
                    <a:bodyPr/>
                    <a:lstStyle/>
                    <a:p>
                      <a:r>
                        <a:rPr lang="en-US" dirty="0"/>
                        <a:t>Reject null hypothesis</a:t>
                      </a:r>
                    </a:p>
                  </a:txBody>
                  <a:tcPr>
                    <a:solidFill>
                      <a:srgbClr val="00B050"/>
                    </a:solidFill>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493187704"/>
                  </a:ext>
                </a:extLst>
              </a:tr>
              <a:tr h="370840">
                <a:tc>
                  <a:txBody>
                    <a:bodyPr/>
                    <a:lstStyle/>
                    <a:p>
                      <a:endParaRPr lang="en-US" dirty="0">
                        <a:solidFill>
                          <a:schemeClr val="bg1"/>
                        </a:solidFill>
                      </a:endParaRPr>
                    </a:p>
                  </a:txBody>
                  <a:tcPr>
                    <a:solidFill>
                      <a:srgbClr val="00B050"/>
                    </a:solidFill>
                  </a:tcPr>
                </a:tc>
                <a:tc>
                  <a:txBody>
                    <a:bodyPr/>
                    <a:lstStyle/>
                    <a:p>
                      <a:endParaRPr lang="en-US">
                        <a:solidFill>
                          <a:schemeClr val="bg1"/>
                        </a:solidFill>
                      </a:endParaRPr>
                    </a:p>
                  </a:txBody>
                  <a:tcPr>
                    <a:solidFill>
                      <a:srgbClr val="00B050"/>
                    </a:solidFill>
                  </a:tcPr>
                </a:tc>
                <a:tc>
                  <a:txBody>
                    <a:bodyPr/>
                    <a:lstStyle/>
                    <a:p>
                      <a:r>
                        <a:rPr lang="en-US" dirty="0">
                          <a:solidFill>
                            <a:schemeClr val="bg1"/>
                          </a:solidFill>
                        </a:rPr>
                        <a:t>No</a:t>
                      </a:r>
                    </a:p>
                  </a:txBody>
                  <a:tcPr>
                    <a:solidFill>
                      <a:srgbClr val="00B050"/>
                    </a:solidFill>
                  </a:tcPr>
                </a:tc>
                <a:tc>
                  <a:txBody>
                    <a:bodyPr/>
                    <a:lstStyle/>
                    <a:p>
                      <a:r>
                        <a:rPr lang="en-US" dirty="0">
                          <a:solidFill>
                            <a:schemeClr val="bg1"/>
                          </a:solidFill>
                        </a:rPr>
                        <a:t>Yes</a:t>
                      </a:r>
                    </a:p>
                  </a:txBody>
                  <a:tcPr>
                    <a:solidFill>
                      <a:srgbClr val="00B050"/>
                    </a:solidFill>
                  </a:tcPr>
                </a:tc>
                <a:tc>
                  <a:txBody>
                    <a:bodyPr/>
                    <a:lstStyle/>
                    <a:p>
                      <a:r>
                        <a:rPr lang="en-US" dirty="0">
                          <a:solidFill>
                            <a:schemeClr val="bg1"/>
                          </a:solidFill>
                        </a:rPr>
                        <a:t>Total</a:t>
                      </a:r>
                    </a:p>
                  </a:txBody>
                  <a:tcPr>
                    <a:solidFill>
                      <a:srgbClr val="00B050"/>
                    </a:solidFill>
                  </a:tcPr>
                </a:tc>
                <a:extLst>
                  <a:ext uri="{0D108BD9-81ED-4DB2-BD59-A6C34878D82A}">
                    <a16:rowId xmlns:a16="http://schemas.microsoft.com/office/drawing/2014/main" val="512948902"/>
                  </a:ext>
                </a:extLst>
              </a:tr>
              <a:tr h="370840">
                <a:tc rowSpan="3">
                  <a:txBody>
                    <a:bodyPr/>
                    <a:lstStyle/>
                    <a:p>
                      <a:r>
                        <a:rPr lang="en-US" dirty="0">
                          <a:solidFill>
                            <a:schemeClr val="bg1"/>
                          </a:solidFill>
                        </a:rPr>
                        <a:t>Null hypothesis really true</a:t>
                      </a:r>
                    </a:p>
                  </a:txBody>
                  <a:tcPr>
                    <a:solidFill>
                      <a:srgbClr val="00B050"/>
                    </a:solidFill>
                  </a:tcPr>
                </a:tc>
                <a:tc>
                  <a:txBody>
                    <a:bodyPr/>
                    <a:lstStyle/>
                    <a:p>
                      <a:r>
                        <a:rPr lang="en-US" dirty="0">
                          <a:solidFill>
                            <a:schemeClr val="bg1"/>
                          </a:solidFill>
                        </a:rPr>
                        <a:t>Yes</a:t>
                      </a:r>
                    </a:p>
                  </a:txBody>
                  <a:tcPr>
                    <a:solidFill>
                      <a:srgbClr val="00B050"/>
                    </a:solidFill>
                  </a:tcPr>
                </a:tc>
                <a:tc>
                  <a:txBody>
                    <a:bodyPr/>
                    <a:lstStyle/>
                    <a:p>
                      <a:r>
                        <a:rPr lang="en-US" dirty="0">
                          <a:solidFill>
                            <a:schemeClr val="tx1"/>
                          </a:solidFill>
                        </a:rPr>
                        <a:t>931</a:t>
                      </a:r>
                    </a:p>
                  </a:txBody>
                  <a:tcPr>
                    <a:solidFill>
                      <a:srgbClr val="92D050"/>
                    </a:solidFill>
                  </a:tcPr>
                </a:tc>
                <a:tc>
                  <a:txBody>
                    <a:bodyPr/>
                    <a:lstStyle/>
                    <a:p>
                      <a:r>
                        <a:rPr lang="en-US" dirty="0">
                          <a:solidFill>
                            <a:schemeClr val="tx1"/>
                          </a:solidFill>
                        </a:rPr>
                        <a:t>49</a:t>
                      </a:r>
                    </a:p>
                  </a:txBody>
                  <a:tcPr>
                    <a:solidFill>
                      <a:srgbClr val="92D050"/>
                    </a:solidFill>
                  </a:tcPr>
                </a:tc>
                <a:tc>
                  <a:txBody>
                    <a:bodyPr/>
                    <a:lstStyle/>
                    <a:p>
                      <a:r>
                        <a:rPr lang="en-US" dirty="0">
                          <a:solidFill>
                            <a:schemeClr val="tx1"/>
                          </a:solidFill>
                        </a:rPr>
                        <a:t>980</a:t>
                      </a:r>
                    </a:p>
                  </a:txBody>
                  <a:tcPr>
                    <a:solidFill>
                      <a:srgbClr val="92D050"/>
                    </a:solidFill>
                  </a:tcPr>
                </a:tc>
                <a:extLst>
                  <a:ext uri="{0D108BD9-81ED-4DB2-BD59-A6C34878D82A}">
                    <a16:rowId xmlns:a16="http://schemas.microsoft.com/office/drawing/2014/main" val="687921706"/>
                  </a:ext>
                </a:extLst>
              </a:tr>
              <a:tr h="370840">
                <a:tc vMerge="1">
                  <a:txBody>
                    <a:bodyPr/>
                    <a:lstStyle/>
                    <a:p>
                      <a:endParaRPr lang="en-US" dirty="0"/>
                    </a:p>
                  </a:txBody>
                  <a:tcPr/>
                </a:tc>
                <a:tc>
                  <a:txBody>
                    <a:bodyPr/>
                    <a:lstStyle/>
                    <a:p>
                      <a:r>
                        <a:rPr lang="en-US" dirty="0">
                          <a:solidFill>
                            <a:schemeClr val="bg1"/>
                          </a:solidFill>
                        </a:rPr>
                        <a:t>No</a:t>
                      </a:r>
                    </a:p>
                  </a:txBody>
                  <a:tcPr>
                    <a:solidFill>
                      <a:srgbClr val="00B050"/>
                    </a:solidFill>
                  </a:tcPr>
                </a:tc>
                <a:tc>
                  <a:txBody>
                    <a:bodyPr/>
                    <a:lstStyle/>
                    <a:p>
                      <a:r>
                        <a:rPr lang="en-US" dirty="0">
                          <a:solidFill>
                            <a:schemeClr val="tx1"/>
                          </a:solidFill>
                        </a:rPr>
                        <a:t>4</a:t>
                      </a:r>
                    </a:p>
                  </a:txBody>
                  <a:tcPr>
                    <a:solidFill>
                      <a:srgbClr val="92D050"/>
                    </a:solidFill>
                  </a:tcPr>
                </a:tc>
                <a:tc>
                  <a:txBody>
                    <a:bodyPr/>
                    <a:lstStyle/>
                    <a:p>
                      <a:r>
                        <a:rPr lang="en-US" dirty="0">
                          <a:solidFill>
                            <a:schemeClr val="tx1"/>
                          </a:solidFill>
                        </a:rPr>
                        <a:t>16</a:t>
                      </a:r>
                    </a:p>
                  </a:txBody>
                  <a:tcPr>
                    <a:solidFill>
                      <a:srgbClr val="92D050"/>
                    </a:solidFill>
                  </a:tcPr>
                </a:tc>
                <a:tc>
                  <a:txBody>
                    <a:bodyPr/>
                    <a:lstStyle/>
                    <a:p>
                      <a:r>
                        <a:rPr lang="en-US" dirty="0">
                          <a:solidFill>
                            <a:schemeClr val="tx1"/>
                          </a:solidFill>
                        </a:rPr>
                        <a:t>20</a:t>
                      </a:r>
                    </a:p>
                  </a:txBody>
                  <a:tcPr>
                    <a:solidFill>
                      <a:srgbClr val="92D050"/>
                    </a:solidFill>
                  </a:tcPr>
                </a:tc>
                <a:extLst>
                  <a:ext uri="{0D108BD9-81ED-4DB2-BD59-A6C34878D82A}">
                    <a16:rowId xmlns:a16="http://schemas.microsoft.com/office/drawing/2014/main" val="3835715771"/>
                  </a:ext>
                </a:extLst>
              </a:tr>
              <a:tr h="370840">
                <a:tc vMerge="1">
                  <a:txBody>
                    <a:bodyPr/>
                    <a:lstStyle/>
                    <a:p>
                      <a:endParaRPr lang="en-US" dirty="0"/>
                    </a:p>
                  </a:txBody>
                  <a:tcPr/>
                </a:tc>
                <a:tc>
                  <a:txBody>
                    <a:bodyPr/>
                    <a:lstStyle/>
                    <a:p>
                      <a:r>
                        <a:rPr lang="en-US" dirty="0">
                          <a:solidFill>
                            <a:schemeClr val="bg1"/>
                          </a:solidFill>
                        </a:rPr>
                        <a:t>Total</a:t>
                      </a:r>
                    </a:p>
                  </a:txBody>
                  <a:tcPr>
                    <a:solidFill>
                      <a:srgbClr val="00B050"/>
                    </a:solidFill>
                  </a:tcPr>
                </a:tc>
                <a:tc>
                  <a:txBody>
                    <a:bodyPr/>
                    <a:lstStyle/>
                    <a:p>
                      <a:r>
                        <a:rPr lang="en-US" dirty="0">
                          <a:solidFill>
                            <a:schemeClr val="tx1"/>
                          </a:solidFill>
                        </a:rPr>
                        <a:t>935</a:t>
                      </a:r>
                    </a:p>
                  </a:txBody>
                  <a:tcPr>
                    <a:solidFill>
                      <a:srgbClr val="92D050"/>
                    </a:solidFill>
                  </a:tcPr>
                </a:tc>
                <a:tc>
                  <a:txBody>
                    <a:bodyPr/>
                    <a:lstStyle/>
                    <a:p>
                      <a:r>
                        <a:rPr lang="en-US" dirty="0">
                          <a:solidFill>
                            <a:schemeClr val="tx1"/>
                          </a:solidFill>
                        </a:rPr>
                        <a:t>65</a:t>
                      </a:r>
                    </a:p>
                  </a:txBody>
                  <a:tcPr>
                    <a:solidFill>
                      <a:srgbClr val="92D050"/>
                    </a:solidFill>
                  </a:tcPr>
                </a:tc>
                <a:tc>
                  <a:txBody>
                    <a:bodyPr/>
                    <a:lstStyle/>
                    <a:p>
                      <a:r>
                        <a:rPr lang="en-US" dirty="0">
                          <a:solidFill>
                            <a:schemeClr val="tx1"/>
                          </a:solidFill>
                        </a:rPr>
                        <a:t>1000</a:t>
                      </a:r>
                    </a:p>
                  </a:txBody>
                  <a:tcPr>
                    <a:solidFill>
                      <a:srgbClr val="92D050"/>
                    </a:solidFill>
                  </a:tcPr>
                </a:tc>
                <a:extLst>
                  <a:ext uri="{0D108BD9-81ED-4DB2-BD59-A6C34878D82A}">
                    <a16:rowId xmlns:a16="http://schemas.microsoft.com/office/drawing/2014/main" val="966583819"/>
                  </a:ext>
                </a:extLst>
              </a:tr>
            </a:tbl>
          </a:graphicData>
        </a:graphic>
      </p:graphicFrame>
      <p:sp>
        <p:nvSpPr>
          <p:cNvPr id="5" name="TextBox 4">
            <a:extLst>
              <a:ext uri="{FF2B5EF4-FFF2-40B4-BE49-F238E27FC236}">
                <a16:creationId xmlns:a16="http://schemas.microsoft.com/office/drawing/2014/main" id="{BE27638B-DC0A-2843-9EF7-0944FC3AD810}"/>
              </a:ext>
            </a:extLst>
          </p:cNvPr>
          <p:cNvSpPr txBox="1"/>
          <p:nvPr/>
        </p:nvSpPr>
        <p:spPr>
          <a:xfrm>
            <a:off x="2617940" y="4997885"/>
            <a:ext cx="7052153" cy="1569660"/>
          </a:xfrm>
          <a:prstGeom prst="rect">
            <a:avLst/>
          </a:prstGeom>
          <a:solidFill>
            <a:schemeClr val="bg1"/>
          </a:solidFill>
        </p:spPr>
        <p:txBody>
          <a:bodyPr wrap="square" rtlCol="0">
            <a:spAutoFit/>
          </a:bodyPr>
          <a:lstStyle/>
          <a:p>
            <a:r>
              <a:rPr lang="en-US" sz="2400" dirty="0"/>
              <a:t>Out of the 65 times Dr. O’Leary rejects the null hypothesis, that is a correct decision 16 times. So if he rejects the null hypothesis, the probability his hypothesis is true is 16/65 = 0.246</a:t>
            </a:r>
          </a:p>
        </p:txBody>
      </p:sp>
    </p:spTree>
    <p:extLst>
      <p:ext uri="{BB962C8B-B14F-4D97-AF65-F5344CB8AC3E}">
        <p14:creationId xmlns:p14="http://schemas.microsoft.com/office/powerpoint/2010/main" val="37027532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28CC1B-2D9D-8244-B186-6FBB06169E87}"/>
              </a:ext>
            </a:extLst>
          </p:cNvPr>
          <p:cNvSpPr>
            <a:spLocks noGrp="1"/>
          </p:cNvSpPr>
          <p:nvPr>
            <p:ph type="title"/>
          </p:nvPr>
        </p:nvSpPr>
        <p:spPr/>
        <p:txBody>
          <a:bodyPr/>
          <a:lstStyle/>
          <a:p>
            <a:r>
              <a:rPr lang="en-US" dirty="0"/>
              <a:t>Conclusions</a:t>
            </a:r>
          </a:p>
        </p:txBody>
      </p:sp>
      <p:sp>
        <p:nvSpPr>
          <p:cNvPr id="3" name="Content Placeholder 2">
            <a:extLst>
              <a:ext uri="{FF2B5EF4-FFF2-40B4-BE49-F238E27FC236}">
                <a16:creationId xmlns:a16="http://schemas.microsoft.com/office/drawing/2014/main" id="{4158B2B4-EEAF-4049-B54A-2D6AB6F9FC1D}"/>
              </a:ext>
            </a:extLst>
          </p:cNvPr>
          <p:cNvSpPr>
            <a:spLocks noGrp="1"/>
          </p:cNvSpPr>
          <p:nvPr>
            <p:ph idx="1"/>
          </p:nvPr>
        </p:nvSpPr>
        <p:spPr/>
        <p:txBody>
          <a:bodyPr/>
          <a:lstStyle/>
          <a:p>
            <a:r>
              <a:rPr lang="en-US" dirty="0"/>
              <a:t>Many people assume that if we reject the null hypothesis (with a p-value threshold of 0.05), it means there is a 95% chance the null hypothesis is false (i.e. that the hypothesis of interest is true)</a:t>
            </a:r>
          </a:p>
          <a:p>
            <a:r>
              <a:rPr lang="en-US" dirty="0"/>
              <a:t>This fictional scenario demonstrates this is not true</a:t>
            </a:r>
          </a:p>
          <a:p>
            <a:r>
              <a:rPr lang="en-US" dirty="0"/>
              <a:t>The probability the null hypothesis is false, given we have a p-value less than 0.05, depends greatly on the </a:t>
            </a:r>
            <a:r>
              <a:rPr lang="en-US" i="1" dirty="0"/>
              <a:t>a-priori</a:t>
            </a:r>
            <a:r>
              <a:rPr lang="en-US" dirty="0"/>
              <a:t> probability</a:t>
            </a:r>
          </a:p>
          <a:p>
            <a:pPr lvl="1"/>
            <a:r>
              <a:rPr lang="en-US" dirty="0"/>
              <a:t>The prior probability that the null hypothesis was false</a:t>
            </a:r>
          </a:p>
          <a:p>
            <a:pPr lvl="1"/>
            <a:r>
              <a:rPr lang="en-US" dirty="0"/>
              <a:t>The problem is, again, that we never actually know this</a:t>
            </a:r>
          </a:p>
          <a:p>
            <a:r>
              <a:rPr lang="en-US" dirty="0"/>
              <a:t>In our (somewhat extreme) examples, the probabilities we calculated were 0.993, and 0.246,respectively. </a:t>
            </a:r>
          </a:p>
        </p:txBody>
      </p:sp>
    </p:spTree>
    <p:extLst>
      <p:ext uri="{BB962C8B-B14F-4D97-AF65-F5344CB8AC3E}">
        <p14:creationId xmlns:p14="http://schemas.microsoft.com/office/powerpoint/2010/main" val="224100699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466CA6-7387-2940-8E61-4B7166B7F024}"/>
              </a:ext>
            </a:extLst>
          </p:cNvPr>
          <p:cNvSpPr>
            <a:spLocks noGrp="1"/>
          </p:cNvSpPr>
          <p:nvPr>
            <p:ph type="title"/>
          </p:nvPr>
        </p:nvSpPr>
        <p:spPr/>
        <p:txBody>
          <a:bodyPr/>
          <a:lstStyle/>
          <a:p>
            <a:r>
              <a:rPr lang="en-US" dirty="0"/>
              <a:t>Important lesson #2: A “non-significant” p-value doesn’t lead to any conclusion</a:t>
            </a:r>
          </a:p>
        </p:txBody>
      </p:sp>
      <p:sp>
        <p:nvSpPr>
          <p:cNvPr id="3" name="Content Placeholder 2">
            <a:extLst>
              <a:ext uri="{FF2B5EF4-FFF2-40B4-BE49-F238E27FC236}">
                <a16:creationId xmlns:a16="http://schemas.microsoft.com/office/drawing/2014/main" id="{D2FE84BA-18EC-CD41-8E66-9319D4809974}"/>
              </a:ext>
            </a:extLst>
          </p:cNvPr>
          <p:cNvSpPr>
            <a:spLocks noGrp="1"/>
          </p:cNvSpPr>
          <p:nvPr>
            <p:ph idx="1"/>
          </p:nvPr>
        </p:nvSpPr>
        <p:spPr/>
        <p:txBody>
          <a:bodyPr>
            <a:normAutofit/>
          </a:bodyPr>
          <a:lstStyle/>
          <a:p>
            <a:r>
              <a:rPr lang="en-US" dirty="0"/>
              <a:t>In the hypothesis-testing scenario, we choose a p-value threshold (below which we reject the null hypothesis)</a:t>
            </a:r>
          </a:p>
          <a:p>
            <a:r>
              <a:rPr lang="en-US" dirty="0"/>
              <a:t>We then collect data and perform our analysis, computing the p-value</a:t>
            </a:r>
          </a:p>
          <a:p>
            <a:r>
              <a:rPr lang="en-US" dirty="0"/>
              <a:t>If the p-value is below the threshold, we reject the null hypothesis and conclude the hypothesis of interest is correct</a:t>
            </a:r>
          </a:p>
          <a:p>
            <a:r>
              <a:rPr lang="en-US" dirty="0"/>
              <a:t>If the p-value is above the threshold, we simply fail to reject the null hypothesis</a:t>
            </a:r>
          </a:p>
          <a:p>
            <a:pPr lvl="1"/>
            <a:r>
              <a:rPr lang="en-US" dirty="0"/>
              <a:t>Notice here that we don’t draw any conclusion</a:t>
            </a:r>
          </a:p>
          <a:p>
            <a:pPr lvl="1"/>
            <a:r>
              <a:rPr lang="en-US" dirty="0"/>
              <a:t>We certainly cannot conclude the null hypothesis is true</a:t>
            </a:r>
          </a:p>
        </p:txBody>
      </p:sp>
    </p:spTree>
    <p:extLst>
      <p:ext uri="{BB962C8B-B14F-4D97-AF65-F5344CB8AC3E}">
        <p14:creationId xmlns:p14="http://schemas.microsoft.com/office/powerpoint/2010/main" val="29470410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EA5155-0ED1-4A42-919E-95F4B8F19CDF}"/>
              </a:ext>
            </a:extLst>
          </p:cNvPr>
          <p:cNvSpPr>
            <a:spLocks noGrp="1"/>
          </p:cNvSpPr>
          <p:nvPr>
            <p:ph type="title"/>
          </p:nvPr>
        </p:nvSpPr>
        <p:spPr/>
        <p:txBody>
          <a:bodyPr/>
          <a:lstStyle/>
          <a:p>
            <a:r>
              <a:rPr lang="en-US" dirty="0"/>
              <a:t>P &gt; 0.05 is often misinterpreted</a:t>
            </a:r>
          </a:p>
        </p:txBody>
      </p:sp>
      <p:sp>
        <p:nvSpPr>
          <p:cNvPr id="3" name="Content Placeholder 2">
            <a:extLst>
              <a:ext uri="{FF2B5EF4-FFF2-40B4-BE49-F238E27FC236}">
                <a16:creationId xmlns:a16="http://schemas.microsoft.com/office/drawing/2014/main" id="{4FAA8534-C62E-F643-ACEB-965853746A29}"/>
              </a:ext>
            </a:extLst>
          </p:cNvPr>
          <p:cNvSpPr>
            <a:spLocks noGrp="1"/>
          </p:cNvSpPr>
          <p:nvPr>
            <p:ph idx="1"/>
          </p:nvPr>
        </p:nvSpPr>
        <p:spPr/>
        <p:txBody>
          <a:bodyPr/>
          <a:lstStyle/>
          <a:p>
            <a:r>
              <a:rPr lang="en-US" dirty="0"/>
              <a:t>This last point is very commonly misunderstood</a:t>
            </a:r>
          </a:p>
          <a:p>
            <a:r>
              <a:rPr lang="en-US" dirty="0"/>
              <a:t>It is very common to see statements, even in published papers, like</a:t>
            </a:r>
            <a:br>
              <a:rPr lang="en-US" dirty="0"/>
            </a:br>
            <a:r>
              <a:rPr lang="en-US" dirty="0"/>
              <a:t>“There was no difference in the blood pressures of patients on drug A or drug B (p&gt;0.05)”</a:t>
            </a:r>
          </a:p>
          <a:p>
            <a:pPr lvl="1"/>
            <a:r>
              <a:rPr lang="en-US" dirty="0"/>
              <a:t>This is not a valid conclusion from a “non-small” p-value!</a:t>
            </a:r>
          </a:p>
          <a:p>
            <a:pPr lvl="1"/>
            <a:r>
              <a:rPr lang="en-US" dirty="0"/>
              <a:t>At best, you can conclude that the experiment or study failed to demonstrate a difference</a:t>
            </a:r>
          </a:p>
        </p:txBody>
      </p:sp>
    </p:spTree>
    <p:extLst>
      <p:ext uri="{BB962C8B-B14F-4D97-AF65-F5344CB8AC3E}">
        <p14:creationId xmlns:p14="http://schemas.microsoft.com/office/powerpoint/2010/main" val="4752141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0F064-08AD-504A-979E-7A12D7E22FC1}"/>
              </a:ext>
            </a:extLst>
          </p:cNvPr>
          <p:cNvSpPr>
            <a:spLocks noGrp="1"/>
          </p:cNvSpPr>
          <p:nvPr>
            <p:ph type="title"/>
          </p:nvPr>
        </p:nvSpPr>
        <p:spPr/>
        <p:txBody>
          <a:bodyPr/>
          <a:lstStyle/>
          <a:p>
            <a:r>
              <a:rPr lang="en-US" dirty="0"/>
              <a:t>The Frequentist versus Bayesian argument</a:t>
            </a:r>
          </a:p>
        </p:txBody>
      </p:sp>
      <p:sp>
        <p:nvSpPr>
          <p:cNvPr id="3" name="Content Placeholder 2">
            <a:extLst>
              <a:ext uri="{FF2B5EF4-FFF2-40B4-BE49-F238E27FC236}">
                <a16:creationId xmlns:a16="http://schemas.microsoft.com/office/drawing/2014/main" id="{A64472A9-E458-4448-ABC3-B4DE4B76C6F6}"/>
              </a:ext>
            </a:extLst>
          </p:cNvPr>
          <p:cNvSpPr>
            <a:spLocks noGrp="1"/>
          </p:cNvSpPr>
          <p:nvPr>
            <p:ph idx="1"/>
          </p:nvPr>
        </p:nvSpPr>
        <p:spPr/>
        <p:txBody>
          <a:bodyPr>
            <a:normAutofit fontScale="85000" lnSpcReduction="20000"/>
          </a:bodyPr>
          <a:lstStyle/>
          <a:p>
            <a:r>
              <a:rPr lang="en-US" dirty="0"/>
              <a:t>The hypothesis-testing approach is known as the “Frequentist” approach to statistics</a:t>
            </a:r>
          </a:p>
          <a:p>
            <a:pPr lvl="1"/>
            <a:r>
              <a:rPr lang="en-US" dirty="0"/>
              <a:t>How frequently would we get data like this if the null hypothesis were true</a:t>
            </a:r>
          </a:p>
          <a:p>
            <a:r>
              <a:rPr lang="en-US" dirty="0"/>
              <a:t>Advantages include the fact that it is unbiased</a:t>
            </a:r>
          </a:p>
          <a:p>
            <a:pPr lvl="1"/>
            <a:r>
              <a:rPr lang="en-US" dirty="0"/>
              <a:t>Computation of the p-value doesn’t rely on any guess work or subjective evaluation of the veracity of the hypothesis</a:t>
            </a:r>
          </a:p>
          <a:p>
            <a:r>
              <a:rPr lang="en-US" dirty="0"/>
              <a:t>Disadvantage is that it doesn’t really tell us what we want to know:</a:t>
            </a:r>
          </a:p>
          <a:p>
            <a:pPr lvl="1"/>
            <a:r>
              <a:rPr lang="en-US" dirty="0"/>
              <a:t>We want to know the probability the null hypothesis is true</a:t>
            </a:r>
          </a:p>
          <a:p>
            <a:r>
              <a:rPr lang="en-US" dirty="0"/>
              <a:t>The approach we demonstrated in the tables is known as the “Bayesian” approach</a:t>
            </a:r>
          </a:p>
          <a:p>
            <a:pPr lvl="1"/>
            <a:r>
              <a:rPr lang="en-US" dirty="0"/>
              <a:t>Essentially uses Bayes theorem to “update” the probability the null hypothesis is true in light of the data we observe</a:t>
            </a:r>
          </a:p>
          <a:p>
            <a:r>
              <a:rPr lang="en-US" dirty="0"/>
              <a:t>Advantage is that it’s closer to the question we really want to answer</a:t>
            </a:r>
          </a:p>
          <a:p>
            <a:r>
              <a:rPr lang="en-US" dirty="0"/>
              <a:t>Disadvantage is that we need an initial, subjective, estimate of that probability</a:t>
            </a:r>
          </a:p>
        </p:txBody>
      </p:sp>
    </p:spTree>
    <p:extLst>
      <p:ext uri="{BB962C8B-B14F-4D97-AF65-F5344CB8AC3E}">
        <p14:creationId xmlns:p14="http://schemas.microsoft.com/office/powerpoint/2010/main" val="395327625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59C62-F4D2-264D-B628-199BFBEC696E}"/>
              </a:ext>
            </a:extLst>
          </p:cNvPr>
          <p:cNvSpPr>
            <a:spLocks noGrp="1"/>
          </p:cNvSpPr>
          <p:nvPr>
            <p:ph type="title"/>
          </p:nvPr>
        </p:nvSpPr>
        <p:spPr/>
        <p:txBody>
          <a:bodyPr/>
          <a:lstStyle/>
          <a:p>
            <a:r>
              <a:rPr lang="en-US" dirty="0"/>
              <a:t>Frequentists are still winning</a:t>
            </a:r>
          </a:p>
        </p:txBody>
      </p:sp>
      <p:sp>
        <p:nvSpPr>
          <p:cNvPr id="3" name="Content Placeholder 2">
            <a:extLst>
              <a:ext uri="{FF2B5EF4-FFF2-40B4-BE49-F238E27FC236}">
                <a16:creationId xmlns:a16="http://schemas.microsoft.com/office/drawing/2014/main" id="{7EAAB929-3020-8D4B-A7AE-6FD3DCD1E792}"/>
              </a:ext>
            </a:extLst>
          </p:cNvPr>
          <p:cNvSpPr>
            <a:spLocks noGrp="1"/>
          </p:cNvSpPr>
          <p:nvPr>
            <p:ph idx="1"/>
          </p:nvPr>
        </p:nvSpPr>
        <p:spPr/>
        <p:txBody>
          <a:bodyPr/>
          <a:lstStyle/>
          <a:p>
            <a:r>
              <a:rPr lang="en-US" dirty="0"/>
              <a:t>The frequentist approach is still, by far, the most prominent in scientific literature</a:t>
            </a:r>
          </a:p>
          <a:p>
            <a:pPr lvl="1"/>
            <a:r>
              <a:rPr lang="en-US" dirty="0"/>
              <a:t>Particularly in biomedical sciences</a:t>
            </a:r>
          </a:p>
          <a:p>
            <a:r>
              <a:rPr lang="en-US" dirty="0"/>
              <a:t>Both approaches have their merits and sometimes it is useful to use tools from each</a:t>
            </a:r>
          </a:p>
          <a:p>
            <a:r>
              <a:rPr lang="en-US" dirty="0"/>
              <a:t>We will spend some time examining hypothesis testing, but bear in mind the limitations</a:t>
            </a:r>
          </a:p>
          <a:p>
            <a:pPr lvl="1"/>
            <a:r>
              <a:rPr lang="en-US" dirty="0"/>
              <a:t>We will see more scenarios where we have to be careful how to interpret p-values later</a:t>
            </a:r>
          </a:p>
          <a:p>
            <a:pPr lvl="1"/>
            <a:endParaRPr lang="en-US" dirty="0"/>
          </a:p>
        </p:txBody>
      </p:sp>
    </p:spTree>
    <p:extLst>
      <p:ext uri="{BB962C8B-B14F-4D97-AF65-F5344CB8AC3E}">
        <p14:creationId xmlns:p14="http://schemas.microsoft.com/office/powerpoint/2010/main" val="304372430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99EDA0-E259-1743-8539-C14E27255CF7}"/>
              </a:ext>
            </a:extLst>
          </p:cNvPr>
          <p:cNvSpPr>
            <a:spLocks noGrp="1"/>
          </p:cNvSpPr>
          <p:nvPr>
            <p:ph type="title"/>
          </p:nvPr>
        </p:nvSpPr>
        <p:spPr/>
        <p:txBody>
          <a:bodyPr/>
          <a:lstStyle/>
          <a:p>
            <a:r>
              <a:rPr lang="en-US" dirty="0"/>
              <a:t>Further reading</a:t>
            </a:r>
          </a:p>
        </p:txBody>
      </p:sp>
      <p:sp>
        <p:nvSpPr>
          <p:cNvPr id="3" name="Content Placeholder 2">
            <a:extLst>
              <a:ext uri="{FF2B5EF4-FFF2-40B4-BE49-F238E27FC236}">
                <a16:creationId xmlns:a16="http://schemas.microsoft.com/office/drawing/2014/main" id="{0AFF96C8-A58E-6944-B290-41523CA7856D}"/>
              </a:ext>
            </a:extLst>
          </p:cNvPr>
          <p:cNvSpPr>
            <a:spLocks noGrp="1"/>
          </p:cNvSpPr>
          <p:nvPr>
            <p:ph idx="1"/>
          </p:nvPr>
        </p:nvSpPr>
        <p:spPr/>
        <p:txBody>
          <a:bodyPr>
            <a:normAutofit lnSpcReduction="10000"/>
          </a:bodyPr>
          <a:lstStyle/>
          <a:p>
            <a:r>
              <a:rPr lang="en-US" dirty="0"/>
              <a:t>In March 2019, the American Statistical Association published a special edition of their journal, </a:t>
            </a:r>
            <a:r>
              <a:rPr lang="en-US" i="1" dirty="0"/>
              <a:t>The American Statistician</a:t>
            </a:r>
            <a:r>
              <a:rPr lang="en-US" dirty="0"/>
              <a:t>, addressing misunderstandings of hypothesis testing and p-values</a:t>
            </a:r>
          </a:p>
          <a:p>
            <a:r>
              <a:rPr lang="en-US" dirty="0">
                <a:hlinkClick r:id="rId2"/>
              </a:rPr>
              <a:t>https://www.tandfonline.com/toc/utas20/73/sup1</a:t>
            </a:r>
            <a:endParaRPr lang="en-US" dirty="0"/>
          </a:p>
          <a:p>
            <a:pPr lvl="1"/>
            <a:r>
              <a:rPr lang="en-US" dirty="0"/>
              <a:t>Read (as a minimum) the editorial from this issue</a:t>
            </a:r>
          </a:p>
          <a:p>
            <a:r>
              <a:rPr lang="en-US" dirty="0"/>
              <a:t>Nature published an accompanying article, signed by 800 academic and professional statisticians</a:t>
            </a:r>
          </a:p>
          <a:p>
            <a:pPr lvl="1"/>
            <a:r>
              <a:rPr lang="en-US" dirty="0">
                <a:hlinkClick r:id="rId3"/>
              </a:rPr>
              <a:t>https://www.nature.com/articles/d41586-019-00857-9</a:t>
            </a:r>
            <a:endParaRPr lang="en-US" dirty="0"/>
          </a:p>
          <a:p>
            <a:r>
              <a:rPr lang="en-US" dirty="0"/>
              <a:t>The key point these articles make is to stop categorizing and dichotomizing results based solely on p-values</a:t>
            </a:r>
          </a:p>
          <a:p>
            <a:pPr lvl="1"/>
            <a:r>
              <a:rPr lang="en-US" dirty="0"/>
              <a:t>Instead, </a:t>
            </a:r>
            <a:r>
              <a:rPr lang="en-US" i="1" dirty="0"/>
              <a:t>thoughtfully</a:t>
            </a:r>
            <a:r>
              <a:rPr lang="en-US" dirty="0"/>
              <a:t> assess all the data and analyses</a:t>
            </a:r>
          </a:p>
        </p:txBody>
      </p:sp>
    </p:spTree>
    <p:extLst>
      <p:ext uri="{BB962C8B-B14F-4D97-AF65-F5344CB8AC3E}">
        <p14:creationId xmlns:p14="http://schemas.microsoft.com/office/powerpoint/2010/main" val="22677879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71AE12-3645-604D-8144-C856A9253BA9}"/>
              </a:ext>
            </a:extLst>
          </p:cNvPr>
          <p:cNvSpPr>
            <a:spLocks noGrp="1"/>
          </p:cNvSpPr>
          <p:nvPr>
            <p:ph type="title"/>
          </p:nvPr>
        </p:nvSpPr>
        <p:spPr/>
        <p:txBody>
          <a:bodyPr/>
          <a:lstStyle/>
          <a:p>
            <a:r>
              <a:rPr lang="en-US" dirty="0"/>
              <a:t>Hypothesis testing</a:t>
            </a:r>
          </a:p>
        </p:txBody>
      </p:sp>
      <p:sp>
        <p:nvSpPr>
          <p:cNvPr id="3" name="Content Placeholder 2">
            <a:extLst>
              <a:ext uri="{FF2B5EF4-FFF2-40B4-BE49-F238E27FC236}">
                <a16:creationId xmlns:a16="http://schemas.microsoft.com/office/drawing/2014/main" id="{D4CFD1B2-64AE-2C4F-9B1A-85CBEDC79BD8}"/>
              </a:ext>
            </a:extLst>
          </p:cNvPr>
          <p:cNvSpPr>
            <a:spLocks noGrp="1"/>
          </p:cNvSpPr>
          <p:nvPr>
            <p:ph idx="1"/>
          </p:nvPr>
        </p:nvSpPr>
        <p:spPr/>
        <p:txBody>
          <a:bodyPr>
            <a:normAutofit fontScale="92500" lnSpcReduction="10000"/>
          </a:bodyPr>
          <a:lstStyle/>
          <a:p>
            <a:r>
              <a:rPr lang="en-US" dirty="0"/>
              <a:t>Statistical hypothesis testing is</a:t>
            </a:r>
            <a:br>
              <a:rPr lang="en-US" dirty="0"/>
            </a:br>
            <a:r>
              <a:rPr lang="en-US" i="1" dirty="0"/>
              <a:t>Assessing evidence provided by the data in favor of or against some claim about the population</a:t>
            </a:r>
          </a:p>
          <a:p>
            <a:r>
              <a:rPr lang="en-US" dirty="0"/>
              <a:t>In this example, we are going to test the hypothesis that the strain affects body weight, i.e. that the body weight is different in different strains</a:t>
            </a:r>
          </a:p>
          <a:p>
            <a:r>
              <a:rPr lang="en-US" dirty="0"/>
              <a:t>Hypothesis testing is always formulated as testing two competing hypotheses. Generally speaking:</a:t>
            </a:r>
          </a:p>
          <a:p>
            <a:pPr lvl="1"/>
            <a:r>
              <a:rPr lang="en-US" dirty="0"/>
              <a:t>The </a:t>
            </a:r>
            <a:r>
              <a:rPr lang="en-US" i="1" dirty="0"/>
              <a:t>null hypothesis</a:t>
            </a:r>
            <a:r>
              <a:rPr lang="en-US" dirty="0"/>
              <a:t> is the “default”; i.e. the hypothesis we would tend to conservatively believe without any evidence to the contrary</a:t>
            </a:r>
          </a:p>
          <a:p>
            <a:pPr lvl="1"/>
            <a:r>
              <a:rPr lang="en-US" dirty="0"/>
              <a:t>The </a:t>
            </a:r>
            <a:r>
              <a:rPr lang="en-US" i="1" dirty="0"/>
              <a:t>alternative hypothesis</a:t>
            </a:r>
            <a:r>
              <a:rPr lang="en-US" dirty="0"/>
              <a:t> is (typically) the hypothesis we want to prove</a:t>
            </a:r>
          </a:p>
          <a:p>
            <a:r>
              <a:rPr lang="en-US" dirty="0"/>
              <a:t>The null and alternative hypotheses should be mutually exclusive and exhaustive (i.e. one and only one of them is true)</a:t>
            </a:r>
          </a:p>
        </p:txBody>
      </p:sp>
    </p:spTree>
    <p:extLst>
      <p:ext uri="{BB962C8B-B14F-4D97-AF65-F5344CB8AC3E}">
        <p14:creationId xmlns:p14="http://schemas.microsoft.com/office/powerpoint/2010/main" val="4180736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4EA7C9-5229-2A4B-A9F1-E162573D0AC7}"/>
              </a:ext>
            </a:extLst>
          </p:cNvPr>
          <p:cNvSpPr>
            <a:spLocks noGrp="1"/>
          </p:cNvSpPr>
          <p:nvPr>
            <p:ph type="title"/>
          </p:nvPr>
        </p:nvSpPr>
        <p:spPr/>
        <p:txBody>
          <a:bodyPr/>
          <a:lstStyle/>
          <a:p>
            <a:r>
              <a:rPr lang="en-US" dirty="0"/>
              <a:t>Hypothesis testing: example</a:t>
            </a:r>
          </a:p>
        </p:txBody>
      </p:sp>
      <p:sp>
        <p:nvSpPr>
          <p:cNvPr id="3" name="Content Placeholder 2">
            <a:extLst>
              <a:ext uri="{FF2B5EF4-FFF2-40B4-BE49-F238E27FC236}">
                <a16:creationId xmlns:a16="http://schemas.microsoft.com/office/drawing/2014/main" id="{DEDD9AA7-8F61-3842-BF2A-3B0DB8B1FE8D}"/>
              </a:ext>
            </a:extLst>
          </p:cNvPr>
          <p:cNvSpPr>
            <a:spLocks noGrp="1"/>
          </p:cNvSpPr>
          <p:nvPr>
            <p:ph idx="1"/>
          </p:nvPr>
        </p:nvSpPr>
        <p:spPr/>
        <p:txBody>
          <a:bodyPr/>
          <a:lstStyle/>
          <a:p>
            <a:r>
              <a:rPr lang="en-US" dirty="0"/>
              <a:t>In our example, the null hypothesis is</a:t>
            </a:r>
          </a:p>
          <a:p>
            <a:pPr lvl="1"/>
            <a:r>
              <a:rPr lang="en-US" dirty="0"/>
              <a:t>There is no difference in body weight between the B6 and TH strains on the chow diet</a:t>
            </a:r>
          </a:p>
          <a:p>
            <a:r>
              <a:rPr lang="en-US" dirty="0"/>
              <a:t>The alternative hypothesis is</a:t>
            </a:r>
          </a:p>
          <a:p>
            <a:pPr lvl="1"/>
            <a:r>
              <a:rPr lang="en-US" dirty="0"/>
              <a:t>The body weights of TH mice fed the chow diet are different to the body weights of B6 mice fed the chow diet</a:t>
            </a:r>
          </a:p>
          <a:p>
            <a:r>
              <a:rPr lang="en-US" dirty="0"/>
              <a:t>Note that one of these two must be true</a:t>
            </a:r>
          </a:p>
        </p:txBody>
      </p:sp>
    </p:spTree>
    <p:extLst>
      <p:ext uri="{BB962C8B-B14F-4D97-AF65-F5344CB8AC3E}">
        <p14:creationId xmlns:p14="http://schemas.microsoft.com/office/powerpoint/2010/main" val="21678360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42B0B9-2951-D040-B5AF-3C19B39DF9FF}"/>
              </a:ext>
            </a:extLst>
          </p:cNvPr>
          <p:cNvSpPr>
            <a:spLocks noGrp="1"/>
          </p:cNvSpPr>
          <p:nvPr>
            <p:ph type="title"/>
          </p:nvPr>
        </p:nvSpPr>
        <p:spPr/>
        <p:txBody>
          <a:bodyPr/>
          <a:lstStyle/>
          <a:p>
            <a:r>
              <a:rPr lang="en-US" dirty="0"/>
              <a:t>Hypothesis testing: theoretical and philosophical considerations</a:t>
            </a:r>
          </a:p>
        </p:txBody>
      </p:sp>
      <p:sp>
        <p:nvSpPr>
          <p:cNvPr id="3" name="Content Placeholder 2">
            <a:extLst>
              <a:ext uri="{FF2B5EF4-FFF2-40B4-BE49-F238E27FC236}">
                <a16:creationId xmlns:a16="http://schemas.microsoft.com/office/drawing/2014/main" id="{97677D27-1EE0-6F4A-9E8C-4BA3A8CB7DA3}"/>
              </a:ext>
            </a:extLst>
          </p:cNvPr>
          <p:cNvSpPr>
            <a:spLocks noGrp="1"/>
          </p:cNvSpPr>
          <p:nvPr>
            <p:ph idx="1"/>
          </p:nvPr>
        </p:nvSpPr>
        <p:spPr/>
        <p:txBody>
          <a:bodyPr/>
          <a:lstStyle/>
          <a:p>
            <a:r>
              <a:rPr lang="en-US" dirty="0"/>
              <a:t>Note that our data cannot </a:t>
            </a:r>
            <a:r>
              <a:rPr lang="en-US" i="1" dirty="0"/>
              <a:t>prove beyond any doubt</a:t>
            </a:r>
            <a:r>
              <a:rPr lang="en-US" dirty="0"/>
              <a:t> that the alternative hypothesis is true</a:t>
            </a:r>
          </a:p>
          <a:p>
            <a:r>
              <a:rPr lang="en-US" dirty="0"/>
              <a:t>The hypothesis concerns the entire population (all possible TH and B6 mice)</a:t>
            </a:r>
          </a:p>
          <a:p>
            <a:r>
              <a:rPr lang="en-US" dirty="0"/>
              <a:t>We only have data from a small sample</a:t>
            </a:r>
          </a:p>
          <a:p>
            <a:r>
              <a:rPr lang="en-US" dirty="0"/>
              <a:t>Since the data vary, even if the null hypothesis is true, there is always some chance that we just happened to sample one group of data predominantly from one side of the distribution, and one group of data from the other</a:t>
            </a:r>
          </a:p>
        </p:txBody>
      </p:sp>
    </p:spTree>
    <p:extLst>
      <p:ext uri="{BB962C8B-B14F-4D97-AF65-F5344CB8AC3E}">
        <p14:creationId xmlns:p14="http://schemas.microsoft.com/office/powerpoint/2010/main" val="5249798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56C9E0-EC00-A547-9E3E-E7817A07A70C}"/>
              </a:ext>
            </a:extLst>
          </p:cNvPr>
          <p:cNvSpPr>
            <a:spLocks noGrp="1"/>
          </p:cNvSpPr>
          <p:nvPr>
            <p:ph type="title"/>
          </p:nvPr>
        </p:nvSpPr>
        <p:spPr/>
        <p:txBody>
          <a:bodyPr/>
          <a:lstStyle/>
          <a:p>
            <a:r>
              <a:rPr lang="en-US" dirty="0"/>
              <a:t>Null hypothesis is possible</a:t>
            </a:r>
          </a:p>
        </p:txBody>
      </p:sp>
      <p:sp>
        <p:nvSpPr>
          <p:cNvPr id="3" name="Content Placeholder 2">
            <a:extLst>
              <a:ext uri="{FF2B5EF4-FFF2-40B4-BE49-F238E27FC236}">
                <a16:creationId xmlns:a16="http://schemas.microsoft.com/office/drawing/2014/main" id="{9B6A1086-14B7-BF4E-8B97-B08EF54C0379}"/>
              </a:ext>
            </a:extLst>
          </p:cNvPr>
          <p:cNvSpPr>
            <a:spLocks noGrp="1"/>
          </p:cNvSpPr>
          <p:nvPr>
            <p:ph idx="1"/>
          </p:nvPr>
        </p:nvSpPr>
        <p:spPr>
          <a:xfrm>
            <a:off x="838200" y="1825625"/>
            <a:ext cx="6813884" cy="4351338"/>
          </a:xfrm>
        </p:spPr>
        <p:txBody>
          <a:bodyPr>
            <a:normAutofit fontScale="92500" lnSpcReduction="10000"/>
          </a:bodyPr>
          <a:lstStyle/>
          <a:p>
            <a:r>
              <a:rPr lang="en-US" dirty="0"/>
              <a:t>Even with our data, the null hypothesis is possible</a:t>
            </a:r>
          </a:p>
          <a:p>
            <a:r>
              <a:rPr lang="en-US" dirty="0"/>
              <a:t>In the graphs, which illustrate the null hypothesis, the mean (population) body weight of both strains is around 32.5g</a:t>
            </a:r>
          </a:p>
          <a:p>
            <a:r>
              <a:rPr lang="en-US" dirty="0"/>
              <a:t>In this scenario, it just happened that our B6 samples came from the left of the distribution, and our TH samples came from the right of the distribution</a:t>
            </a:r>
          </a:p>
          <a:p>
            <a:r>
              <a:rPr lang="en-US" dirty="0"/>
              <a:t>Essentially, we are interested in how likely this scenario is (or isn’t)</a:t>
            </a:r>
          </a:p>
          <a:p>
            <a:pPr lvl="1"/>
            <a:r>
              <a:rPr lang="en-US" dirty="0"/>
              <a:t>Unfortunately, </a:t>
            </a:r>
            <a:r>
              <a:rPr lang="en-US" b="1" dirty="0"/>
              <a:t>we can’t actually measure this!</a:t>
            </a:r>
          </a:p>
        </p:txBody>
      </p:sp>
      <p:pic>
        <p:nvPicPr>
          <p:cNvPr id="7" name="Picture 6">
            <a:extLst>
              <a:ext uri="{FF2B5EF4-FFF2-40B4-BE49-F238E27FC236}">
                <a16:creationId xmlns:a16="http://schemas.microsoft.com/office/drawing/2014/main" id="{DEDBF215-EF9D-4A48-A3EA-CA7B29A35EFC}"/>
              </a:ext>
            </a:extLst>
          </p:cNvPr>
          <p:cNvPicPr>
            <a:picLocks noChangeAspect="1"/>
          </p:cNvPicPr>
          <p:nvPr/>
        </p:nvPicPr>
        <p:blipFill>
          <a:blip r:embed="rId2"/>
          <a:stretch>
            <a:fillRect/>
          </a:stretch>
        </p:blipFill>
        <p:spPr>
          <a:xfrm>
            <a:off x="8096852" y="0"/>
            <a:ext cx="3429000" cy="6858000"/>
          </a:xfrm>
          <a:prstGeom prst="rect">
            <a:avLst/>
          </a:prstGeom>
        </p:spPr>
      </p:pic>
    </p:spTree>
    <p:extLst>
      <p:ext uri="{BB962C8B-B14F-4D97-AF65-F5344CB8AC3E}">
        <p14:creationId xmlns:p14="http://schemas.microsoft.com/office/powerpoint/2010/main" val="40322141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2C0BEB-7895-544C-AF06-D6A1D9D5AEF0}"/>
              </a:ext>
            </a:extLst>
          </p:cNvPr>
          <p:cNvSpPr>
            <a:spLocks noGrp="1"/>
          </p:cNvSpPr>
          <p:nvPr>
            <p:ph type="title"/>
          </p:nvPr>
        </p:nvSpPr>
        <p:spPr/>
        <p:txBody>
          <a:bodyPr/>
          <a:lstStyle/>
          <a:p>
            <a:r>
              <a:rPr lang="en-US" dirty="0"/>
              <a:t>Aside: mathematical proof</a:t>
            </a:r>
          </a:p>
        </p:txBody>
      </p:sp>
      <p:sp>
        <p:nvSpPr>
          <p:cNvPr id="3" name="Content Placeholder 2">
            <a:extLst>
              <a:ext uri="{FF2B5EF4-FFF2-40B4-BE49-F238E27FC236}">
                <a16:creationId xmlns:a16="http://schemas.microsoft.com/office/drawing/2014/main" id="{5DDE9015-B942-2F45-8498-55BF992C6C1C}"/>
              </a:ext>
            </a:extLst>
          </p:cNvPr>
          <p:cNvSpPr>
            <a:spLocks noGrp="1"/>
          </p:cNvSpPr>
          <p:nvPr>
            <p:ph idx="1"/>
          </p:nvPr>
        </p:nvSpPr>
        <p:spPr>
          <a:xfrm>
            <a:off x="838199" y="1825625"/>
            <a:ext cx="5424815" cy="4351338"/>
          </a:xfrm>
        </p:spPr>
        <p:txBody>
          <a:bodyPr>
            <a:normAutofit fontScale="92500" lnSpcReduction="10000"/>
          </a:bodyPr>
          <a:lstStyle/>
          <a:p>
            <a:r>
              <a:rPr lang="en-US" dirty="0"/>
              <a:t>In math, we prove things with complete certainty.</a:t>
            </a:r>
          </a:p>
          <a:p>
            <a:r>
              <a:rPr lang="en-US" dirty="0"/>
              <a:t>On the right is a proof that no rational number (i.e. no fraction) is equal to the square root of 2</a:t>
            </a:r>
          </a:p>
          <a:p>
            <a:r>
              <a:rPr lang="en-US" dirty="0"/>
              <a:t>We cannot possibly test all fractions</a:t>
            </a:r>
          </a:p>
          <a:p>
            <a:r>
              <a:rPr lang="en-US" dirty="0"/>
              <a:t>So our strategy is to assume the statement is false, and show this leads to a contradiction</a:t>
            </a:r>
          </a:p>
          <a:p>
            <a:r>
              <a:rPr lang="en-US" dirty="0"/>
              <a:t>This is called a “proof by contradiction”</a:t>
            </a: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ED2B65B6-D6A0-1748-901D-3F46620B38DE}"/>
                  </a:ext>
                </a:extLst>
              </p:cNvPr>
              <p:cNvSpPr txBox="1"/>
              <p:nvPr/>
            </p:nvSpPr>
            <p:spPr>
              <a:xfrm>
                <a:off x="6864262" y="1400678"/>
                <a:ext cx="4974811" cy="5201232"/>
              </a:xfrm>
              <a:prstGeom prst="rect">
                <a:avLst/>
              </a:prstGeom>
              <a:solidFill>
                <a:schemeClr val="bg1"/>
              </a:solidFill>
              <a:ln>
                <a:solidFill>
                  <a:schemeClr val="tx1"/>
                </a:solidFill>
              </a:ln>
            </p:spPr>
            <p:txBody>
              <a:bodyPr wrap="square" rtlCol="0">
                <a:spAutoFit/>
              </a:bodyPr>
              <a:lstStyle/>
              <a:p>
                <a:r>
                  <a:rPr lang="en-US" sz="2600" dirty="0">
                    <a:ln>
                      <a:noFill/>
                    </a:ln>
                  </a:rPr>
                  <a:t>Assume </a:t>
                </a:r>
                <a14:m>
                  <m:oMath xmlns:m="http://schemas.openxmlformats.org/officeDocument/2006/math">
                    <m:sSup>
                      <m:sSupPr>
                        <m:ctrlPr>
                          <a:rPr lang="en-US" sz="2600" i="1" smtClean="0">
                            <a:ln>
                              <a:noFill/>
                            </a:ln>
                            <a:latin typeface="Cambria Math" panose="02040503050406030204" pitchFamily="18" charset="0"/>
                          </a:rPr>
                        </m:ctrlPr>
                      </m:sSupPr>
                      <m:e>
                        <m:d>
                          <m:dPr>
                            <m:ctrlPr>
                              <a:rPr lang="en-US" sz="2600" i="1" smtClean="0">
                                <a:ln>
                                  <a:noFill/>
                                </a:ln>
                                <a:latin typeface="Cambria Math" panose="02040503050406030204" pitchFamily="18" charset="0"/>
                              </a:rPr>
                            </m:ctrlPr>
                          </m:dPr>
                          <m:e>
                            <m:f>
                              <m:fPr>
                                <m:ctrlPr>
                                  <a:rPr lang="en-US" sz="2600" i="1" smtClean="0">
                                    <a:ln>
                                      <a:noFill/>
                                    </a:ln>
                                    <a:latin typeface="Cambria Math" panose="02040503050406030204" pitchFamily="18" charset="0"/>
                                  </a:rPr>
                                </m:ctrlPr>
                              </m:fPr>
                              <m:num>
                                <m:r>
                                  <a:rPr lang="en-US" sz="2600" b="0" i="1" smtClean="0">
                                    <a:ln>
                                      <a:noFill/>
                                    </a:ln>
                                    <a:latin typeface="Cambria Math" panose="02040503050406030204" pitchFamily="18" charset="0"/>
                                  </a:rPr>
                                  <m:t>𝑚</m:t>
                                </m:r>
                              </m:num>
                              <m:den>
                                <m:r>
                                  <a:rPr lang="en-US" sz="2600" b="0" i="1" smtClean="0">
                                    <a:ln>
                                      <a:noFill/>
                                    </a:ln>
                                    <a:latin typeface="Cambria Math" panose="02040503050406030204" pitchFamily="18" charset="0"/>
                                  </a:rPr>
                                  <m:t>𝑛</m:t>
                                </m:r>
                              </m:den>
                            </m:f>
                          </m:e>
                        </m:d>
                      </m:e>
                      <m:sup>
                        <m:r>
                          <a:rPr lang="en-US" sz="2600" b="0" i="1" smtClean="0">
                            <a:ln>
                              <a:noFill/>
                            </a:ln>
                            <a:latin typeface="Cambria Math" panose="02040503050406030204" pitchFamily="18" charset="0"/>
                          </a:rPr>
                          <m:t>2</m:t>
                        </m:r>
                      </m:sup>
                    </m:sSup>
                    <m:r>
                      <a:rPr lang="en-US" sz="2600" b="0" i="1" smtClean="0">
                        <a:ln>
                          <a:noFill/>
                        </a:ln>
                        <a:latin typeface="Cambria Math" panose="02040503050406030204" pitchFamily="18" charset="0"/>
                      </a:rPr>
                      <m:t>=2</m:t>
                    </m:r>
                  </m:oMath>
                </a14:m>
                <a:r>
                  <a:rPr lang="en-US" sz="2600" dirty="0">
                    <a:ln>
                      <a:noFill/>
                    </a:ln>
                  </a:rPr>
                  <a:t>, where </a:t>
                </a:r>
                <a14:m>
                  <m:oMath xmlns:m="http://schemas.openxmlformats.org/officeDocument/2006/math">
                    <m:r>
                      <a:rPr lang="en-US" sz="2600" b="0" i="1" smtClean="0">
                        <a:ln>
                          <a:noFill/>
                        </a:ln>
                        <a:latin typeface="Cambria Math" panose="02040503050406030204" pitchFamily="18" charset="0"/>
                      </a:rPr>
                      <m:t>𝑚</m:t>
                    </m:r>
                  </m:oMath>
                </a14:m>
                <a:r>
                  <a:rPr lang="en-US" sz="2600" dirty="0">
                    <a:ln>
                      <a:noFill/>
                    </a:ln>
                  </a:rPr>
                  <a:t> and </a:t>
                </a:r>
                <a14:m>
                  <m:oMath xmlns:m="http://schemas.openxmlformats.org/officeDocument/2006/math">
                    <m:r>
                      <a:rPr lang="en-US" sz="2600" b="0" i="1" smtClean="0">
                        <a:ln>
                          <a:noFill/>
                        </a:ln>
                        <a:latin typeface="Cambria Math" panose="02040503050406030204" pitchFamily="18" charset="0"/>
                      </a:rPr>
                      <m:t>𝑛</m:t>
                    </m:r>
                  </m:oMath>
                </a14:m>
                <a:r>
                  <a:rPr lang="en-US" sz="2600" dirty="0">
                    <a:ln>
                      <a:noFill/>
                    </a:ln>
                  </a:rPr>
                  <a:t> are integers and </a:t>
                </a:r>
                <a14:m>
                  <m:oMath xmlns:m="http://schemas.openxmlformats.org/officeDocument/2006/math">
                    <m:r>
                      <a:rPr lang="en-US" sz="2600" b="0" i="1" smtClean="0">
                        <a:ln>
                          <a:noFill/>
                        </a:ln>
                        <a:latin typeface="Cambria Math" panose="02040503050406030204" pitchFamily="18" charset="0"/>
                      </a:rPr>
                      <m:t>𝑚</m:t>
                    </m:r>
                    <m:r>
                      <a:rPr lang="en-US" sz="2600" b="0" i="1" smtClean="0">
                        <a:ln>
                          <a:noFill/>
                        </a:ln>
                        <a:latin typeface="Cambria Math" panose="02040503050406030204" pitchFamily="18" charset="0"/>
                      </a:rPr>
                      <m:t>/</m:t>
                    </m:r>
                    <m:r>
                      <a:rPr lang="en-US" sz="2600" b="0" i="1" smtClean="0">
                        <a:ln>
                          <a:noFill/>
                        </a:ln>
                        <a:latin typeface="Cambria Math" panose="02040503050406030204" pitchFamily="18" charset="0"/>
                      </a:rPr>
                      <m:t>𝑛</m:t>
                    </m:r>
                  </m:oMath>
                </a14:m>
                <a:r>
                  <a:rPr lang="en-US" sz="2600" dirty="0">
                    <a:ln>
                      <a:noFill/>
                    </a:ln>
                  </a:rPr>
                  <a:t> is in its lowest terms</a:t>
                </a:r>
              </a:p>
              <a:p>
                <a:r>
                  <a:rPr lang="en-US" sz="2600" dirty="0">
                    <a:ln>
                      <a:noFill/>
                    </a:ln>
                  </a:rPr>
                  <a:t>Then </a:t>
                </a:r>
                <a14:m>
                  <m:oMath xmlns:m="http://schemas.openxmlformats.org/officeDocument/2006/math">
                    <m:sSup>
                      <m:sSupPr>
                        <m:ctrlPr>
                          <a:rPr lang="en-US" sz="2600" i="1" smtClean="0">
                            <a:ln>
                              <a:noFill/>
                            </a:ln>
                            <a:latin typeface="Cambria Math" panose="02040503050406030204" pitchFamily="18" charset="0"/>
                          </a:rPr>
                        </m:ctrlPr>
                      </m:sSupPr>
                      <m:e>
                        <m:r>
                          <a:rPr lang="en-US" sz="2600" b="0" i="1" smtClean="0">
                            <a:ln>
                              <a:noFill/>
                            </a:ln>
                            <a:latin typeface="Cambria Math" panose="02040503050406030204" pitchFamily="18" charset="0"/>
                          </a:rPr>
                          <m:t>𝑚</m:t>
                        </m:r>
                      </m:e>
                      <m:sup>
                        <m:r>
                          <a:rPr lang="en-US" sz="2600" b="0" i="1" smtClean="0">
                            <a:ln>
                              <a:noFill/>
                            </a:ln>
                            <a:latin typeface="Cambria Math" panose="02040503050406030204" pitchFamily="18" charset="0"/>
                          </a:rPr>
                          <m:t>2</m:t>
                        </m:r>
                      </m:sup>
                    </m:sSup>
                    <m:r>
                      <a:rPr lang="en-US" sz="2600" b="0" i="1" smtClean="0">
                        <a:ln>
                          <a:noFill/>
                        </a:ln>
                        <a:latin typeface="Cambria Math" panose="02040503050406030204" pitchFamily="18" charset="0"/>
                      </a:rPr>
                      <m:t>=2</m:t>
                    </m:r>
                    <m:sSup>
                      <m:sSupPr>
                        <m:ctrlPr>
                          <a:rPr lang="en-US" sz="2600" b="0" i="1" smtClean="0">
                            <a:ln>
                              <a:noFill/>
                            </a:ln>
                            <a:latin typeface="Cambria Math" panose="02040503050406030204" pitchFamily="18" charset="0"/>
                          </a:rPr>
                        </m:ctrlPr>
                      </m:sSupPr>
                      <m:e>
                        <m:r>
                          <a:rPr lang="en-US" sz="2600" b="0" i="1" smtClean="0">
                            <a:ln>
                              <a:noFill/>
                            </a:ln>
                            <a:latin typeface="Cambria Math" panose="02040503050406030204" pitchFamily="18" charset="0"/>
                          </a:rPr>
                          <m:t>𝑛</m:t>
                        </m:r>
                      </m:e>
                      <m:sup>
                        <m:r>
                          <a:rPr lang="en-US" sz="2600" b="0" i="1" smtClean="0">
                            <a:ln>
                              <a:noFill/>
                            </a:ln>
                            <a:latin typeface="Cambria Math" panose="02040503050406030204" pitchFamily="18" charset="0"/>
                          </a:rPr>
                          <m:t>2</m:t>
                        </m:r>
                      </m:sup>
                    </m:sSup>
                  </m:oMath>
                </a14:m>
                <a:r>
                  <a:rPr lang="en-US" sz="2600" dirty="0">
                    <a:ln>
                      <a:noFill/>
                    </a:ln>
                  </a:rPr>
                  <a:t>, so </a:t>
                </a:r>
                <a14:m>
                  <m:oMath xmlns:m="http://schemas.openxmlformats.org/officeDocument/2006/math">
                    <m:sSup>
                      <m:sSupPr>
                        <m:ctrlPr>
                          <a:rPr lang="en-US" sz="2600" i="1" smtClean="0">
                            <a:ln>
                              <a:noFill/>
                            </a:ln>
                            <a:latin typeface="Cambria Math" panose="02040503050406030204" pitchFamily="18" charset="0"/>
                          </a:rPr>
                        </m:ctrlPr>
                      </m:sSupPr>
                      <m:e>
                        <m:r>
                          <a:rPr lang="en-US" sz="2600" b="0" i="1" smtClean="0">
                            <a:ln>
                              <a:noFill/>
                            </a:ln>
                            <a:latin typeface="Cambria Math" panose="02040503050406030204" pitchFamily="18" charset="0"/>
                          </a:rPr>
                          <m:t>𝑚</m:t>
                        </m:r>
                      </m:e>
                      <m:sup>
                        <m:r>
                          <a:rPr lang="en-US" sz="2600" b="0" i="1" smtClean="0">
                            <a:ln>
                              <a:noFill/>
                            </a:ln>
                            <a:latin typeface="Cambria Math" panose="02040503050406030204" pitchFamily="18" charset="0"/>
                          </a:rPr>
                          <m:t>2</m:t>
                        </m:r>
                      </m:sup>
                    </m:sSup>
                  </m:oMath>
                </a14:m>
                <a:r>
                  <a:rPr lang="en-US" sz="2600" dirty="0">
                    <a:ln>
                      <a:noFill/>
                    </a:ln>
                  </a:rPr>
                  <a:t> is even, and </a:t>
                </a:r>
                <a14:m>
                  <m:oMath xmlns:m="http://schemas.openxmlformats.org/officeDocument/2006/math">
                    <m:r>
                      <a:rPr lang="en-US" sz="2600" b="0" i="1" smtClean="0">
                        <a:ln>
                          <a:noFill/>
                        </a:ln>
                        <a:latin typeface="Cambria Math" panose="02040503050406030204" pitchFamily="18" charset="0"/>
                      </a:rPr>
                      <m:t>𝑚</m:t>
                    </m:r>
                  </m:oMath>
                </a14:m>
                <a:r>
                  <a:rPr lang="en-US" sz="2600" dirty="0">
                    <a:ln>
                      <a:noFill/>
                    </a:ln>
                  </a:rPr>
                  <a:t> is even. Write </a:t>
                </a:r>
                <a14:m>
                  <m:oMath xmlns:m="http://schemas.openxmlformats.org/officeDocument/2006/math">
                    <m:r>
                      <a:rPr lang="en-US" sz="2600" b="0" i="1" smtClean="0">
                        <a:ln>
                          <a:noFill/>
                        </a:ln>
                        <a:latin typeface="Cambria Math" panose="02040503050406030204" pitchFamily="18" charset="0"/>
                      </a:rPr>
                      <m:t>𝑚</m:t>
                    </m:r>
                    <m:r>
                      <a:rPr lang="en-US" sz="2600" b="0" i="1" smtClean="0">
                        <a:ln>
                          <a:noFill/>
                        </a:ln>
                        <a:latin typeface="Cambria Math" panose="02040503050406030204" pitchFamily="18" charset="0"/>
                      </a:rPr>
                      <m:t>=2</m:t>
                    </m:r>
                    <m:r>
                      <a:rPr lang="en-US" sz="2600" b="0" i="1" smtClean="0">
                        <a:ln>
                          <a:noFill/>
                        </a:ln>
                        <a:latin typeface="Cambria Math" panose="02040503050406030204" pitchFamily="18" charset="0"/>
                      </a:rPr>
                      <m:t>𝑘</m:t>
                    </m:r>
                  </m:oMath>
                </a14:m>
                <a:r>
                  <a:rPr lang="en-US" sz="2600" dirty="0">
                    <a:ln>
                      <a:noFill/>
                    </a:ln>
                  </a:rPr>
                  <a:t>.</a:t>
                </a:r>
              </a:p>
              <a:p>
                <a:r>
                  <a:rPr lang="en-US" sz="2600" dirty="0">
                    <a:ln>
                      <a:noFill/>
                    </a:ln>
                  </a:rPr>
                  <a:t>So </a:t>
                </a:r>
                <a14:m>
                  <m:oMath xmlns:m="http://schemas.openxmlformats.org/officeDocument/2006/math">
                    <m:sSup>
                      <m:sSupPr>
                        <m:ctrlPr>
                          <a:rPr lang="en-US" sz="2600" i="1" smtClean="0">
                            <a:ln>
                              <a:noFill/>
                            </a:ln>
                            <a:latin typeface="Cambria Math" panose="02040503050406030204" pitchFamily="18" charset="0"/>
                          </a:rPr>
                        </m:ctrlPr>
                      </m:sSupPr>
                      <m:e>
                        <m:r>
                          <a:rPr lang="en-US" sz="2600" b="0" i="1" smtClean="0">
                            <a:ln>
                              <a:noFill/>
                            </a:ln>
                            <a:latin typeface="Cambria Math" panose="02040503050406030204" pitchFamily="18" charset="0"/>
                          </a:rPr>
                          <m:t>𝑚</m:t>
                        </m:r>
                      </m:e>
                      <m:sup>
                        <m:r>
                          <a:rPr lang="en-US" sz="2600" b="0" i="1" smtClean="0">
                            <a:ln>
                              <a:noFill/>
                            </a:ln>
                            <a:latin typeface="Cambria Math" panose="02040503050406030204" pitchFamily="18" charset="0"/>
                          </a:rPr>
                          <m:t>2</m:t>
                        </m:r>
                      </m:sup>
                    </m:sSup>
                    <m:r>
                      <a:rPr lang="en-US" sz="2600" b="0" i="1" smtClean="0">
                        <a:ln>
                          <a:noFill/>
                        </a:ln>
                        <a:latin typeface="Cambria Math" panose="02040503050406030204" pitchFamily="18" charset="0"/>
                      </a:rPr>
                      <m:t>=</m:t>
                    </m:r>
                    <m:sSup>
                      <m:sSupPr>
                        <m:ctrlPr>
                          <a:rPr lang="en-US" sz="2600" b="0" i="1" smtClean="0">
                            <a:ln>
                              <a:noFill/>
                            </a:ln>
                            <a:latin typeface="Cambria Math" panose="02040503050406030204" pitchFamily="18" charset="0"/>
                          </a:rPr>
                        </m:ctrlPr>
                      </m:sSupPr>
                      <m:e>
                        <m:d>
                          <m:dPr>
                            <m:ctrlPr>
                              <a:rPr lang="en-US" sz="2600" b="0" i="1" smtClean="0">
                                <a:ln>
                                  <a:noFill/>
                                </a:ln>
                                <a:latin typeface="Cambria Math" panose="02040503050406030204" pitchFamily="18" charset="0"/>
                              </a:rPr>
                            </m:ctrlPr>
                          </m:dPr>
                          <m:e>
                            <m:r>
                              <a:rPr lang="en-US" sz="2600" b="0" i="1" smtClean="0">
                                <a:ln>
                                  <a:noFill/>
                                </a:ln>
                                <a:latin typeface="Cambria Math" panose="02040503050406030204" pitchFamily="18" charset="0"/>
                              </a:rPr>
                              <m:t>2</m:t>
                            </m:r>
                            <m:r>
                              <a:rPr lang="en-US" sz="2600" b="0" i="1" smtClean="0">
                                <a:ln>
                                  <a:noFill/>
                                </a:ln>
                                <a:latin typeface="Cambria Math" panose="02040503050406030204" pitchFamily="18" charset="0"/>
                              </a:rPr>
                              <m:t>𝑘</m:t>
                            </m:r>
                          </m:e>
                        </m:d>
                      </m:e>
                      <m:sup>
                        <m:r>
                          <a:rPr lang="en-US" sz="2600" b="0" i="1" smtClean="0">
                            <a:ln>
                              <a:noFill/>
                            </a:ln>
                            <a:latin typeface="Cambria Math" panose="02040503050406030204" pitchFamily="18" charset="0"/>
                          </a:rPr>
                          <m:t>2</m:t>
                        </m:r>
                      </m:sup>
                    </m:sSup>
                    <m:r>
                      <a:rPr lang="en-US" sz="2600" b="0" i="1" smtClean="0">
                        <a:ln>
                          <a:noFill/>
                        </a:ln>
                        <a:latin typeface="Cambria Math" panose="02040503050406030204" pitchFamily="18" charset="0"/>
                      </a:rPr>
                      <m:t>=4</m:t>
                    </m:r>
                    <m:sSup>
                      <m:sSupPr>
                        <m:ctrlPr>
                          <a:rPr lang="en-US" sz="2600" b="0" i="1" smtClean="0">
                            <a:ln>
                              <a:noFill/>
                            </a:ln>
                            <a:latin typeface="Cambria Math" panose="02040503050406030204" pitchFamily="18" charset="0"/>
                          </a:rPr>
                        </m:ctrlPr>
                      </m:sSupPr>
                      <m:e>
                        <m:r>
                          <a:rPr lang="en-US" sz="2600" b="0" i="1" smtClean="0">
                            <a:ln>
                              <a:noFill/>
                            </a:ln>
                            <a:latin typeface="Cambria Math" panose="02040503050406030204" pitchFamily="18" charset="0"/>
                          </a:rPr>
                          <m:t>𝑘</m:t>
                        </m:r>
                      </m:e>
                      <m:sup>
                        <m:r>
                          <a:rPr lang="en-US" sz="2600" b="0" i="1" smtClean="0">
                            <a:ln>
                              <a:noFill/>
                            </a:ln>
                            <a:latin typeface="Cambria Math" panose="02040503050406030204" pitchFamily="18" charset="0"/>
                          </a:rPr>
                          <m:t>2</m:t>
                        </m:r>
                      </m:sup>
                    </m:sSup>
                    <m:r>
                      <a:rPr lang="en-US" sz="2600" b="0" i="1" smtClean="0">
                        <a:ln>
                          <a:noFill/>
                        </a:ln>
                        <a:latin typeface="Cambria Math" panose="02040503050406030204" pitchFamily="18" charset="0"/>
                      </a:rPr>
                      <m:t>=2</m:t>
                    </m:r>
                    <m:sSup>
                      <m:sSupPr>
                        <m:ctrlPr>
                          <a:rPr lang="en-US" sz="2600" b="0" i="1" smtClean="0">
                            <a:ln>
                              <a:noFill/>
                            </a:ln>
                            <a:latin typeface="Cambria Math" panose="02040503050406030204" pitchFamily="18" charset="0"/>
                          </a:rPr>
                        </m:ctrlPr>
                      </m:sSupPr>
                      <m:e>
                        <m:r>
                          <a:rPr lang="en-US" sz="2600" b="0" i="1" smtClean="0">
                            <a:ln>
                              <a:noFill/>
                            </a:ln>
                            <a:latin typeface="Cambria Math" panose="02040503050406030204" pitchFamily="18" charset="0"/>
                          </a:rPr>
                          <m:t>𝑛</m:t>
                        </m:r>
                      </m:e>
                      <m:sup>
                        <m:r>
                          <a:rPr lang="en-US" sz="2600" b="0" i="1" smtClean="0">
                            <a:ln>
                              <a:noFill/>
                            </a:ln>
                            <a:latin typeface="Cambria Math" panose="02040503050406030204" pitchFamily="18" charset="0"/>
                          </a:rPr>
                          <m:t>2</m:t>
                        </m:r>
                      </m:sup>
                    </m:sSup>
                  </m:oMath>
                </a14:m>
                <a:r>
                  <a:rPr lang="en-US" sz="2600" dirty="0">
                    <a:ln>
                      <a:noFill/>
                    </a:ln>
                  </a:rPr>
                  <a:t>, and </a:t>
                </a:r>
                <a:br>
                  <a:rPr lang="en-US" sz="2600" dirty="0">
                    <a:ln>
                      <a:noFill/>
                    </a:ln>
                  </a:rPr>
                </a:br>
                <a14:m>
                  <m:oMath xmlns:m="http://schemas.openxmlformats.org/officeDocument/2006/math">
                    <m:sSup>
                      <m:sSupPr>
                        <m:ctrlPr>
                          <a:rPr lang="en-US" sz="2600" i="1" smtClean="0">
                            <a:ln>
                              <a:noFill/>
                            </a:ln>
                            <a:latin typeface="Cambria Math" panose="02040503050406030204" pitchFamily="18" charset="0"/>
                          </a:rPr>
                        </m:ctrlPr>
                      </m:sSupPr>
                      <m:e>
                        <m:r>
                          <a:rPr lang="en-US" sz="2600" b="0" i="1" smtClean="0">
                            <a:ln>
                              <a:noFill/>
                            </a:ln>
                            <a:latin typeface="Cambria Math" panose="02040503050406030204" pitchFamily="18" charset="0"/>
                          </a:rPr>
                          <m:t>𝑛</m:t>
                        </m:r>
                      </m:e>
                      <m:sup>
                        <m:r>
                          <a:rPr lang="en-US" sz="2600" b="0" i="1" smtClean="0">
                            <a:ln>
                              <a:noFill/>
                            </a:ln>
                            <a:latin typeface="Cambria Math" panose="02040503050406030204" pitchFamily="18" charset="0"/>
                          </a:rPr>
                          <m:t>2</m:t>
                        </m:r>
                      </m:sup>
                    </m:sSup>
                    <m:r>
                      <a:rPr lang="en-US" sz="2600" b="0" i="1" smtClean="0">
                        <a:ln>
                          <a:noFill/>
                        </a:ln>
                        <a:latin typeface="Cambria Math" panose="02040503050406030204" pitchFamily="18" charset="0"/>
                      </a:rPr>
                      <m:t>=2</m:t>
                    </m:r>
                    <m:sSup>
                      <m:sSupPr>
                        <m:ctrlPr>
                          <a:rPr lang="en-US" sz="2600" b="0" i="1" smtClean="0">
                            <a:ln>
                              <a:noFill/>
                            </a:ln>
                            <a:latin typeface="Cambria Math" panose="02040503050406030204" pitchFamily="18" charset="0"/>
                          </a:rPr>
                        </m:ctrlPr>
                      </m:sSupPr>
                      <m:e>
                        <m:r>
                          <a:rPr lang="en-US" sz="2600" b="0" i="1" smtClean="0">
                            <a:ln>
                              <a:noFill/>
                            </a:ln>
                            <a:latin typeface="Cambria Math" panose="02040503050406030204" pitchFamily="18" charset="0"/>
                          </a:rPr>
                          <m:t>𝑘</m:t>
                        </m:r>
                      </m:e>
                      <m:sup>
                        <m:r>
                          <a:rPr lang="en-US" sz="2600" b="0" i="1" smtClean="0">
                            <a:ln>
                              <a:noFill/>
                            </a:ln>
                            <a:latin typeface="Cambria Math" panose="02040503050406030204" pitchFamily="18" charset="0"/>
                          </a:rPr>
                          <m:t>2</m:t>
                        </m:r>
                      </m:sup>
                    </m:sSup>
                  </m:oMath>
                </a14:m>
                <a:r>
                  <a:rPr lang="en-US" sz="2600" dirty="0">
                    <a:ln>
                      <a:noFill/>
                    </a:ln>
                  </a:rPr>
                  <a:t>, so </a:t>
                </a:r>
                <a14:m>
                  <m:oMath xmlns:m="http://schemas.openxmlformats.org/officeDocument/2006/math">
                    <m:sSup>
                      <m:sSupPr>
                        <m:ctrlPr>
                          <a:rPr lang="en-US" sz="2600" i="1" smtClean="0">
                            <a:ln>
                              <a:noFill/>
                            </a:ln>
                            <a:latin typeface="Cambria Math" panose="02040503050406030204" pitchFamily="18" charset="0"/>
                          </a:rPr>
                        </m:ctrlPr>
                      </m:sSupPr>
                      <m:e>
                        <m:r>
                          <a:rPr lang="en-US" sz="2600" b="0" i="1" smtClean="0">
                            <a:ln>
                              <a:noFill/>
                            </a:ln>
                            <a:latin typeface="Cambria Math" panose="02040503050406030204" pitchFamily="18" charset="0"/>
                          </a:rPr>
                          <m:t>𝑛</m:t>
                        </m:r>
                      </m:e>
                      <m:sup>
                        <m:r>
                          <a:rPr lang="en-US" sz="2600" b="0" i="1" smtClean="0">
                            <a:ln>
                              <a:noFill/>
                            </a:ln>
                            <a:latin typeface="Cambria Math" panose="02040503050406030204" pitchFamily="18" charset="0"/>
                          </a:rPr>
                          <m:t>2</m:t>
                        </m:r>
                      </m:sup>
                    </m:sSup>
                  </m:oMath>
                </a14:m>
                <a:r>
                  <a:rPr lang="en-US" sz="2600" dirty="0">
                    <a:ln>
                      <a:noFill/>
                    </a:ln>
                  </a:rPr>
                  <a:t> is even, and </a:t>
                </a:r>
                <a14:m>
                  <m:oMath xmlns:m="http://schemas.openxmlformats.org/officeDocument/2006/math">
                    <m:r>
                      <a:rPr lang="en-US" sz="2600" b="0" i="1" smtClean="0">
                        <a:ln>
                          <a:noFill/>
                        </a:ln>
                        <a:latin typeface="Cambria Math" panose="02040503050406030204" pitchFamily="18" charset="0"/>
                      </a:rPr>
                      <m:t>𝑛</m:t>
                    </m:r>
                  </m:oMath>
                </a14:m>
                <a:r>
                  <a:rPr lang="en-US" sz="2600" dirty="0">
                    <a:ln>
                      <a:noFill/>
                    </a:ln>
                  </a:rPr>
                  <a:t> is even.</a:t>
                </a:r>
              </a:p>
              <a:p>
                <a:r>
                  <a:rPr lang="en-US" sz="2600" dirty="0">
                    <a:ln>
                      <a:noFill/>
                    </a:ln>
                  </a:rPr>
                  <a:t>Now both </a:t>
                </a:r>
                <a14:m>
                  <m:oMath xmlns:m="http://schemas.openxmlformats.org/officeDocument/2006/math">
                    <m:r>
                      <a:rPr lang="en-US" sz="2600" b="0" i="1" smtClean="0">
                        <a:ln>
                          <a:noFill/>
                        </a:ln>
                        <a:latin typeface="Cambria Math" panose="02040503050406030204" pitchFamily="18" charset="0"/>
                      </a:rPr>
                      <m:t>𝑚</m:t>
                    </m:r>
                  </m:oMath>
                </a14:m>
                <a:r>
                  <a:rPr lang="en-US" sz="2600" dirty="0">
                    <a:ln>
                      <a:noFill/>
                    </a:ln>
                  </a:rPr>
                  <a:t> and </a:t>
                </a:r>
                <a14:m>
                  <m:oMath xmlns:m="http://schemas.openxmlformats.org/officeDocument/2006/math">
                    <m:r>
                      <a:rPr lang="en-US" sz="2600" b="0" i="1" smtClean="0">
                        <a:ln>
                          <a:noFill/>
                        </a:ln>
                        <a:latin typeface="Cambria Math" panose="02040503050406030204" pitchFamily="18" charset="0"/>
                      </a:rPr>
                      <m:t>𝑛</m:t>
                    </m:r>
                  </m:oMath>
                </a14:m>
                <a:r>
                  <a:rPr lang="en-US" sz="2600" dirty="0">
                    <a:ln>
                      <a:noFill/>
                    </a:ln>
                  </a:rPr>
                  <a:t> are even, so </a:t>
                </a:r>
                <a14:m>
                  <m:oMath xmlns:m="http://schemas.openxmlformats.org/officeDocument/2006/math">
                    <m:f>
                      <m:fPr>
                        <m:type m:val="skw"/>
                        <m:ctrlPr>
                          <a:rPr lang="en-US" sz="2600" i="1" smtClean="0">
                            <a:ln>
                              <a:noFill/>
                            </a:ln>
                            <a:latin typeface="Cambria Math" panose="02040503050406030204" pitchFamily="18" charset="0"/>
                          </a:rPr>
                        </m:ctrlPr>
                      </m:fPr>
                      <m:num>
                        <m:r>
                          <a:rPr lang="en-US" sz="2600" b="0" i="1" smtClean="0">
                            <a:ln>
                              <a:noFill/>
                            </a:ln>
                            <a:latin typeface="Cambria Math" panose="02040503050406030204" pitchFamily="18" charset="0"/>
                          </a:rPr>
                          <m:t>𝑚</m:t>
                        </m:r>
                      </m:num>
                      <m:den>
                        <m:r>
                          <a:rPr lang="en-US" sz="2600" b="0" i="1" smtClean="0">
                            <a:ln>
                              <a:noFill/>
                            </a:ln>
                            <a:latin typeface="Cambria Math" panose="02040503050406030204" pitchFamily="18" charset="0"/>
                          </a:rPr>
                          <m:t>𝑛</m:t>
                        </m:r>
                      </m:den>
                    </m:f>
                  </m:oMath>
                </a14:m>
                <a:r>
                  <a:rPr lang="en-US" sz="2600" dirty="0">
                    <a:ln>
                      <a:noFill/>
                    </a:ln>
                  </a:rPr>
                  <a:t> is not in its lowest terms.</a:t>
                </a:r>
              </a:p>
              <a:p>
                <a:r>
                  <a:rPr lang="en-US" sz="2600" dirty="0">
                    <a:ln>
                      <a:noFill/>
                    </a:ln>
                  </a:rPr>
                  <a:t>Consequently, no fraction written in lowest terms can be equal to </a:t>
                </a:r>
                <a14:m>
                  <m:oMath xmlns:m="http://schemas.openxmlformats.org/officeDocument/2006/math">
                    <m:rad>
                      <m:radPr>
                        <m:degHide m:val="on"/>
                        <m:ctrlPr>
                          <a:rPr lang="en-US" sz="2600" i="1" smtClean="0">
                            <a:ln>
                              <a:noFill/>
                            </a:ln>
                            <a:latin typeface="Cambria Math" panose="02040503050406030204" pitchFamily="18" charset="0"/>
                          </a:rPr>
                        </m:ctrlPr>
                      </m:radPr>
                      <m:deg/>
                      <m:e>
                        <m:r>
                          <a:rPr lang="en-US" sz="2600" b="0" i="1" smtClean="0">
                            <a:ln>
                              <a:noFill/>
                            </a:ln>
                            <a:latin typeface="Cambria Math" panose="02040503050406030204" pitchFamily="18" charset="0"/>
                          </a:rPr>
                          <m:t>2</m:t>
                        </m:r>
                      </m:e>
                    </m:rad>
                  </m:oMath>
                </a14:m>
                <a:r>
                  <a:rPr lang="en-US" sz="2600" dirty="0">
                    <a:ln>
                      <a:noFill/>
                    </a:ln>
                  </a:rPr>
                  <a:t>.</a:t>
                </a:r>
              </a:p>
            </p:txBody>
          </p:sp>
        </mc:Choice>
        <mc:Fallback xmlns="">
          <p:sp>
            <p:nvSpPr>
              <p:cNvPr id="4" name="TextBox 3">
                <a:extLst>
                  <a:ext uri="{FF2B5EF4-FFF2-40B4-BE49-F238E27FC236}">
                    <a16:creationId xmlns:a16="http://schemas.microsoft.com/office/drawing/2014/main" id="{ED2B65B6-D6A0-1748-901D-3F46620B38DE}"/>
                  </a:ext>
                </a:extLst>
              </p:cNvPr>
              <p:cNvSpPr txBox="1">
                <a:spLocks noRot="1" noChangeAspect="1" noMove="1" noResize="1" noEditPoints="1" noAdjustHandles="1" noChangeArrowheads="1" noChangeShapeType="1" noTextEdit="1"/>
              </p:cNvSpPr>
              <p:nvPr/>
            </p:nvSpPr>
            <p:spPr>
              <a:xfrm>
                <a:off x="6864262" y="1400678"/>
                <a:ext cx="4974811" cy="5201232"/>
              </a:xfrm>
              <a:prstGeom prst="rect">
                <a:avLst/>
              </a:prstGeom>
              <a:blipFill>
                <a:blip r:embed="rId2"/>
                <a:stretch>
                  <a:fillRect l="-6361" r="-3053" b="-1942"/>
                </a:stretch>
              </a:blipFill>
              <a:ln>
                <a:solidFill>
                  <a:schemeClr val="tx1"/>
                </a:solidFill>
              </a:ln>
            </p:spPr>
            <p:txBody>
              <a:bodyPr/>
              <a:lstStyle/>
              <a:p>
                <a:r>
                  <a:rPr lang="en-US">
                    <a:noFill/>
                  </a:rPr>
                  <a:t> </a:t>
                </a:r>
              </a:p>
            </p:txBody>
          </p:sp>
        </mc:Fallback>
      </mc:AlternateContent>
    </p:spTree>
    <p:extLst>
      <p:ext uri="{BB962C8B-B14F-4D97-AF65-F5344CB8AC3E}">
        <p14:creationId xmlns:p14="http://schemas.microsoft.com/office/powerpoint/2010/main" val="9653846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40898-C982-734A-A2EE-3467EA5727D7}"/>
              </a:ext>
            </a:extLst>
          </p:cNvPr>
          <p:cNvSpPr>
            <a:spLocks noGrp="1"/>
          </p:cNvSpPr>
          <p:nvPr>
            <p:ph type="title"/>
          </p:nvPr>
        </p:nvSpPr>
        <p:spPr/>
        <p:txBody>
          <a:bodyPr/>
          <a:lstStyle/>
          <a:p>
            <a:r>
              <a:rPr lang="en-US" dirty="0"/>
              <a:t>Hypothesis testing: process</a:t>
            </a:r>
          </a:p>
        </p:txBody>
      </p:sp>
      <p:sp>
        <p:nvSpPr>
          <p:cNvPr id="3" name="Content Placeholder 2">
            <a:extLst>
              <a:ext uri="{FF2B5EF4-FFF2-40B4-BE49-F238E27FC236}">
                <a16:creationId xmlns:a16="http://schemas.microsoft.com/office/drawing/2014/main" id="{74EC267B-DEA3-2647-B4B3-309CE4A3A008}"/>
              </a:ext>
            </a:extLst>
          </p:cNvPr>
          <p:cNvSpPr>
            <a:spLocks noGrp="1"/>
          </p:cNvSpPr>
          <p:nvPr>
            <p:ph idx="1"/>
          </p:nvPr>
        </p:nvSpPr>
        <p:spPr/>
        <p:txBody>
          <a:bodyPr>
            <a:normAutofit lnSpcReduction="10000"/>
          </a:bodyPr>
          <a:lstStyle/>
          <a:p>
            <a:r>
              <a:rPr lang="en-US" dirty="0"/>
              <a:t>In statistical hypothesis testing, we cannot prove anything completely</a:t>
            </a:r>
          </a:p>
          <a:p>
            <a:pPr lvl="1"/>
            <a:r>
              <a:rPr lang="en-US" dirty="0"/>
              <a:t>Our data are subject to randomness</a:t>
            </a:r>
          </a:p>
          <a:p>
            <a:r>
              <a:rPr lang="en-US" dirty="0"/>
              <a:t>We can only talk about probabilities</a:t>
            </a:r>
          </a:p>
          <a:p>
            <a:r>
              <a:rPr lang="en-US" dirty="0"/>
              <a:t>The approach is similar to a “proof” by contradiction:</a:t>
            </a:r>
          </a:p>
          <a:p>
            <a:pPr lvl="1"/>
            <a:r>
              <a:rPr lang="en-US" dirty="0"/>
              <a:t>We collect data to provide evidence for our hypothesis of interest (the alternative hypothesis)</a:t>
            </a:r>
          </a:p>
          <a:p>
            <a:pPr lvl="1"/>
            <a:r>
              <a:rPr lang="en-US" dirty="0"/>
              <a:t>We then assume that the null hypothesis is true (i.e. that the hypothesis of interest is false)</a:t>
            </a:r>
          </a:p>
          <a:p>
            <a:pPr lvl="1"/>
            <a:r>
              <a:rPr lang="en-US" dirty="0"/>
              <a:t>Under this assumption, we calculate how likely it is we would observe data at least as “extreme” as the data we actually observed</a:t>
            </a:r>
          </a:p>
          <a:p>
            <a:pPr lvl="1"/>
            <a:r>
              <a:rPr lang="en-US" dirty="0"/>
              <a:t>If this probability is small, we reject the null hypothesis and conclude that the alternative hypothesis is true</a:t>
            </a:r>
          </a:p>
        </p:txBody>
      </p:sp>
    </p:spTree>
    <p:extLst>
      <p:ext uri="{BB962C8B-B14F-4D97-AF65-F5344CB8AC3E}">
        <p14:creationId xmlns:p14="http://schemas.microsoft.com/office/powerpoint/2010/main" val="523498154"/>
      </p:ext>
    </p:extLst>
  </p:cSld>
  <p:clrMapOvr>
    <a:masterClrMapping/>
  </p:clrMapOvr>
</p:sld>
</file>

<file path=ppt/theme/theme1.xml><?xml version="1.0" encoding="utf-8"?>
<a:theme xmlns:a="http://schemas.openxmlformats.org/drawingml/2006/main" name="MUSOM">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ln w="60325">
          <a:solidFill>
            <a:srgbClr val="535C5C"/>
          </a:solidFill>
          <a:tailEnd type="triangle"/>
        </a:ln>
      </a:spPr>
      <a:bodyPr/>
      <a:lstStyle/>
      <a:style>
        <a:lnRef idx="1">
          <a:schemeClr val="accent1"/>
        </a:lnRef>
        <a:fillRef idx="0">
          <a:schemeClr val="accent1"/>
        </a:fillRef>
        <a:effectRef idx="0">
          <a:schemeClr val="accent1"/>
        </a:effectRef>
        <a:fontRef idx="minor">
          <a:schemeClr val="tx1"/>
        </a:fontRef>
      </a:style>
    </a:lnDef>
    <a:txDef>
      <a:spPr>
        <a:solidFill>
          <a:srgbClr val="00AF41"/>
        </a:solidFill>
      </a:spPr>
      <a:bodyPr wrap="square" rtlCol="0">
        <a:spAutoFit/>
      </a:bodyPr>
      <a:lstStyle>
        <a:defPPr algn="l">
          <a:defRPr dirty="0" smtClean="0">
            <a:solidFill>
              <a:schemeClr val="bg1"/>
            </a:solidFill>
          </a:defRPr>
        </a:defPPr>
      </a:lstStyle>
    </a:txDef>
  </a:objectDefaults>
  <a:extraClrSchemeLst/>
  <a:extLst>
    <a:ext uri="{05A4C25C-085E-4340-85A3-A5531E510DB2}">
      <thm15:themeFamily xmlns:thm15="http://schemas.microsoft.com/office/thememl/2012/main" name="MUSOM" id="{CB6BB4B1-8331-CB4D-B3AA-CD1B2079FC59}" vid="{DE073F15-A86C-7640-8012-1389FBAB8C18}"/>
    </a:ext>
  </a:extLst>
</a:theme>
</file>

<file path=docProps/app.xml><?xml version="1.0" encoding="utf-8"?>
<Properties xmlns="http://schemas.openxmlformats.org/officeDocument/2006/extended-properties" xmlns:vt="http://schemas.openxmlformats.org/officeDocument/2006/docPropsVTypes">
  <Template>MUSOM</Template>
  <TotalTime>10463</TotalTime>
  <Words>3121</Words>
  <Application>Microsoft Macintosh PowerPoint</Application>
  <PresentationFormat>Widescreen</PresentationFormat>
  <Paragraphs>337</Paragraphs>
  <Slides>36</Slides>
  <Notes>0</Notes>
  <HiddenSlides>1</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36</vt:i4>
      </vt:variant>
    </vt:vector>
  </HeadingPairs>
  <TitlesOfParts>
    <vt:vector size="42" baseType="lpstr">
      <vt:lpstr>Arial</vt:lpstr>
      <vt:lpstr>Calibri</vt:lpstr>
      <vt:lpstr>Calibri Light</vt:lpstr>
      <vt:lpstr>Cambria Math</vt:lpstr>
      <vt:lpstr>JetBrains Mono</vt:lpstr>
      <vt:lpstr>MUSOM</vt:lpstr>
      <vt:lpstr>Introduction to Hypothesis Testing or: “Everything you think you know about p-values is wrong”</vt:lpstr>
      <vt:lpstr>Example</vt:lpstr>
      <vt:lpstr>Code to produce image</vt:lpstr>
      <vt:lpstr>Hypothesis testing</vt:lpstr>
      <vt:lpstr>Hypothesis testing: example</vt:lpstr>
      <vt:lpstr>Hypothesis testing: theoretical and philosophical considerations</vt:lpstr>
      <vt:lpstr>Null hypothesis is possible</vt:lpstr>
      <vt:lpstr>Aside: mathematical proof</vt:lpstr>
      <vt:lpstr>Hypothesis testing: process</vt:lpstr>
      <vt:lpstr>The p-value</vt:lpstr>
      <vt:lpstr>Typical strategy</vt:lpstr>
      <vt:lpstr>The t-distribution</vt:lpstr>
      <vt:lpstr>The t-distribution</vt:lpstr>
      <vt:lpstr>T-test in R</vt:lpstr>
      <vt:lpstr>Interpreting a hypothesis test</vt:lpstr>
      <vt:lpstr>P-value thresholds</vt:lpstr>
      <vt:lpstr>Important lesson #1: The p-value is not the probability the null hypothesis is false</vt:lpstr>
      <vt:lpstr>An imaginary scenario</vt:lpstr>
      <vt:lpstr>The a-priori probability</vt:lpstr>
      <vt:lpstr>Pru Dent computation</vt:lpstr>
      <vt:lpstr>Pru Dent computation</vt:lpstr>
      <vt:lpstr>Pru Dent computation</vt:lpstr>
      <vt:lpstr>Pru Dent computation</vt:lpstr>
      <vt:lpstr>Pru Dent computation</vt:lpstr>
      <vt:lpstr>Pru Dent computation</vt:lpstr>
      <vt:lpstr>Cav O’Leary computation</vt:lpstr>
      <vt:lpstr>Cav O’Leary computation</vt:lpstr>
      <vt:lpstr>Cav O’Leary computation</vt:lpstr>
      <vt:lpstr>Cav O’Leary computation</vt:lpstr>
      <vt:lpstr>Cav O’Leary computation</vt:lpstr>
      <vt:lpstr>Conclusions</vt:lpstr>
      <vt:lpstr>Important lesson #2: A “non-significant” p-value doesn’t lead to any conclusion</vt:lpstr>
      <vt:lpstr>P &gt; 0.05 is often misinterpreted</vt:lpstr>
      <vt:lpstr>The Frequentist versus Bayesian argument</vt:lpstr>
      <vt:lpstr>Frequentists are still winning</vt:lpstr>
      <vt:lpstr>Further reading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Hypothesis Testing</dc:title>
  <dc:creator>Denvir, James</dc:creator>
  <cp:lastModifiedBy>Denvir, James</cp:lastModifiedBy>
  <cp:revision>30</cp:revision>
  <cp:lastPrinted>2020-02-24T15:22:52Z</cp:lastPrinted>
  <dcterms:created xsi:type="dcterms:W3CDTF">2020-02-18T12:29:35Z</dcterms:created>
  <dcterms:modified xsi:type="dcterms:W3CDTF">2021-03-16T02:34:38Z</dcterms:modified>
</cp:coreProperties>
</file>