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6F00A2-D617-FA4B-A3BF-B86CDE3843DC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Marshall University Joan C. Edwards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275D2B2-70C0-AF41-B0CF-2D1D906AF1C2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AF4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9D3F9-BF37-F34C-809A-ECAF44AC4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69F39-1E61-E84E-84A9-3551FA50AD8E}"/>
              </a:ext>
            </a:extLst>
          </p:cNvPr>
          <p:cNvSpPr/>
          <p:nvPr/>
        </p:nvSpPr>
        <p:spPr>
          <a:xfrm>
            <a:off x="221381" y="1184031"/>
            <a:ext cx="385011" cy="5537443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FAD869-77C3-4B48-B947-FF39E5B8980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7036"/>
          <a:stretch/>
        </p:blipFill>
        <p:spPr>
          <a:xfrm>
            <a:off x="127596" y="365125"/>
            <a:ext cx="622681" cy="6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993E-30BB-9A4F-92A8-ABFC09B4F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BMR 617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35D35-F57F-1842-8A94-9E5F0C2E5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Graphing Quantitative Variables</a:t>
            </a:r>
          </a:p>
          <a:p>
            <a:r>
              <a:rPr lang="en-US" dirty="0"/>
              <a:t>February 4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65020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D971-4170-044E-95AF-A7E11BB1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plots by adding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28E0-62D3-534F-9FBD-A470EE588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the following: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What happens if you reverse the order of plots?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 </a:t>
            </a:r>
          </a:p>
          <a:p>
            <a:r>
              <a:rPr lang="en-US" dirty="0"/>
              <a:t>Can you explain what is happening here? </a:t>
            </a:r>
          </a:p>
        </p:txBody>
      </p:sp>
    </p:spTree>
    <p:extLst>
      <p:ext uri="{BB962C8B-B14F-4D97-AF65-F5344CB8AC3E}">
        <p14:creationId xmlns:p14="http://schemas.microsoft.com/office/powerpoint/2010/main" val="308038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AE43-CA8E-7646-807F-CC90D2A6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multiple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6E24-D246-6746-8A06-716B3FE5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31" y="1825625"/>
            <a:ext cx="8794314" cy="19860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look at all the Tallyho mice, over all three diets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th</a:t>
            </a:r>
            <a:r>
              <a:rPr lang="en-US" sz="2000" dirty="0">
                <a:latin typeface="JetBrains Mono" panose="020B0509020102050004" pitchFamily="49" charset="77"/>
              </a:rPr>
              <a:t> &lt;- filter(met, Strain=="TH")</a:t>
            </a:r>
          </a:p>
          <a:p>
            <a:r>
              <a:rPr lang="en-US" dirty="0"/>
              <a:t>Try plotting them with the same commands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Does the graph tell you what’s going 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DD9B2-6F99-9D4A-BE78-1C1DF481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688" y="3570275"/>
            <a:ext cx="5054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71C5-B4D0-3748-A52C-773FA07C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full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BEA6-82BD-794F-8B2E-5BB0CDD9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95" y="1435207"/>
            <a:ext cx="4524908" cy="4351338"/>
          </a:xfrm>
        </p:spPr>
        <p:txBody>
          <a:bodyPr/>
          <a:lstStyle/>
          <a:p>
            <a:r>
              <a:rPr lang="en-US" dirty="0"/>
              <a:t>What if we do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(met,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Is there a problem with this plot?</a:t>
            </a:r>
          </a:p>
          <a:p>
            <a:r>
              <a:rPr lang="en-US" dirty="0"/>
              <a:t>How can we fix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4658E-7DC5-ED4A-8415-384459B9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11" y="1428108"/>
            <a:ext cx="6133672" cy="33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69F7-8AD4-A748-BFB6-49518E67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5D6B-F2F5-5441-80DE-A6FF41A45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color the points by mouse strain by adding an aesthetic to the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 </a:t>
            </a:r>
            <a:r>
              <a:rPr lang="en-US" dirty="0"/>
              <a:t>layer: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(met,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(color=Strain)</a:t>
            </a:r>
          </a:p>
          <a:p>
            <a:r>
              <a:rPr lang="en-US" dirty="0"/>
              <a:t>Note this doesn’t split the box plots. We can do this by applying the color to the entire plot:</a:t>
            </a:r>
            <a:br>
              <a:rPr lang="en-US" dirty="0"/>
            </a:br>
            <a:r>
              <a:rPr lang="en-US" sz="2200" dirty="0" err="1">
                <a:latin typeface="JetBrains Mono" panose="020B0509020102050004" pitchFamily="49" charset="77"/>
              </a:rPr>
              <a:t>ggplot</a:t>
            </a:r>
            <a:r>
              <a:rPr lang="en-US" sz="2200" dirty="0">
                <a:latin typeface="JetBrains Mono" panose="020B0509020102050004" pitchFamily="49" charset="77"/>
              </a:rPr>
              <a:t>(met, </a:t>
            </a:r>
            <a:r>
              <a:rPr lang="en-US" sz="2200" dirty="0" err="1">
                <a:latin typeface="JetBrains Mono" panose="020B0509020102050004" pitchFamily="49" charset="77"/>
              </a:rPr>
              <a:t>aes</a:t>
            </a:r>
            <a:r>
              <a:rPr lang="en-US" sz="2200" dirty="0">
                <a:latin typeface="JetBrains Mono" panose="020B0509020102050004" pitchFamily="49" charset="77"/>
              </a:rPr>
              <a:t>(x=Diet, y=Cholesterol, color=Strain)) + </a:t>
            </a:r>
            <a:r>
              <a:rPr lang="en-US" sz="2200" dirty="0" err="1">
                <a:latin typeface="JetBrains Mono" panose="020B0509020102050004" pitchFamily="49" charset="77"/>
              </a:rPr>
              <a:t>geom_boxplot</a:t>
            </a:r>
            <a:r>
              <a:rPr lang="en-US" sz="2200" dirty="0">
                <a:latin typeface="JetBrains Mono" panose="020B0509020102050004" pitchFamily="49" charset="77"/>
              </a:rPr>
              <a:t>() + </a:t>
            </a:r>
            <a:r>
              <a:rPr lang="en-US" sz="2200" dirty="0" err="1">
                <a:latin typeface="JetBrains Mono" panose="020B0509020102050004" pitchFamily="49" charset="77"/>
              </a:rPr>
              <a:t>geom_point</a:t>
            </a:r>
            <a:r>
              <a:rPr lang="en-US" sz="22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And we can adjust the position of the points using  a function for the position parameter of </a:t>
            </a:r>
            <a:r>
              <a:rPr lang="en-US" dirty="0" err="1"/>
              <a:t>geom_point</a:t>
            </a:r>
            <a:r>
              <a:rPr lang="en-US" dirty="0"/>
              <a:t>:</a:t>
            </a:r>
            <a:br>
              <a:rPr lang="en-US" dirty="0"/>
            </a:br>
            <a:r>
              <a:rPr lang="en-US" sz="2200" dirty="0" err="1">
                <a:latin typeface="JetBrains Mono" panose="020B0509020102050004" pitchFamily="49" charset="77"/>
              </a:rPr>
              <a:t>ggplot</a:t>
            </a:r>
            <a:r>
              <a:rPr lang="en-US" sz="2200" dirty="0">
                <a:latin typeface="JetBrains Mono" panose="020B0509020102050004" pitchFamily="49" charset="77"/>
              </a:rPr>
              <a:t>(met, </a:t>
            </a:r>
            <a:r>
              <a:rPr lang="en-US" sz="2200" dirty="0" err="1">
                <a:latin typeface="JetBrains Mono" panose="020B0509020102050004" pitchFamily="49" charset="77"/>
              </a:rPr>
              <a:t>aes</a:t>
            </a:r>
            <a:r>
              <a:rPr lang="en-US" sz="2200" dirty="0">
                <a:latin typeface="JetBrains Mono" panose="020B0509020102050004" pitchFamily="49" charset="77"/>
              </a:rPr>
              <a:t>(x=Diet, y=Cholesterol, color=Strain)) + </a:t>
            </a:r>
            <a:r>
              <a:rPr lang="en-US" sz="2200" dirty="0" err="1">
                <a:latin typeface="JetBrains Mono" panose="020B0509020102050004" pitchFamily="49" charset="77"/>
              </a:rPr>
              <a:t>geom_boxplot</a:t>
            </a:r>
            <a:r>
              <a:rPr lang="en-US" sz="2200" dirty="0">
                <a:latin typeface="JetBrains Mono" panose="020B0509020102050004" pitchFamily="49" charset="77"/>
              </a:rPr>
              <a:t>() + </a:t>
            </a:r>
            <a:r>
              <a:rPr lang="en-US" sz="2200" dirty="0" err="1">
                <a:latin typeface="JetBrains Mono" panose="020B0509020102050004" pitchFamily="49" charset="77"/>
              </a:rPr>
              <a:t>geom_point</a:t>
            </a:r>
            <a:r>
              <a:rPr lang="en-US" sz="2200" dirty="0">
                <a:latin typeface="JetBrains Mono" panose="020B0509020102050004" pitchFamily="49" charset="77"/>
              </a:rPr>
              <a:t>(position=</a:t>
            </a:r>
            <a:r>
              <a:rPr lang="en-US" sz="2200" dirty="0" err="1">
                <a:latin typeface="JetBrains Mono" panose="020B0509020102050004" pitchFamily="49" charset="77"/>
              </a:rPr>
              <a:t>position_jitterdodge</a:t>
            </a:r>
            <a:r>
              <a:rPr lang="en-US" sz="2200" dirty="0">
                <a:latin typeface="JetBrains Mono" panose="020B0509020102050004" pitchFamily="49" charset="77"/>
              </a:rPr>
              <a:t>(</a:t>
            </a:r>
            <a:r>
              <a:rPr lang="en-US" sz="2200" dirty="0" err="1">
                <a:latin typeface="JetBrains Mono" panose="020B0509020102050004" pitchFamily="49" charset="77"/>
              </a:rPr>
              <a:t>jitter.width</a:t>
            </a:r>
            <a:r>
              <a:rPr lang="en-US" sz="2200" dirty="0">
                <a:latin typeface="JetBrains Mono" panose="020B0509020102050004" pitchFamily="49" charset="77"/>
              </a:rPr>
              <a:t> = 0))</a:t>
            </a:r>
          </a:p>
        </p:txBody>
      </p:sp>
    </p:spTree>
    <p:extLst>
      <p:ext uri="{BB962C8B-B14F-4D97-AF65-F5344CB8AC3E}">
        <p14:creationId xmlns:p14="http://schemas.microsoft.com/office/powerpoint/2010/main" val="415590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6AAC-13A4-8A48-83F9-AEF2DD47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graphing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7BB3-0B94-CF40-BF76-38727193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Producing clear, informative graphs which present the facets of interest in your data is a challenging task</a:t>
            </a:r>
          </a:p>
          <a:p>
            <a:r>
              <a:rPr lang="en-US" dirty="0"/>
              <a:t>There is always a trade-off between providing detail and clarity</a:t>
            </a:r>
          </a:p>
          <a:p>
            <a:r>
              <a:rPr lang="en-US" dirty="0"/>
              <a:t>There are some basic rules which will help when graphing quantitative data:</a:t>
            </a:r>
          </a:p>
          <a:p>
            <a:pPr lvl="1"/>
            <a:r>
              <a:rPr lang="en-US" dirty="0"/>
              <a:t>A “typical value” (average) should always be apparent from the graph</a:t>
            </a:r>
          </a:p>
          <a:p>
            <a:pPr lvl="1"/>
            <a:r>
              <a:rPr lang="en-US" dirty="0"/>
              <a:t>The spread of the data should always be apparent from the graph</a:t>
            </a:r>
          </a:p>
          <a:p>
            <a:pPr lvl="1"/>
            <a:r>
              <a:rPr lang="en-US" dirty="0"/>
              <a:t>If possible, show all the data</a:t>
            </a:r>
          </a:p>
          <a:p>
            <a:pPr lvl="2"/>
            <a:r>
              <a:rPr lang="en-US" dirty="0"/>
              <a:t>But if there’s too much data this will hide the average and spread</a:t>
            </a:r>
          </a:p>
        </p:txBody>
      </p:sp>
    </p:spTree>
    <p:extLst>
      <p:ext uri="{BB962C8B-B14F-4D97-AF65-F5344CB8AC3E}">
        <p14:creationId xmlns:p14="http://schemas.microsoft.com/office/powerpoint/2010/main" val="72883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C6D2-AB79-A94A-9B68-31A89CA2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types for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318B-9A80-924D-9824-736B89436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basic graph types for graphing a single set of quantitative data:</a:t>
            </a:r>
          </a:p>
          <a:p>
            <a:pPr lvl="1"/>
            <a:r>
              <a:rPr lang="en-US" dirty="0"/>
              <a:t>Bar chart</a:t>
            </a:r>
          </a:p>
          <a:p>
            <a:pPr lvl="2"/>
            <a:r>
              <a:rPr lang="en-US" dirty="0"/>
              <a:t>Often too simplistic</a:t>
            </a:r>
          </a:p>
          <a:p>
            <a:pPr lvl="1"/>
            <a:r>
              <a:rPr lang="en-US" dirty="0"/>
              <a:t>Box-and-whisker plot</a:t>
            </a:r>
          </a:p>
          <a:p>
            <a:pPr lvl="2"/>
            <a:r>
              <a:rPr lang="en-US" dirty="0"/>
              <a:t>Good for graphing the basic summary: mean/median, interquartile range, outliers</a:t>
            </a:r>
          </a:p>
          <a:p>
            <a:pPr lvl="1"/>
            <a:r>
              <a:rPr lang="en-US" dirty="0"/>
              <a:t>Column scatter plot</a:t>
            </a:r>
          </a:p>
          <a:p>
            <a:pPr lvl="2"/>
            <a:r>
              <a:rPr lang="en-US" dirty="0"/>
              <a:t>Plots all the data; good if there are a reasonably small number of data points</a:t>
            </a:r>
          </a:p>
          <a:p>
            <a:r>
              <a:rPr lang="en-US" dirty="0"/>
              <a:t>These can be combined when appropriate</a:t>
            </a:r>
          </a:p>
        </p:txBody>
      </p:sp>
    </p:spTree>
    <p:extLst>
      <p:ext uri="{BB962C8B-B14F-4D97-AF65-F5344CB8AC3E}">
        <p14:creationId xmlns:p14="http://schemas.microsoft.com/office/powerpoint/2010/main" val="39253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039A-C875-D145-9211-35507266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A815-ACDE-0341-B914-B6D0FC56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color in graphs can be very powerful</a:t>
            </a:r>
          </a:p>
          <a:p>
            <a:r>
              <a:rPr lang="en-US" dirty="0"/>
              <a:t>Can distinguish between variables that are not represented by x- or y-axes</a:t>
            </a:r>
          </a:p>
          <a:p>
            <a:r>
              <a:rPr lang="en-US" dirty="0"/>
              <a:t>However, there are many pitfalls</a:t>
            </a:r>
          </a:p>
          <a:p>
            <a:r>
              <a:rPr lang="en-US" dirty="0"/>
              <a:t>Color is subjective</a:t>
            </a:r>
          </a:p>
          <a:p>
            <a:pPr lvl="1"/>
            <a:r>
              <a:rPr lang="en-US" dirty="0"/>
              <a:t>Not everyone perceives color the same way</a:t>
            </a:r>
          </a:p>
          <a:p>
            <a:pPr lvl="1"/>
            <a:r>
              <a:rPr lang="en-US" dirty="0"/>
              <a:t>Avoid using colors that are indistinguishable to color-blind people</a:t>
            </a:r>
          </a:p>
        </p:txBody>
      </p:sp>
    </p:spTree>
    <p:extLst>
      <p:ext uri="{BB962C8B-B14F-4D97-AF65-F5344CB8AC3E}">
        <p14:creationId xmlns:p14="http://schemas.microsoft.com/office/powerpoint/2010/main" val="121525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B87E-27D3-264D-83BA-811CAFDD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R: the ggplot2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8B02-5D95-6D4F-8BD1-D712AE00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ggplot2 library is part of the </a:t>
            </a:r>
            <a:r>
              <a:rPr lang="en-US" dirty="0" err="1"/>
              <a:t>tidyverse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The “gg” stands for “graphical grammar”</a:t>
            </a:r>
          </a:p>
          <a:p>
            <a:r>
              <a:rPr lang="en-US" dirty="0"/>
              <a:t>Very powerful, produces publication-quality images</a:t>
            </a:r>
          </a:p>
          <a:p>
            <a:r>
              <a:rPr lang="en-US" dirty="0"/>
              <a:t>Based on the concept of layers</a:t>
            </a:r>
          </a:p>
          <a:p>
            <a:pPr lvl="1"/>
            <a:r>
              <a:rPr lang="en-US" dirty="0"/>
              <a:t>If you’re familiar with photoshop or similar tools you may be familiar with this concept</a:t>
            </a:r>
          </a:p>
          <a:p>
            <a:pPr lvl="1"/>
            <a:r>
              <a:rPr lang="en-US" dirty="0"/>
              <a:t>Build portions of the graph and add them on top of each other</a:t>
            </a:r>
          </a:p>
          <a:p>
            <a:pPr lvl="1"/>
            <a:r>
              <a:rPr lang="en-US" dirty="0"/>
              <a:t>Each layer has “aesthetics” associated with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7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42DF-948A-6F4F-B97D-26953346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preparing data for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1EB0-AA99-1D45-A719-8A2F40F9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RStudio, load the </a:t>
            </a:r>
            <a:r>
              <a:rPr lang="en-US" dirty="0" err="1"/>
              <a:t>tidyverse</a:t>
            </a:r>
            <a:r>
              <a:rPr lang="en-US" dirty="0"/>
              <a:t> package, and download our usual data set and wrangle it to get the strain and diet columns:</a:t>
            </a:r>
            <a:br>
              <a:rPr lang="en-US" dirty="0"/>
            </a:br>
            <a:r>
              <a:rPr lang="en-US" sz="2200" dirty="0">
                <a:latin typeface="JetBrains Mono" panose="020B0509020102050004" pitchFamily="49" charset="77"/>
              </a:rPr>
              <a:t>library(</a:t>
            </a:r>
            <a:r>
              <a:rPr lang="en-US" sz="2200" dirty="0" err="1">
                <a:latin typeface="JetBrains Mono" panose="020B0509020102050004" pitchFamily="49" charset="77"/>
              </a:rPr>
              <a:t>tidyverse</a:t>
            </a:r>
            <a:r>
              <a:rPr lang="en-US" sz="2200" dirty="0">
                <a:latin typeface="JetBrains Mono" panose="020B0509020102050004" pitchFamily="49" charset="77"/>
              </a:rPr>
              <a:t>)</a:t>
            </a:r>
            <a:br>
              <a:rPr lang="en-US" sz="2200" dirty="0">
                <a:latin typeface="JetBrains Mono" panose="020B0509020102050004" pitchFamily="49" charset="77"/>
              </a:rPr>
            </a:br>
            <a:r>
              <a:rPr lang="en-US" sz="2200" dirty="0">
                <a:latin typeface="JetBrains Mono" panose="020B0509020102050004" pitchFamily="49" charset="77"/>
              </a:rPr>
              <a:t>met &lt;- </a:t>
            </a:r>
            <a:r>
              <a:rPr lang="en-US" sz="2200" dirty="0" err="1">
                <a:latin typeface="JetBrains Mono" panose="020B0509020102050004" pitchFamily="49" charset="77"/>
              </a:rPr>
              <a:t>read_csv</a:t>
            </a:r>
            <a:r>
              <a:rPr lang="en-US" sz="2200" dirty="0">
                <a:latin typeface="JetBrains Mono" panose="020B0509020102050004" pitchFamily="49" charset="77"/>
              </a:rPr>
              <a:t>("https://</a:t>
            </a:r>
            <a:r>
              <a:rPr lang="en-US" sz="2200" dirty="0" err="1">
                <a:latin typeface="JetBrains Mono" panose="020B0509020102050004" pitchFamily="49" charset="77"/>
              </a:rPr>
              <a:t>denvirlab.marshall.edu</a:t>
            </a:r>
            <a:r>
              <a:rPr lang="en-US" sz="2200" dirty="0">
                <a:latin typeface="JetBrains Mono" panose="020B0509020102050004" pitchFamily="49" charset="77"/>
              </a:rPr>
              <a:t>/BMR617-2021/data/TH-B6-metabolic.csv")</a:t>
            </a:r>
            <a:br>
              <a:rPr lang="en-US" sz="2200" dirty="0">
                <a:latin typeface="JetBrains Mono" panose="020B0509020102050004" pitchFamily="49" charset="77"/>
              </a:rPr>
            </a:br>
            <a:r>
              <a:rPr lang="en-US" sz="2200" dirty="0">
                <a:latin typeface="JetBrains Mono" panose="020B0509020102050004" pitchFamily="49" charset="77"/>
              </a:rPr>
              <a:t>met &lt;- separate(met, </a:t>
            </a:r>
            <a:r>
              <a:rPr lang="en-US" sz="2200" dirty="0" err="1">
                <a:latin typeface="JetBrains Mono" panose="020B0509020102050004" pitchFamily="49" charset="77"/>
              </a:rPr>
              <a:t>MouseID</a:t>
            </a:r>
            <a:r>
              <a:rPr lang="en-US" sz="2200" dirty="0">
                <a:latin typeface="JetBrains Mono" panose="020B0509020102050004" pitchFamily="49" charset="77"/>
              </a:rPr>
              <a:t>, </a:t>
            </a:r>
            <a:r>
              <a:rPr lang="en-US" sz="2200" dirty="0" err="1">
                <a:latin typeface="JetBrains Mono" panose="020B0509020102050004" pitchFamily="49" charset="77"/>
              </a:rPr>
              <a:t>sep</a:t>
            </a:r>
            <a:r>
              <a:rPr lang="en-US" sz="2200" dirty="0">
                <a:latin typeface="JetBrains Mono" panose="020B0509020102050004" pitchFamily="49" charset="77"/>
              </a:rPr>
              <a:t>="-", into=c("Strain", "Diet", "ID"))</a:t>
            </a:r>
          </a:p>
          <a:p>
            <a:r>
              <a:rPr lang="en-US" dirty="0"/>
              <a:t>Filter for one group (Tallyho mice fed Chow) to experiment with: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sz="2000" dirty="0">
                <a:latin typeface="JetBrains Mono" panose="020B0509020102050004" pitchFamily="49" charset="77"/>
              </a:rPr>
              <a:t> &lt;- filter(met, Strain=="TH" &amp; Diet == "Chow")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5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298C-8DC0-474A-9C44-E65C8C32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Experimenting with ggplot2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506D-9FED-2043-98BB-0631BB7B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ggplot</a:t>
            </a:r>
            <a:r>
              <a:rPr lang="en-US" dirty="0"/>
              <a:t> function creates a base for a plot</a:t>
            </a:r>
          </a:p>
          <a:p>
            <a:r>
              <a:rPr lang="en-US" dirty="0"/>
              <a:t>Takes a data set and a set of </a:t>
            </a:r>
            <a:r>
              <a:rPr lang="en-US" i="1" dirty="0"/>
              <a:t>aesthetics</a:t>
            </a:r>
          </a:p>
          <a:p>
            <a:pPr lvl="1"/>
            <a:r>
              <a:rPr lang="en-US" dirty="0"/>
              <a:t>Aesthetics must include the variables that represent the x- and y-axes</a:t>
            </a:r>
          </a:p>
          <a:p>
            <a:r>
              <a:rPr lang="en-US" dirty="0"/>
              <a:t>Try the following: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</a:t>
            </a:r>
          </a:p>
          <a:p>
            <a:r>
              <a:rPr lang="en-US" dirty="0"/>
              <a:t>Note how this just creates the axes, but doesn’t plot any data</a:t>
            </a:r>
          </a:p>
          <a:p>
            <a:pPr lvl="1"/>
            <a:r>
              <a:rPr lang="en-US" dirty="0"/>
              <a:t>We haven’t told </a:t>
            </a:r>
            <a:r>
              <a:rPr lang="en-US" dirty="0" err="1"/>
              <a:t>ggplot</a:t>
            </a:r>
            <a:r>
              <a:rPr lang="en-US" dirty="0"/>
              <a:t> how to display the data yet</a:t>
            </a:r>
          </a:p>
        </p:txBody>
      </p:sp>
    </p:spTree>
    <p:extLst>
      <p:ext uri="{BB962C8B-B14F-4D97-AF65-F5344CB8AC3E}">
        <p14:creationId xmlns:p14="http://schemas.microsoft.com/office/powerpoint/2010/main" val="30287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FAF8-1963-404C-9AD2-3E2EE359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and whisker plot with ggplot2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05A7-9102-2447-AFBD-4F0F2F70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1948" cy="4351338"/>
          </a:xfrm>
        </p:spPr>
        <p:txBody>
          <a:bodyPr/>
          <a:lstStyle/>
          <a:p>
            <a:r>
              <a:rPr lang="en-US" dirty="0"/>
              <a:t>To create additional data </a:t>
            </a:r>
            <a:r>
              <a:rPr lang="en-US" i="1" dirty="0"/>
              <a:t>layers</a:t>
            </a:r>
            <a:r>
              <a:rPr lang="en-US" dirty="0"/>
              <a:t>, we can add various “geometries” to the plot</a:t>
            </a:r>
          </a:p>
          <a:p>
            <a:r>
              <a:rPr lang="en-US" dirty="0"/>
              <a:t>The geometries are represented by functions whose names start </a:t>
            </a:r>
            <a:r>
              <a:rPr lang="en-US" sz="2000" dirty="0" err="1">
                <a:latin typeface="JetBrains Mono" panose="020B0509020102050004" pitchFamily="49" charset="77"/>
              </a:rPr>
              <a:t>geom</a:t>
            </a:r>
            <a:r>
              <a:rPr lang="en-US" sz="2000" dirty="0">
                <a:latin typeface="JetBrains Mono" panose="020B0509020102050004" pitchFamily="49" charset="77"/>
              </a:rPr>
              <a:t>_</a:t>
            </a:r>
          </a:p>
          <a:p>
            <a:pPr lvl="1"/>
            <a:r>
              <a:rPr lang="en-US" dirty="0"/>
              <a:t>Using RStudio, if you type </a:t>
            </a:r>
            <a:r>
              <a:rPr lang="en-US" dirty="0" err="1">
                <a:latin typeface="JetBrains Mono" panose="020B0509020102050004" pitchFamily="49" charset="77"/>
              </a:rPr>
              <a:t>geom</a:t>
            </a:r>
            <a:r>
              <a:rPr lang="en-US" dirty="0">
                <a:latin typeface="JetBrains Mono" panose="020B0509020102050004" pitchFamily="49" charset="77"/>
              </a:rPr>
              <a:t>_</a:t>
            </a:r>
            <a:r>
              <a:rPr lang="en-US" dirty="0"/>
              <a:t>, it will show a list of options available</a:t>
            </a:r>
          </a:p>
          <a:p>
            <a:r>
              <a:rPr lang="en-US" dirty="0"/>
              <a:t>To show a “box and whisker plot”, add a </a:t>
            </a:r>
            <a:r>
              <a:rPr lang="en-US" dirty="0" err="1"/>
              <a:t>geom_boxplot</a:t>
            </a:r>
            <a:r>
              <a:rPr lang="en-US" dirty="0"/>
              <a:t>() to the plot: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geom_boxplot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725D9-F69D-A746-B41D-FBF55F22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42" y="1447887"/>
            <a:ext cx="3150844" cy="46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9AE1-9AA1-BB41-B00C-A52AE215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points with </a:t>
            </a:r>
            <a:r>
              <a:rPr lang="en-US" dirty="0" err="1">
                <a:latin typeface="JetBrains Mono" panose="020B0509020102050004" pitchFamily="49" charset="77"/>
              </a:rPr>
              <a:t>geom_point</a:t>
            </a:r>
            <a:r>
              <a:rPr lang="en-US" dirty="0">
                <a:latin typeface="JetBrains Mono" panose="020B0509020102050004" pitchFamily="49" charset="77"/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1F8EC-4C4A-7844-AFA7-6C602978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150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data points (“observations”) are there in </a:t>
            </a: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dirty="0"/>
              <a:t>?</a:t>
            </a:r>
          </a:p>
          <a:p>
            <a:r>
              <a:rPr lang="en-US" dirty="0"/>
              <a:t>Would it be sensible to plot all of these?</a:t>
            </a:r>
          </a:p>
          <a:p>
            <a:r>
              <a:rPr lang="en-US" dirty="0"/>
              <a:t>We can plot the individual points with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Try</a:t>
            </a:r>
            <a:br>
              <a:rPr lang="en-US" dirty="0"/>
            </a:br>
            <a:r>
              <a:rPr lang="en-US" sz="2000" dirty="0" err="1">
                <a:latin typeface="JetBrains Mono" panose="020B0509020102050004" pitchFamily="49" charset="77"/>
              </a:rPr>
              <a:t>ggplot</a:t>
            </a:r>
            <a:r>
              <a:rPr lang="en-US" sz="2000" dirty="0">
                <a:latin typeface="JetBrains Mono" panose="020B0509020102050004" pitchFamily="49" charset="77"/>
              </a:rPr>
              <a:t>(</a:t>
            </a:r>
            <a:r>
              <a:rPr lang="en-US" sz="2000" dirty="0" err="1">
                <a:latin typeface="JetBrains Mono" panose="020B0509020102050004" pitchFamily="49" charset="77"/>
              </a:rPr>
              <a:t>th_chow</a:t>
            </a:r>
            <a:r>
              <a:rPr lang="en-US" sz="2000" dirty="0">
                <a:latin typeface="JetBrains Mono" panose="020B0509020102050004" pitchFamily="49" charset="77"/>
              </a:rPr>
              <a:t>, </a:t>
            </a:r>
            <a:r>
              <a:rPr lang="en-US" sz="2000" dirty="0" err="1">
                <a:latin typeface="JetBrains Mono" panose="020B0509020102050004" pitchFamily="49" charset="77"/>
              </a:rPr>
              <a:t>aes</a:t>
            </a:r>
            <a:r>
              <a:rPr lang="en-US" sz="2000" dirty="0">
                <a:latin typeface="JetBrains Mono" panose="020B0509020102050004" pitchFamily="49" charset="77"/>
              </a:rPr>
              <a:t>(x=Diet, y=Cholesterol)) + </a:t>
            </a:r>
            <a:r>
              <a:rPr lang="en-US" sz="2000" dirty="0" err="1">
                <a:latin typeface="JetBrains Mono" panose="020B0509020102050004" pitchFamily="49" charset="77"/>
              </a:rPr>
              <a:t>geom_point</a:t>
            </a:r>
            <a:r>
              <a:rPr lang="en-US" sz="2000" dirty="0">
                <a:latin typeface="JetBrains Mono" panose="020B0509020102050004" pitchFamily="49" charset="77"/>
              </a:rPr>
              <a:t>()</a:t>
            </a:r>
          </a:p>
          <a:p>
            <a:r>
              <a:rPr lang="en-US" dirty="0"/>
              <a:t>What are the pros and cons of this plot versus the previous one?</a:t>
            </a:r>
          </a:p>
          <a:p>
            <a:r>
              <a:rPr lang="en-US" dirty="0"/>
              <a:t>Is there a plot which would improve on both?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30D19-274D-9244-923F-C0FD520F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476" y="1644221"/>
            <a:ext cx="2807635" cy="4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6003"/>
      </p:ext>
    </p:extLst>
  </p:cSld>
  <p:clrMapOvr>
    <a:masterClrMapping/>
  </p:clrMapOvr>
</p:sld>
</file>

<file path=ppt/theme/theme1.xml><?xml version="1.0" encoding="utf-8"?>
<a:theme xmlns:a="http://schemas.openxmlformats.org/drawingml/2006/main" name="MUS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0325">
          <a:solidFill>
            <a:srgbClr val="535C5C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F4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USOM" id="{CB6BB4B1-8331-CB4D-B3AA-CD1B2079FC59}" vid="{DE073F15-A86C-7640-8012-1389FBAB8C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MUSOM</Template>
  <TotalTime>114</TotalTime>
  <Words>1018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JetBrains Mono</vt:lpstr>
      <vt:lpstr>MUSOM</vt:lpstr>
      <vt:lpstr>BMR 617</vt:lpstr>
      <vt:lpstr>Principles of graphing</vt:lpstr>
      <vt:lpstr>Graph types for quantitative data</vt:lpstr>
      <vt:lpstr>Using color</vt:lpstr>
      <vt:lpstr>Graphing with R: the ggplot2 library</vt:lpstr>
      <vt:lpstr>Loading and preparing data for plotting</vt:lpstr>
      <vt:lpstr>Experimenting with ggplot2</vt:lpstr>
      <vt:lpstr>Box and whisker plot with ggplot2</vt:lpstr>
      <vt:lpstr>Plotting points with geom_point()</vt:lpstr>
      <vt:lpstr>Combining plots by adding them</vt:lpstr>
      <vt:lpstr>Plotting multiple groups</vt:lpstr>
      <vt:lpstr>Plotting the full data set</vt:lpstr>
      <vt:lpstr>Using color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Denvir, James</dc:creator>
  <cp:lastModifiedBy>Denvir, James</cp:lastModifiedBy>
  <cp:revision>9</cp:revision>
  <dcterms:created xsi:type="dcterms:W3CDTF">2021-02-04T02:53:37Z</dcterms:created>
  <dcterms:modified xsi:type="dcterms:W3CDTF">2021-02-04T04:47:57Z</dcterms:modified>
</cp:coreProperties>
</file>