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snapToObjects="1" showGuides="1">
      <p:cViewPr varScale="1">
        <p:scale>
          <a:sx n="111" d="100"/>
          <a:sy n="111" d="100"/>
        </p:scale>
        <p:origin x="10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E5D1EB-0929-DA41-9A21-E347B3E400D5}" type="datetimeFigureOut">
              <a:rPr lang="en-US" smtClean="0"/>
              <a:t>3/8/21</a:t>
            </a:fld>
            <a:endParaRPr lang="en-US"/>
          </a:p>
        </p:txBody>
      </p:sp>
      <p:sp>
        <p:nvSpPr>
          <p:cNvPr id="6" name="Slide Number Placeholder 5"/>
          <p:cNvSpPr>
            <a:spLocks noGrp="1"/>
          </p:cNvSpPr>
          <p:nvPr>
            <p:ph type="sldNum" sz="quarter" idx="12"/>
          </p:nvPr>
        </p:nvSpPr>
        <p:spPr/>
        <p:txBody>
          <a:bodyPr/>
          <a:lstStyle/>
          <a:p>
            <a:fld id="{4DDD5378-368C-C54D-B700-8E3CD5DF415E}" type="slidenum">
              <a:rPr lang="en-US" smtClean="0"/>
              <a:t>‹#›</a:t>
            </a:fld>
            <a:endParaRPr lang="en-US"/>
          </a:p>
        </p:txBody>
      </p:sp>
      <p:sp>
        <p:nvSpPr>
          <p:cNvPr id="7" name="Footer Placeholder 4">
            <a:extLst>
              <a:ext uri="{FF2B5EF4-FFF2-40B4-BE49-F238E27FC236}">
                <a16:creationId xmlns:a16="http://schemas.microsoft.com/office/drawing/2014/main" id="{FB6F00A2-D617-FA4B-A3BF-B86CDE3843DC}"/>
              </a:ext>
            </a:extLst>
          </p:cNvPr>
          <p:cNvSpPr txBox="1">
            <a:spLocks/>
          </p:cNvSpPr>
          <p:nvPr/>
        </p:nvSpPr>
        <p:spPr>
          <a:xfrm>
            <a:off x="4038600" y="6356350"/>
            <a:ext cx="4114800" cy="365125"/>
          </a:xfrm>
          <a:prstGeom prst="rect">
            <a:avLst/>
          </a:prstGeom>
          <a:solidFill>
            <a:srgbClr val="00AF41"/>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Marshall University Joan C. Edwards School of Medicine</a:t>
            </a:r>
            <a:endParaRPr lang="en-US" dirty="0"/>
          </a:p>
        </p:txBody>
      </p:sp>
    </p:spTree>
    <p:extLst>
      <p:ext uri="{BB962C8B-B14F-4D97-AF65-F5344CB8AC3E}">
        <p14:creationId xmlns:p14="http://schemas.microsoft.com/office/powerpoint/2010/main" val="170297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5D1EB-0929-DA41-9A21-E347B3E400D5}"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249718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5D1EB-0929-DA41-9A21-E347B3E400D5}"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91741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5D1EB-0929-DA41-9A21-E347B3E400D5}"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207612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5D1EB-0929-DA41-9A21-E347B3E400D5}" type="datetimeFigureOut">
              <a:rPr lang="en-US" smtClean="0"/>
              <a:t>3/8/21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282156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E5D1EB-0929-DA41-9A21-E347B3E400D5}" type="datetimeFigureOut">
              <a:rPr lang="en-US" smtClean="0"/>
              <a:t>3/8/21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390505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E5D1EB-0929-DA41-9A21-E347B3E400D5}" type="datetimeFigureOut">
              <a:rPr lang="en-US" smtClean="0"/>
              <a:t>3/8/21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343606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E5D1EB-0929-DA41-9A21-E347B3E400D5}" type="datetimeFigureOut">
              <a:rPr lang="en-US" smtClean="0"/>
              <a:t>3/8/21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11644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5D1EB-0929-DA41-9A21-E347B3E400D5}" type="datetimeFigureOut">
              <a:rPr lang="en-US" smtClean="0"/>
              <a:t>3/8/21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35599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5D1EB-0929-DA41-9A21-E347B3E400D5}" type="datetimeFigureOut">
              <a:rPr lang="en-US" smtClean="0"/>
              <a:t>3/8/21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184690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5D1EB-0929-DA41-9A21-E347B3E400D5}" type="datetimeFigureOut">
              <a:rPr lang="en-US" smtClean="0"/>
              <a:t>3/8/21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5378-368C-C54D-B700-8E3CD5DF415E}" type="slidenum">
              <a:rPr lang="en-US" smtClean="0"/>
              <a:t>‹#›</a:t>
            </a:fld>
            <a:endParaRPr lang="en-US"/>
          </a:p>
        </p:txBody>
      </p:sp>
    </p:spTree>
    <p:extLst>
      <p:ext uri="{BB962C8B-B14F-4D97-AF65-F5344CB8AC3E}">
        <p14:creationId xmlns:p14="http://schemas.microsoft.com/office/powerpoint/2010/main" val="186550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a:solidFill>
            <a:srgbClr val="00AF41"/>
          </a:solidFill>
        </p:spPr>
        <p:txBody>
          <a:bodyPr vert="horz" lIns="91440" tIns="45720" rIns="91440" bIns="45720" rtlCol="0" anchor="ctr"/>
          <a:lstStyle>
            <a:lvl1pPr algn="l">
              <a:defRPr sz="1200">
                <a:solidFill>
                  <a:schemeClr val="bg1"/>
                </a:solidFill>
              </a:defRPr>
            </a:lvl1pPr>
          </a:lstStyle>
          <a:p>
            <a:fld id="{27E5D1EB-0929-DA41-9A21-E347B3E400D5}" type="datetimeFigureOut">
              <a:rPr lang="en-US" smtClean="0"/>
              <a:t>3/8/21</a:t>
            </a:fld>
            <a:endParaRPr lang="en-US"/>
          </a:p>
        </p:txBody>
      </p:sp>
      <p:sp>
        <p:nvSpPr>
          <p:cNvPr id="5" name="Footer Placeholder 4"/>
          <p:cNvSpPr>
            <a:spLocks noGrp="1"/>
          </p:cNvSpPr>
          <p:nvPr>
            <p:ph type="ftr" sz="quarter" idx="3"/>
          </p:nvPr>
        </p:nvSpPr>
        <p:spPr>
          <a:xfrm>
            <a:off x="4038600" y="6356350"/>
            <a:ext cx="4114800" cy="365125"/>
          </a:xfrm>
          <a:prstGeom prst="rect">
            <a:avLst/>
          </a:prstGeom>
          <a:solidFill>
            <a:srgbClr val="00AF41"/>
          </a:solidFill>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a:solidFill>
            <a:srgbClr val="00AF41"/>
          </a:solidFill>
        </p:spPr>
        <p:txBody>
          <a:bodyPr vert="horz" lIns="91440" tIns="45720" rIns="91440" bIns="45720" rtlCol="0" anchor="ctr"/>
          <a:lstStyle>
            <a:lvl1pPr algn="r">
              <a:defRPr sz="1200">
                <a:solidFill>
                  <a:schemeClr val="bg1"/>
                </a:solidFill>
              </a:defRPr>
            </a:lvl1pPr>
          </a:lstStyle>
          <a:p>
            <a:fld id="{4DDD5378-368C-C54D-B700-8E3CD5DF415E}" type="slidenum">
              <a:rPr lang="en-US" smtClean="0"/>
              <a:t>‹#›</a:t>
            </a:fld>
            <a:endParaRPr lang="en-US"/>
          </a:p>
        </p:txBody>
      </p:sp>
      <p:sp>
        <p:nvSpPr>
          <p:cNvPr id="7" name="Rectangle 6">
            <a:extLst>
              <a:ext uri="{FF2B5EF4-FFF2-40B4-BE49-F238E27FC236}">
                <a16:creationId xmlns:a16="http://schemas.microsoft.com/office/drawing/2014/main" id="{81769F39-1E61-E84E-84A9-3551FA50AD8E}"/>
              </a:ext>
            </a:extLst>
          </p:cNvPr>
          <p:cNvSpPr/>
          <p:nvPr/>
        </p:nvSpPr>
        <p:spPr>
          <a:xfrm>
            <a:off x="221381" y="1184031"/>
            <a:ext cx="385011" cy="5537443"/>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3FAD869-77C3-4B48-B947-FF39E5B89804}"/>
              </a:ext>
            </a:extLst>
          </p:cNvPr>
          <p:cNvPicPr>
            <a:picLocks noChangeAspect="1"/>
          </p:cNvPicPr>
          <p:nvPr/>
        </p:nvPicPr>
        <p:blipFill rotWithShape="1">
          <a:blip r:embed="rId13"/>
          <a:srcRect r="77036"/>
          <a:stretch/>
        </p:blipFill>
        <p:spPr>
          <a:xfrm>
            <a:off x="127596" y="365125"/>
            <a:ext cx="622681" cy="661377"/>
          </a:xfrm>
          <a:prstGeom prst="rect">
            <a:avLst/>
          </a:prstGeom>
        </p:spPr>
      </p:pic>
    </p:spTree>
    <p:extLst>
      <p:ext uri="{BB962C8B-B14F-4D97-AF65-F5344CB8AC3E}">
        <p14:creationId xmlns:p14="http://schemas.microsoft.com/office/powerpoint/2010/main" val="386872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B5F0-8B19-6C45-A373-F2CA38E8C0F7}"/>
              </a:ext>
            </a:extLst>
          </p:cNvPr>
          <p:cNvSpPr>
            <a:spLocks noGrp="1"/>
          </p:cNvSpPr>
          <p:nvPr>
            <p:ph type="ctrTitle"/>
          </p:nvPr>
        </p:nvSpPr>
        <p:spPr/>
        <p:txBody>
          <a:bodyPr/>
          <a:lstStyle/>
          <a:p>
            <a:r>
              <a:rPr lang="en-US" dirty="0"/>
              <a:t>BMR 617</a:t>
            </a:r>
          </a:p>
        </p:txBody>
      </p:sp>
      <p:sp>
        <p:nvSpPr>
          <p:cNvPr id="3" name="Subtitle 2">
            <a:extLst>
              <a:ext uri="{FF2B5EF4-FFF2-40B4-BE49-F238E27FC236}">
                <a16:creationId xmlns:a16="http://schemas.microsoft.com/office/drawing/2014/main" id="{6B6259BC-BA45-844C-A14E-75E767E435A9}"/>
              </a:ext>
            </a:extLst>
          </p:cNvPr>
          <p:cNvSpPr>
            <a:spLocks noGrp="1"/>
          </p:cNvSpPr>
          <p:nvPr>
            <p:ph type="subTitle" idx="1"/>
          </p:nvPr>
        </p:nvSpPr>
        <p:spPr/>
        <p:txBody>
          <a:bodyPr/>
          <a:lstStyle/>
          <a:p>
            <a:r>
              <a:rPr lang="en-US" dirty="0"/>
              <a:t>Correlation</a:t>
            </a:r>
          </a:p>
          <a:p>
            <a:r>
              <a:rPr lang="en-US" dirty="0"/>
              <a:t>March 9</a:t>
            </a:r>
            <a:r>
              <a:rPr lang="en-US" baseline="30000" dirty="0"/>
              <a:t>th</a:t>
            </a:r>
            <a:r>
              <a:rPr lang="en-US" dirty="0"/>
              <a:t> 2021</a:t>
            </a:r>
          </a:p>
        </p:txBody>
      </p:sp>
    </p:spTree>
    <p:extLst>
      <p:ext uri="{BB962C8B-B14F-4D97-AF65-F5344CB8AC3E}">
        <p14:creationId xmlns:p14="http://schemas.microsoft.com/office/powerpoint/2010/main" val="262814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E7D7-3026-DD49-B12D-C5CF02F6D899}"/>
              </a:ext>
            </a:extLst>
          </p:cNvPr>
          <p:cNvSpPr>
            <a:spLocks noGrp="1"/>
          </p:cNvSpPr>
          <p:nvPr>
            <p:ph type="title"/>
          </p:nvPr>
        </p:nvSpPr>
        <p:spPr/>
        <p:txBody>
          <a:bodyPr/>
          <a:lstStyle/>
          <a:p>
            <a:r>
              <a:rPr lang="en-US" dirty="0"/>
              <a:t>Computing the correlation coefficient in R</a:t>
            </a:r>
          </a:p>
        </p:txBody>
      </p:sp>
      <p:sp>
        <p:nvSpPr>
          <p:cNvPr id="3" name="Content Placeholder 2">
            <a:extLst>
              <a:ext uri="{FF2B5EF4-FFF2-40B4-BE49-F238E27FC236}">
                <a16:creationId xmlns:a16="http://schemas.microsoft.com/office/drawing/2014/main" id="{66B47A2B-FC49-2E42-97E8-FC21DE2A9495}"/>
              </a:ext>
            </a:extLst>
          </p:cNvPr>
          <p:cNvSpPr>
            <a:spLocks noGrp="1"/>
          </p:cNvSpPr>
          <p:nvPr>
            <p:ph idx="1"/>
          </p:nvPr>
        </p:nvSpPr>
        <p:spPr/>
        <p:txBody>
          <a:bodyPr/>
          <a:lstStyle/>
          <a:p>
            <a:r>
              <a:rPr lang="en-US" dirty="0"/>
              <a:t>In R, we can do the following:</a:t>
            </a:r>
          </a:p>
          <a:p>
            <a:pPr marL="0" indent="0">
              <a:buNone/>
            </a:pPr>
            <a:r>
              <a:rPr lang="en-US" sz="2000" dirty="0" err="1">
                <a:latin typeface="JetBrains Mono" panose="020B0509020102050004" pitchFamily="49" charset="77"/>
              </a:rPr>
              <a:t>cor</a:t>
            </a:r>
            <a:r>
              <a:rPr lang="en-US" sz="2000" dirty="0">
                <a:latin typeface="JetBrains Mono" panose="020B0509020102050004" pitchFamily="49" charset="77"/>
              </a:rPr>
              <a:t>(pull(ins, `%C20-22`), pull(ins, </a:t>
            </a:r>
            <a:r>
              <a:rPr lang="en-US" sz="2000" dirty="0" err="1">
                <a:latin typeface="JetBrains Mono" panose="020B0509020102050004" pitchFamily="49" charset="77"/>
              </a:rPr>
              <a:t>InsulinSensitivity</a:t>
            </a:r>
            <a:r>
              <a:rPr lang="en-US" sz="2000" dirty="0">
                <a:latin typeface="JetBrains Mono" panose="020B0509020102050004" pitchFamily="49" charset="77"/>
              </a:rPr>
              <a:t>))</a:t>
            </a:r>
          </a:p>
          <a:p>
            <a:r>
              <a:rPr lang="en-US" dirty="0"/>
              <a:t>The correlation coefficient for these data is 0.77</a:t>
            </a:r>
          </a:p>
          <a:p>
            <a:r>
              <a:rPr lang="en-US" dirty="0"/>
              <a:t>This indicates a strong positive correlation between the two variables</a:t>
            </a:r>
          </a:p>
        </p:txBody>
      </p:sp>
    </p:spTree>
    <p:extLst>
      <p:ext uri="{BB962C8B-B14F-4D97-AF65-F5344CB8AC3E}">
        <p14:creationId xmlns:p14="http://schemas.microsoft.com/office/powerpoint/2010/main" val="375862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58ED-53F4-B641-8BF6-42D381C5D766}"/>
              </a:ext>
            </a:extLst>
          </p:cNvPr>
          <p:cNvSpPr>
            <a:spLocks noGrp="1"/>
          </p:cNvSpPr>
          <p:nvPr>
            <p:ph type="title"/>
          </p:nvPr>
        </p:nvSpPr>
        <p:spPr/>
        <p:txBody>
          <a:bodyPr/>
          <a:lstStyle/>
          <a:p>
            <a:r>
              <a:rPr lang="en-US" dirty="0"/>
              <a:t>Interpreting the correlation coefficient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25835B-75BB-F544-8696-01EBF3A10263}"/>
                  </a:ext>
                </a:extLst>
              </p:cNvPr>
              <p:cNvSpPr>
                <a:spLocks noGrp="1"/>
              </p:cNvSpPr>
              <p:nvPr>
                <p:ph idx="1"/>
              </p:nvPr>
            </p:nvSpPr>
            <p:spPr/>
            <p:txBody>
              <a:bodyPr>
                <a:normAutofit fontScale="92500" lnSpcReduction="20000"/>
              </a:bodyPr>
              <a:lstStyle/>
              <a:p>
                <a:r>
                  <a:rPr lang="en-US" dirty="0"/>
                  <a:t>It's usually easier to interpret the square of the correlation coefficient, which we write 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endParaRPr lang="en-US" dirty="0"/>
              </a:p>
              <a:p>
                <a:r>
                  <a:rPr lang="en-US" dirty="0"/>
                  <a:t>Here R=0.77, so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=0.593</m:t>
                    </m:r>
                  </m:oMath>
                </a14:m>
                <a:endParaRPr lang="en-US" dirty="0"/>
              </a:p>
              <a:p>
                <a:r>
                  <a:rPr lang="en-US" dirty="0"/>
                  <a:t>The interpretation of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oMath>
                </a14:m>
                <a:r>
                  <a:rPr lang="en-US" dirty="0"/>
                  <a:t> is that it is the proportion of variation that is shared between the two variables</a:t>
                </a:r>
              </a:p>
              <a:p>
                <a:r>
                  <a:rPr lang="en-US" dirty="0"/>
                  <a:t>I.e. 59.3% of the variation in insulin sensitivity is associated with the variation in lipid content</a:t>
                </a:r>
              </a:p>
              <a:p>
                <a:pPr lvl="1"/>
                <a:r>
                  <a:rPr lang="en-US" dirty="0"/>
                  <a:t>The remaining 40.7% of the variation in insulin sensitivity is explained by other factors</a:t>
                </a:r>
              </a:p>
              <a:p>
                <a:r>
                  <a:rPr lang="en-US" dirty="0"/>
                  <a:t>When dealing with correlation, this is symmetrical, so we can also say that 59.3% of the variation in lipid content is associated with the variation in insulin sensitivity</a:t>
                </a:r>
              </a:p>
            </p:txBody>
          </p:sp>
        </mc:Choice>
        <mc:Fallback>
          <p:sp>
            <p:nvSpPr>
              <p:cNvPr id="3" name="Content Placeholder 2">
                <a:extLst>
                  <a:ext uri="{FF2B5EF4-FFF2-40B4-BE49-F238E27FC236}">
                    <a16:creationId xmlns:a16="http://schemas.microsoft.com/office/drawing/2014/main" id="{B625835B-75BB-F544-8696-01EBF3A10263}"/>
                  </a:ext>
                </a:extLst>
              </p:cNvPr>
              <p:cNvSpPr>
                <a:spLocks noGrp="1" noRot="1" noChangeAspect="1" noMove="1" noResize="1" noEditPoints="1" noAdjustHandles="1" noChangeArrowheads="1" noChangeShapeType="1" noTextEdit="1"/>
              </p:cNvSpPr>
              <p:nvPr>
                <p:ph idx="1"/>
              </p:nvPr>
            </p:nvSpPr>
            <p:spPr>
              <a:blipFill>
                <a:blip r:embed="rId2"/>
                <a:stretch>
                  <a:fillRect l="-965" t="-3488"/>
                </a:stretch>
              </a:blipFill>
            </p:spPr>
            <p:txBody>
              <a:bodyPr/>
              <a:lstStyle/>
              <a:p>
                <a:r>
                  <a:rPr lang="en-US">
                    <a:noFill/>
                  </a:rPr>
                  <a:t> </a:t>
                </a:r>
              </a:p>
            </p:txBody>
          </p:sp>
        </mc:Fallback>
      </mc:AlternateContent>
    </p:spTree>
    <p:extLst>
      <p:ext uri="{BB962C8B-B14F-4D97-AF65-F5344CB8AC3E}">
        <p14:creationId xmlns:p14="http://schemas.microsoft.com/office/powerpoint/2010/main" val="94328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BD5A-737C-FF47-8534-664CBEC96BF8}"/>
              </a:ext>
            </a:extLst>
          </p:cNvPr>
          <p:cNvSpPr>
            <a:spLocks noGrp="1"/>
          </p:cNvSpPr>
          <p:nvPr>
            <p:ph type="title"/>
          </p:nvPr>
        </p:nvSpPr>
        <p:spPr/>
        <p:txBody>
          <a:bodyPr/>
          <a:lstStyle/>
          <a:p>
            <a:r>
              <a:rPr lang="en-US" dirty="0"/>
              <a:t>Correlation and Causation</a:t>
            </a:r>
          </a:p>
        </p:txBody>
      </p:sp>
      <p:sp>
        <p:nvSpPr>
          <p:cNvPr id="3" name="Content Placeholder 2">
            <a:extLst>
              <a:ext uri="{FF2B5EF4-FFF2-40B4-BE49-F238E27FC236}">
                <a16:creationId xmlns:a16="http://schemas.microsoft.com/office/drawing/2014/main" id="{168C4AA9-2A09-5A45-A79D-C11C6AF5C609}"/>
              </a:ext>
            </a:extLst>
          </p:cNvPr>
          <p:cNvSpPr>
            <a:spLocks noGrp="1"/>
          </p:cNvSpPr>
          <p:nvPr>
            <p:ph idx="1"/>
          </p:nvPr>
        </p:nvSpPr>
        <p:spPr/>
        <p:txBody>
          <a:bodyPr/>
          <a:lstStyle/>
          <a:p>
            <a:r>
              <a:rPr lang="en-US" dirty="0"/>
              <a:t>There are several possible explanations of the correlation we observe:</a:t>
            </a:r>
          </a:p>
          <a:p>
            <a:pPr marL="514350" indent="-514350">
              <a:buFont typeface="+mj-lt"/>
              <a:buAutoNum type="arabicPeriod"/>
            </a:pPr>
            <a:r>
              <a:rPr lang="en-US" dirty="0"/>
              <a:t>The lipid content of the membranes determines insulin sensitivity</a:t>
            </a:r>
          </a:p>
          <a:p>
            <a:pPr marL="514350" indent="-514350">
              <a:buFont typeface="+mj-lt"/>
              <a:buAutoNum type="arabicPeriod"/>
            </a:pPr>
            <a:r>
              <a:rPr lang="en-US" dirty="0"/>
              <a:t>The insulin sensitivity of the membranes affects its lipid content</a:t>
            </a:r>
          </a:p>
          <a:p>
            <a:pPr marL="514350" indent="-514350">
              <a:buFont typeface="+mj-lt"/>
              <a:buAutoNum type="arabicPeriod"/>
            </a:pPr>
            <a:r>
              <a:rPr lang="en-US" dirty="0"/>
              <a:t>Both lipid content and insulin sensitivity are under the control of another factor</a:t>
            </a:r>
          </a:p>
          <a:p>
            <a:pPr marL="514350" indent="-514350">
              <a:buFont typeface="+mj-lt"/>
              <a:buAutoNum type="arabicPeriod"/>
            </a:pPr>
            <a:r>
              <a:rPr lang="en-US" dirty="0"/>
              <a:t>Lipid content, insulin sensitivity, and several other factors are all part of a complex molecular network.</a:t>
            </a:r>
          </a:p>
          <a:p>
            <a:pPr marL="514350" indent="-514350">
              <a:buFont typeface="+mj-lt"/>
              <a:buAutoNum type="arabicPeriod"/>
            </a:pPr>
            <a:r>
              <a:rPr lang="en-US" dirty="0"/>
              <a:t>The two variables don't really correlate, and the observation in this sample was just a coincidence</a:t>
            </a:r>
          </a:p>
        </p:txBody>
      </p:sp>
    </p:spTree>
    <p:extLst>
      <p:ext uri="{BB962C8B-B14F-4D97-AF65-F5344CB8AC3E}">
        <p14:creationId xmlns:p14="http://schemas.microsoft.com/office/powerpoint/2010/main" val="279821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F17E-F60B-6D4A-8559-74398D2CA807}"/>
              </a:ext>
            </a:extLst>
          </p:cNvPr>
          <p:cNvSpPr>
            <a:spLocks noGrp="1"/>
          </p:cNvSpPr>
          <p:nvPr>
            <p:ph type="title"/>
          </p:nvPr>
        </p:nvSpPr>
        <p:spPr/>
        <p:txBody>
          <a:bodyPr/>
          <a:lstStyle/>
          <a:p>
            <a:r>
              <a:rPr lang="en-US" dirty="0"/>
              <a:t>Which explanation is correct?</a:t>
            </a:r>
          </a:p>
        </p:txBody>
      </p:sp>
      <p:sp>
        <p:nvSpPr>
          <p:cNvPr id="3" name="Content Placeholder 2">
            <a:extLst>
              <a:ext uri="{FF2B5EF4-FFF2-40B4-BE49-F238E27FC236}">
                <a16:creationId xmlns:a16="http://schemas.microsoft.com/office/drawing/2014/main" id="{F3898FCA-3B0C-9B47-85D9-8F1902D9D0B4}"/>
              </a:ext>
            </a:extLst>
          </p:cNvPr>
          <p:cNvSpPr>
            <a:spLocks noGrp="1"/>
          </p:cNvSpPr>
          <p:nvPr>
            <p:ph idx="1"/>
          </p:nvPr>
        </p:nvSpPr>
        <p:spPr/>
        <p:txBody>
          <a:bodyPr/>
          <a:lstStyle/>
          <a:p>
            <a:r>
              <a:rPr lang="en-US" dirty="0"/>
              <a:t>We'll learn how to quantify (to some degree) the likelihood of the last possibility later</a:t>
            </a:r>
          </a:p>
          <a:p>
            <a:r>
              <a:rPr lang="en-US" dirty="0"/>
              <a:t>The only way to decide among the first four options is to do further experiments, where the variables are directly manipulated to see which variable affects which other variable(s)</a:t>
            </a:r>
          </a:p>
          <a:p>
            <a:endParaRPr lang="en-US" dirty="0"/>
          </a:p>
        </p:txBody>
      </p:sp>
    </p:spTree>
    <p:extLst>
      <p:ext uri="{BB962C8B-B14F-4D97-AF65-F5344CB8AC3E}">
        <p14:creationId xmlns:p14="http://schemas.microsoft.com/office/powerpoint/2010/main" val="203608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4A80-186C-9D40-8273-5342A4E308CE}"/>
              </a:ext>
            </a:extLst>
          </p:cNvPr>
          <p:cNvSpPr>
            <a:spLocks noGrp="1"/>
          </p:cNvSpPr>
          <p:nvPr>
            <p:ph type="title"/>
          </p:nvPr>
        </p:nvSpPr>
        <p:spPr>
          <a:xfrm>
            <a:off x="838200" y="365125"/>
            <a:ext cx="10515600" cy="1325563"/>
          </a:xfrm>
        </p:spPr>
        <p:txBody>
          <a:bodyPr anchor="ctr">
            <a:normAutofit/>
          </a:bodyPr>
          <a:lstStyle/>
          <a:p>
            <a:r>
              <a:rPr lang="en-US" dirty="0"/>
              <a:t>Caution 1: beware of large samples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CE8F2C-3A7F-194D-A898-EDB49B227839}"/>
                  </a:ext>
                </a:extLst>
              </p:cNvPr>
              <p:cNvSpPr>
                <a:spLocks noGrp="1"/>
              </p:cNvSpPr>
              <p:nvPr>
                <p:ph sz="half" idx="1"/>
              </p:nvPr>
            </p:nvSpPr>
            <p:spPr>
              <a:xfrm>
                <a:off x="838200" y="1825625"/>
                <a:ext cx="5181600" cy="4351338"/>
              </a:xfrm>
            </p:spPr>
            <p:txBody>
              <a:bodyPr>
                <a:normAutofit fontScale="85000" lnSpcReduction="10000"/>
              </a:bodyPr>
              <a:lstStyle/>
              <a:p>
                <a:r>
                  <a:rPr lang="en-US" dirty="0"/>
                  <a:t>Mascaro et al. (PNAS, 2013) published a study in which they measured a caregiving score and testes size of 52 fathers of children aged 1-2 years</a:t>
                </a:r>
              </a:p>
              <a:p>
                <a:r>
                  <a:rPr lang="en-US" dirty="0"/>
                  <a:t>They computed a negative correlation between the two variables</a:t>
                </a:r>
              </a:p>
              <a:p>
                <a:r>
                  <a:rPr lang="en-US" dirty="0"/>
                  <a:t>We'll discuss the meaning of p&lt;0.05 later in the course</a:t>
                </a:r>
              </a:p>
              <a:p>
                <a:r>
                  <a:rPr lang="en-US" dirty="0"/>
                  <a:t>Note here the correlation coefficient R=-0.29</a:t>
                </a:r>
              </a:p>
              <a:p>
                <a:r>
                  <a:rPr lang="en-US" dirty="0"/>
                  <a:t>What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What is the interpretation?</a:t>
                </a:r>
              </a:p>
            </p:txBody>
          </p:sp>
        </mc:Choice>
        <mc:Fallback>
          <p:sp>
            <p:nvSpPr>
              <p:cNvPr id="3" name="Content Placeholder 2">
                <a:extLst>
                  <a:ext uri="{FF2B5EF4-FFF2-40B4-BE49-F238E27FC236}">
                    <a16:creationId xmlns:a16="http://schemas.microsoft.com/office/drawing/2014/main" id="{69CE8F2C-3A7F-194D-A898-EDB49B227839}"/>
                  </a:ext>
                </a:extLst>
              </p:cNvPr>
              <p:cNvSpPr>
                <a:spLocks noGrp="1" noRot="1" noChangeAspect="1" noMove="1" noResize="1" noEditPoints="1" noAdjustHandles="1" noChangeArrowheads="1" noChangeShapeType="1" noTextEdit="1"/>
              </p:cNvSpPr>
              <p:nvPr>
                <p:ph sz="half" idx="1"/>
              </p:nvPr>
            </p:nvSpPr>
            <p:spPr>
              <a:xfrm>
                <a:off x="838200" y="1825625"/>
                <a:ext cx="5181600" cy="4351338"/>
              </a:xfrm>
              <a:blipFill>
                <a:blip r:embed="rId2"/>
                <a:stretch>
                  <a:fillRect l="-1711" t="-2616" r="-1711"/>
                </a:stretch>
              </a:blipFill>
            </p:spPr>
            <p:txBody>
              <a:bodyPr/>
              <a:lstStyle/>
              <a:p>
                <a:r>
                  <a:rPr lang="en-US">
                    <a:noFill/>
                  </a:rPr>
                  <a:t> </a:t>
                </a:r>
              </a:p>
            </p:txBody>
          </p:sp>
        </mc:Fallback>
      </mc:AlternateContent>
      <p:pic>
        <p:nvPicPr>
          <p:cNvPr id="5" name="Picture 4" descr="Chart, scatter chart&#10;&#10;Description automatically generated">
            <a:extLst>
              <a:ext uri="{FF2B5EF4-FFF2-40B4-BE49-F238E27FC236}">
                <a16:creationId xmlns:a16="http://schemas.microsoft.com/office/drawing/2014/main" id="{70DBBAFD-771E-864D-BA0C-E21C7DFDB29C}"/>
              </a:ext>
            </a:extLst>
          </p:cNvPr>
          <p:cNvPicPr>
            <a:picLocks noChangeAspect="1"/>
          </p:cNvPicPr>
          <p:nvPr/>
        </p:nvPicPr>
        <p:blipFill>
          <a:blip r:embed="rId3"/>
          <a:stretch>
            <a:fillRect/>
          </a:stretch>
        </p:blipFill>
        <p:spPr>
          <a:xfrm>
            <a:off x="6392495" y="1825625"/>
            <a:ext cx="4741010" cy="4351338"/>
          </a:xfrm>
          <a:prstGeom prst="rect">
            <a:avLst/>
          </a:prstGeom>
          <a:noFill/>
        </p:spPr>
      </p:pic>
    </p:spTree>
    <p:extLst>
      <p:ext uri="{BB962C8B-B14F-4D97-AF65-F5344CB8AC3E}">
        <p14:creationId xmlns:p14="http://schemas.microsoft.com/office/powerpoint/2010/main" val="351489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25AD81-14A2-0C48-A757-E1C2765CE505}"/>
              </a:ext>
            </a:extLst>
          </p:cNvPr>
          <p:cNvSpPr>
            <a:spLocks noGrp="1"/>
          </p:cNvSpPr>
          <p:nvPr>
            <p:ph type="title"/>
          </p:nvPr>
        </p:nvSpPr>
        <p:spPr/>
        <p:txBody>
          <a:bodyPr/>
          <a:lstStyle/>
          <a:p>
            <a:r>
              <a:rPr lang="en-US" dirty="0"/>
              <a:t>Caution 2: beware of confounding variables</a:t>
            </a:r>
          </a:p>
        </p:txBody>
      </p:sp>
      <p:sp>
        <p:nvSpPr>
          <p:cNvPr id="6" name="Content Placeholder 5">
            <a:extLst>
              <a:ext uri="{FF2B5EF4-FFF2-40B4-BE49-F238E27FC236}">
                <a16:creationId xmlns:a16="http://schemas.microsoft.com/office/drawing/2014/main" id="{4BFB073C-06D4-5945-A030-B980BBC9634C}"/>
              </a:ext>
            </a:extLst>
          </p:cNvPr>
          <p:cNvSpPr>
            <a:spLocks noGrp="1"/>
          </p:cNvSpPr>
          <p:nvPr>
            <p:ph idx="1"/>
          </p:nvPr>
        </p:nvSpPr>
        <p:spPr/>
        <p:txBody>
          <a:bodyPr>
            <a:normAutofit lnSpcReduction="10000"/>
          </a:bodyPr>
          <a:lstStyle/>
          <a:p>
            <a:r>
              <a:rPr lang="en-US" dirty="0"/>
              <a:t>In our mouse data, we could look at correlation between the metabolic variables.</a:t>
            </a:r>
          </a:p>
          <a:p>
            <a:r>
              <a:rPr lang="en-US" dirty="0"/>
              <a:t>For example, to look at the correlation between Triglycerides and Glucose, we would do:</a:t>
            </a:r>
          </a:p>
          <a:p>
            <a:pPr marL="0" indent="0">
              <a:buNone/>
            </a:pPr>
            <a:r>
              <a:rPr lang="en-US" sz="2000" dirty="0">
                <a:latin typeface="JetBrains Mono" panose="020B0509020102050004" pitchFamily="49" charset="77"/>
              </a:rPr>
              <a:t>met &lt;- </a:t>
            </a:r>
            <a:r>
              <a:rPr lang="en-US" sz="2000" dirty="0" err="1">
                <a:latin typeface="JetBrains Mono" panose="020B0509020102050004" pitchFamily="49" charset="77"/>
              </a:rPr>
              <a:t>read_csv</a:t>
            </a:r>
            <a:r>
              <a:rPr lang="en-US" sz="2000" dirty="0">
                <a:latin typeface="JetBrains Mono" panose="020B0509020102050004" pitchFamily="49" charset="77"/>
              </a:rPr>
              <a:t>("https://</a:t>
            </a:r>
            <a:r>
              <a:rPr lang="en-US" sz="2000" dirty="0" err="1">
                <a:latin typeface="JetBrains Mono" panose="020B0509020102050004" pitchFamily="49" charset="77"/>
              </a:rPr>
              <a:t>denvirlab.marshall.edu</a:t>
            </a:r>
            <a:r>
              <a:rPr lang="en-US" sz="2000" dirty="0">
                <a:latin typeface="JetBrains Mono" panose="020B0509020102050004" pitchFamily="49" charset="77"/>
              </a:rPr>
              <a:t>/BMR617-2021/data/TH-B6-metabolic.csv")</a:t>
            </a:r>
          </a:p>
          <a:p>
            <a:pPr marL="0" indent="0">
              <a:buNone/>
            </a:pPr>
            <a:r>
              <a:rPr lang="en-US" sz="2000" dirty="0">
                <a:latin typeface="JetBrains Mono" panose="020B0509020102050004" pitchFamily="49" charset="77"/>
              </a:rPr>
              <a:t>met &lt;- separate(met, </a:t>
            </a:r>
            <a:r>
              <a:rPr lang="en-US" sz="2000" dirty="0" err="1">
                <a:latin typeface="JetBrains Mono" panose="020B0509020102050004" pitchFamily="49" charset="77"/>
              </a:rPr>
              <a:t>MouseID</a:t>
            </a:r>
            <a:r>
              <a:rPr lang="en-US" sz="2000" dirty="0">
                <a:latin typeface="JetBrains Mono" panose="020B0509020102050004" pitchFamily="49" charset="77"/>
              </a:rPr>
              <a:t>, </a:t>
            </a:r>
            <a:r>
              <a:rPr lang="en-US" sz="2000" dirty="0" err="1">
                <a:latin typeface="JetBrains Mono" panose="020B0509020102050004" pitchFamily="49" charset="77"/>
              </a:rPr>
              <a:t>sep</a:t>
            </a:r>
            <a:r>
              <a:rPr lang="en-US" sz="2000" dirty="0">
                <a:latin typeface="JetBrains Mono" panose="020B0509020102050004" pitchFamily="49" charset="77"/>
              </a:rPr>
              <a:t>="-", into=c("Strain", "Diet", "ID"))</a:t>
            </a:r>
          </a:p>
          <a:p>
            <a:pPr marL="0" indent="0">
              <a:buNone/>
            </a:pPr>
            <a:endParaRPr lang="en-US" sz="2000" dirty="0">
              <a:latin typeface="JetBrains Mono" panose="020B0509020102050004" pitchFamily="49" charset="77"/>
            </a:endParaRPr>
          </a:p>
          <a:p>
            <a:pPr marL="0" indent="0">
              <a:buNone/>
            </a:pPr>
            <a:r>
              <a:rPr lang="en-US" sz="2000" dirty="0" err="1">
                <a:latin typeface="JetBrains Mono" panose="020B0509020102050004" pitchFamily="49" charset="77"/>
              </a:rPr>
              <a:t>cor</a:t>
            </a:r>
            <a:r>
              <a:rPr lang="en-US" sz="2000" dirty="0">
                <a:latin typeface="JetBrains Mono" panose="020B0509020102050004" pitchFamily="49" charset="77"/>
              </a:rPr>
              <a:t>(pull(met, TG), pull(met, Glucose))</a:t>
            </a:r>
          </a:p>
          <a:p>
            <a:r>
              <a:rPr lang="en-US" dirty="0"/>
              <a:t>This gives an apparently very strong correlation of 0.878</a:t>
            </a:r>
          </a:p>
        </p:txBody>
      </p:sp>
    </p:spTree>
    <p:extLst>
      <p:ext uri="{BB962C8B-B14F-4D97-AF65-F5344CB8AC3E}">
        <p14:creationId xmlns:p14="http://schemas.microsoft.com/office/powerpoint/2010/main" val="191953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E17F-D61B-7240-ACA7-E3CAB3EB7F45}"/>
              </a:ext>
            </a:extLst>
          </p:cNvPr>
          <p:cNvSpPr>
            <a:spLocks noGrp="1"/>
          </p:cNvSpPr>
          <p:nvPr>
            <p:ph type="title"/>
          </p:nvPr>
        </p:nvSpPr>
        <p:spPr>
          <a:xfrm>
            <a:off x="838200" y="365125"/>
            <a:ext cx="10515600" cy="1325563"/>
          </a:xfrm>
        </p:spPr>
        <p:txBody>
          <a:bodyPr anchor="ctr">
            <a:normAutofit/>
          </a:bodyPr>
          <a:lstStyle/>
          <a:p>
            <a:r>
              <a:rPr lang="en-US" dirty="0"/>
              <a:t>A closer look at the Triglycerides-Glucose data</a:t>
            </a:r>
          </a:p>
        </p:txBody>
      </p:sp>
      <p:sp>
        <p:nvSpPr>
          <p:cNvPr id="3" name="Content Placeholder 2">
            <a:extLst>
              <a:ext uri="{FF2B5EF4-FFF2-40B4-BE49-F238E27FC236}">
                <a16:creationId xmlns:a16="http://schemas.microsoft.com/office/drawing/2014/main" id="{52BDF456-D498-134F-9E97-5B158523063F}"/>
              </a:ext>
            </a:extLst>
          </p:cNvPr>
          <p:cNvSpPr>
            <a:spLocks noGrp="1"/>
          </p:cNvSpPr>
          <p:nvPr>
            <p:ph sz="half" idx="1"/>
          </p:nvPr>
        </p:nvSpPr>
        <p:spPr>
          <a:xfrm>
            <a:off x="838200" y="1825625"/>
            <a:ext cx="5449866" cy="4351338"/>
          </a:xfrm>
        </p:spPr>
        <p:txBody>
          <a:bodyPr>
            <a:normAutofit fontScale="85000" lnSpcReduction="20000"/>
          </a:bodyPr>
          <a:lstStyle/>
          <a:p>
            <a:r>
              <a:rPr lang="en-US" dirty="0"/>
              <a:t>Plot the data:</a:t>
            </a:r>
          </a:p>
          <a:p>
            <a:pPr marL="0" indent="0">
              <a:buNone/>
            </a:pPr>
            <a:r>
              <a:rPr lang="en-US" sz="1800" dirty="0" err="1">
                <a:latin typeface="JetBrains Mono" panose="020B0509020102050004" pitchFamily="49" charset="77"/>
              </a:rPr>
              <a:t>ggplot</a:t>
            </a:r>
            <a:r>
              <a:rPr lang="en-US" sz="1800" dirty="0">
                <a:latin typeface="JetBrains Mono" panose="020B0509020102050004" pitchFamily="49" charset="77"/>
              </a:rPr>
              <a:t>(met, </a:t>
            </a:r>
            <a:r>
              <a:rPr lang="en-US" sz="1800" dirty="0" err="1">
                <a:latin typeface="JetBrains Mono" panose="020B0509020102050004" pitchFamily="49" charset="77"/>
              </a:rPr>
              <a:t>aes</a:t>
            </a:r>
            <a:r>
              <a:rPr lang="en-US" sz="1800" dirty="0">
                <a:latin typeface="JetBrains Mono" panose="020B0509020102050004" pitchFamily="49" charset="77"/>
              </a:rPr>
              <a:t>(x=TG, y=Glucose)) + </a:t>
            </a:r>
          </a:p>
          <a:p>
            <a:pPr marL="0" indent="0">
              <a:buNone/>
            </a:pPr>
            <a:r>
              <a:rPr lang="en-US" sz="1800" dirty="0">
                <a:latin typeface="JetBrains Mono" panose="020B0509020102050004" pitchFamily="49" charset="77"/>
              </a:rPr>
              <a:t>    </a:t>
            </a:r>
            <a:r>
              <a:rPr lang="en-US" sz="1800" dirty="0" err="1">
                <a:latin typeface="JetBrains Mono" panose="020B0509020102050004" pitchFamily="49" charset="77"/>
              </a:rPr>
              <a:t>geom_point</a:t>
            </a:r>
            <a:r>
              <a:rPr lang="en-US" sz="1800" dirty="0">
                <a:latin typeface="JetBrains Mono" panose="020B0509020102050004" pitchFamily="49" charset="77"/>
              </a:rPr>
              <a:t>(</a:t>
            </a:r>
            <a:r>
              <a:rPr lang="en-US" sz="1800" dirty="0" err="1">
                <a:latin typeface="JetBrains Mono" panose="020B0509020102050004" pitchFamily="49" charset="77"/>
              </a:rPr>
              <a:t>aes</a:t>
            </a:r>
            <a:r>
              <a:rPr lang="en-US" sz="1800" dirty="0">
                <a:latin typeface="JetBrains Mono" panose="020B0509020102050004" pitchFamily="49" charset="77"/>
              </a:rPr>
              <a:t>(color=Diet, shape=Strain))</a:t>
            </a:r>
          </a:p>
          <a:p>
            <a:r>
              <a:rPr lang="en-US" dirty="0"/>
              <a:t>The correlation is "driven" by a few data points which have much higher Triglycerides and Glucose</a:t>
            </a:r>
          </a:p>
          <a:p>
            <a:r>
              <a:rPr lang="en-US" dirty="0"/>
              <a:t>Those data points are all TH mice on either the LF or HF diets</a:t>
            </a:r>
          </a:p>
          <a:p>
            <a:r>
              <a:rPr lang="en-US" dirty="0"/>
              <a:t>Within any group, there is little to no evidence of correlation</a:t>
            </a:r>
          </a:p>
          <a:p>
            <a:r>
              <a:rPr lang="en-US" dirty="0"/>
              <a:t>So it is likely that Strain and Diet affect both variables, but otherwise the two </a:t>
            </a:r>
            <a:r>
              <a:rPr lang="en-US"/>
              <a:t>are unrelated</a:t>
            </a:r>
            <a:endParaRPr lang="en-US" dirty="0"/>
          </a:p>
        </p:txBody>
      </p:sp>
      <p:pic>
        <p:nvPicPr>
          <p:cNvPr id="4" name="Picture 3">
            <a:extLst>
              <a:ext uri="{FF2B5EF4-FFF2-40B4-BE49-F238E27FC236}">
                <a16:creationId xmlns:a16="http://schemas.microsoft.com/office/drawing/2014/main" id="{CFA457B5-EDF4-B146-8F8E-022C2788F25D}"/>
              </a:ext>
            </a:extLst>
          </p:cNvPr>
          <p:cNvPicPr>
            <a:picLocks noChangeAspect="1"/>
          </p:cNvPicPr>
          <p:nvPr/>
        </p:nvPicPr>
        <p:blipFill>
          <a:blip r:embed="rId2"/>
          <a:stretch>
            <a:fillRect/>
          </a:stretch>
        </p:blipFill>
        <p:spPr>
          <a:xfrm>
            <a:off x="6397669" y="2465817"/>
            <a:ext cx="5181600" cy="3096006"/>
          </a:xfrm>
          <a:prstGeom prst="rect">
            <a:avLst/>
          </a:prstGeom>
          <a:noFill/>
        </p:spPr>
      </p:pic>
    </p:spTree>
    <p:extLst>
      <p:ext uri="{BB962C8B-B14F-4D97-AF65-F5344CB8AC3E}">
        <p14:creationId xmlns:p14="http://schemas.microsoft.com/office/powerpoint/2010/main" val="341958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5760-C524-9B41-A779-A2E1CD8A8AA2}"/>
              </a:ext>
            </a:extLst>
          </p:cNvPr>
          <p:cNvSpPr>
            <a:spLocks noGrp="1"/>
          </p:cNvSpPr>
          <p:nvPr>
            <p:ph type="title"/>
          </p:nvPr>
        </p:nvSpPr>
        <p:spPr/>
        <p:txBody>
          <a:bodyPr/>
          <a:lstStyle/>
          <a:p>
            <a:r>
              <a:rPr lang="en-US" dirty="0"/>
              <a:t>Q →Q case</a:t>
            </a:r>
          </a:p>
        </p:txBody>
      </p:sp>
      <p:sp>
        <p:nvSpPr>
          <p:cNvPr id="3" name="Content Placeholder 2">
            <a:extLst>
              <a:ext uri="{FF2B5EF4-FFF2-40B4-BE49-F238E27FC236}">
                <a16:creationId xmlns:a16="http://schemas.microsoft.com/office/drawing/2014/main" id="{CF84A01B-CDA9-024A-AE13-2F48965BD6FE}"/>
              </a:ext>
            </a:extLst>
          </p:cNvPr>
          <p:cNvSpPr>
            <a:spLocks noGrp="1"/>
          </p:cNvSpPr>
          <p:nvPr>
            <p:ph idx="1"/>
          </p:nvPr>
        </p:nvSpPr>
        <p:spPr/>
        <p:txBody>
          <a:bodyPr>
            <a:normAutofit lnSpcReduction="10000"/>
          </a:bodyPr>
          <a:lstStyle/>
          <a:p>
            <a:r>
              <a:rPr lang="en-US" dirty="0"/>
              <a:t>So far we have seen examples where both the explanatory variable and the response variable are categorical (C → C)</a:t>
            </a:r>
          </a:p>
          <a:p>
            <a:pPr lvl="1"/>
            <a:r>
              <a:rPr lang="en-US" dirty="0"/>
              <a:t>Vaccine example</a:t>
            </a:r>
          </a:p>
          <a:p>
            <a:pPr lvl="1"/>
            <a:r>
              <a:rPr lang="en-US" dirty="0"/>
              <a:t>Use contingency tables, look at relative risk, etc.</a:t>
            </a:r>
          </a:p>
          <a:p>
            <a:r>
              <a:rPr lang="en-US" dirty="0"/>
              <a:t>And where the explanatory variable is categorical and the outcome is quantitative (C → Q)</a:t>
            </a:r>
          </a:p>
          <a:p>
            <a:pPr lvl="1"/>
            <a:r>
              <a:rPr lang="en-US" dirty="0"/>
              <a:t>Mouse data</a:t>
            </a:r>
          </a:p>
          <a:p>
            <a:pPr lvl="1"/>
            <a:r>
              <a:rPr lang="en-US" dirty="0"/>
              <a:t>Use boxplots, column scatter plots and/or bar charts</a:t>
            </a:r>
          </a:p>
          <a:p>
            <a:pPr lvl="1"/>
            <a:r>
              <a:rPr lang="en-US" dirty="0"/>
              <a:t>Measure mean, standard deviation, standard error of the mean, etc.</a:t>
            </a:r>
          </a:p>
          <a:p>
            <a:r>
              <a:rPr lang="en-US" dirty="0"/>
              <a:t>Now we'll consider the case where both the explanatory variable and the response variable are quantitative (Q → Q)</a:t>
            </a:r>
          </a:p>
        </p:txBody>
      </p:sp>
    </p:spTree>
    <p:extLst>
      <p:ext uri="{BB962C8B-B14F-4D97-AF65-F5344CB8AC3E}">
        <p14:creationId xmlns:p14="http://schemas.microsoft.com/office/powerpoint/2010/main" val="321956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EADB-A7BA-B24D-AF0B-F1497FFF761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299A460-84C2-BC44-B2E9-720F61D06A60}"/>
              </a:ext>
            </a:extLst>
          </p:cNvPr>
          <p:cNvSpPr>
            <a:spLocks noGrp="1"/>
          </p:cNvSpPr>
          <p:nvPr>
            <p:ph idx="1"/>
          </p:nvPr>
        </p:nvSpPr>
        <p:spPr/>
        <p:txBody>
          <a:bodyPr/>
          <a:lstStyle/>
          <a:p>
            <a:r>
              <a:rPr lang="en-US" dirty="0" err="1"/>
              <a:t>Borkman</a:t>
            </a:r>
            <a:r>
              <a:rPr lang="en-US" dirty="0"/>
              <a:t> et al. (New England Journal of Medicine, 1993) studied the relationship between insulin sensitivity and lipid composition of the cell membrane</a:t>
            </a:r>
          </a:p>
          <a:p>
            <a:r>
              <a:rPr lang="en-US" dirty="0"/>
              <a:t>They measured insulin sensitivity of 13 healthy men by infusing insulin and measuring how much glucose they needed to infuse to maintain a constant blood glucose level</a:t>
            </a:r>
          </a:p>
          <a:p>
            <a:r>
              <a:rPr lang="en-US" dirty="0"/>
              <a:t>The also took skeletal muscle biopsies and measured (among other things) the percentage of polyunsaturated fatty acids that had between 20 and 22 carbon atoms (%C20-22).</a:t>
            </a:r>
          </a:p>
        </p:txBody>
      </p:sp>
    </p:spTree>
    <p:extLst>
      <p:ext uri="{BB962C8B-B14F-4D97-AF65-F5344CB8AC3E}">
        <p14:creationId xmlns:p14="http://schemas.microsoft.com/office/powerpoint/2010/main" val="129594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D78C-1493-7848-9918-B0831CD07996}"/>
              </a:ext>
            </a:extLst>
          </p:cNvPr>
          <p:cNvSpPr>
            <a:spLocks noGrp="1"/>
          </p:cNvSpPr>
          <p:nvPr>
            <p:ph type="title"/>
          </p:nvPr>
        </p:nvSpPr>
        <p:spPr/>
        <p:txBody>
          <a:bodyPr/>
          <a:lstStyle/>
          <a:p>
            <a:r>
              <a:rPr lang="en-US" dirty="0"/>
              <a:t>Data</a:t>
            </a:r>
          </a:p>
        </p:txBody>
      </p:sp>
      <p:graphicFrame>
        <p:nvGraphicFramePr>
          <p:cNvPr id="4" name="Table 4">
            <a:extLst>
              <a:ext uri="{FF2B5EF4-FFF2-40B4-BE49-F238E27FC236}">
                <a16:creationId xmlns:a16="http://schemas.microsoft.com/office/drawing/2014/main" id="{2C63060B-FBB2-7B4E-8694-557ACC27F6E7}"/>
              </a:ext>
            </a:extLst>
          </p:cNvPr>
          <p:cNvGraphicFramePr>
            <a:graphicFrameLocks noGrp="1"/>
          </p:cNvGraphicFramePr>
          <p:nvPr>
            <p:ph idx="1"/>
            <p:extLst>
              <p:ext uri="{D42A27DB-BD31-4B8C-83A1-F6EECF244321}">
                <p14:modId xmlns:p14="http://schemas.microsoft.com/office/powerpoint/2010/main" val="2868021433"/>
              </p:ext>
            </p:extLst>
          </p:nvPr>
        </p:nvGraphicFramePr>
        <p:xfrm>
          <a:off x="849774" y="1385787"/>
          <a:ext cx="10515600" cy="5191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44079812"/>
                    </a:ext>
                  </a:extLst>
                </a:gridCol>
                <a:gridCol w="5257800">
                  <a:extLst>
                    <a:ext uri="{9D8B030D-6E8A-4147-A177-3AD203B41FA5}">
                      <a16:colId xmlns:a16="http://schemas.microsoft.com/office/drawing/2014/main" val="4272029786"/>
                    </a:ext>
                  </a:extLst>
                </a:gridCol>
              </a:tblGrid>
              <a:tr h="370840">
                <a:tc>
                  <a:txBody>
                    <a:bodyPr/>
                    <a:lstStyle/>
                    <a:p>
                      <a:r>
                        <a:rPr lang="en-US" dirty="0"/>
                        <a:t>Insulin sensitivity (mg/m</a:t>
                      </a:r>
                      <a:r>
                        <a:rPr lang="en-US" baseline="30000" dirty="0"/>
                        <a:t>2</a:t>
                      </a:r>
                      <a:r>
                        <a:rPr lang="en-US" dirty="0"/>
                        <a:t>/min)</a:t>
                      </a:r>
                    </a:p>
                  </a:txBody>
                  <a:tcPr>
                    <a:solidFill>
                      <a:srgbClr val="00B050"/>
                    </a:solidFill>
                  </a:tcPr>
                </a:tc>
                <a:tc>
                  <a:txBody>
                    <a:bodyPr/>
                    <a:lstStyle/>
                    <a:p>
                      <a:r>
                        <a:rPr lang="en-US" dirty="0"/>
                        <a:t>%C20-22 polyunsaturated fatty acids</a:t>
                      </a:r>
                    </a:p>
                  </a:txBody>
                  <a:tcPr>
                    <a:solidFill>
                      <a:srgbClr val="00B050"/>
                    </a:solidFill>
                  </a:tcPr>
                </a:tc>
                <a:extLst>
                  <a:ext uri="{0D108BD9-81ED-4DB2-BD59-A6C34878D82A}">
                    <a16:rowId xmlns:a16="http://schemas.microsoft.com/office/drawing/2014/main" val="2435984766"/>
                  </a:ext>
                </a:extLst>
              </a:tr>
              <a:tr h="370840">
                <a:tc>
                  <a:txBody>
                    <a:bodyPr/>
                    <a:lstStyle/>
                    <a:p>
                      <a:r>
                        <a:rPr lang="en-US" dirty="0"/>
                        <a:t>250</a:t>
                      </a:r>
                    </a:p>
                  </a:txBody>
                  <a:tcPr>
                    <a:solidFill>
                      <a:schemeClr val="accent6">
                        <a:lumMod val="60000"/>
                        <a:lumOff val="40000"/>
                      </a:schemeClr>
                    </a:solidFill>
                  </a:tcPr>
                </a:tc>
                <a:tc>
                  <a:txBody>
                    <a:bodyPr/>
                    <a:lstStyle/>
                    <a:p>
                      <a:r>
                        <a:rPr lang="en-US" dirty="0"/>
                        <a:t>17.9</a:t>
                      </a:r>
                    </a:p>
                  </a:txBody>
                  <a:tcPr>
                    <a:solidFill>
                      <a:schemeClr val="accent6">
                        <a:lumMod val="60000"/>
                        <a:lumOff val="40000"/>
                      </a:schemeClr>
                    </a:solidFill>
                  </a:tcPr>
                </a:tc>
                <a:extLst>
                  <a:ext uri="{0D108BD9-81ED-4DB2-BD59-A6C34878D82A}">
                    <a16:rowId xmlns:a16="http://schemas.microsoft.com/office/drawing/2014/main" val="4134271767"/>
                  </a:ext>
                </a:extLst>
              </a:tr>
              <a:tr h="370840">
                <a:tc>
                  <a:txBody>
                    <a:bodyPr/>
                    <a:lstStyle/>
                    <a:p>
                      <a:r>
                        <a:rPr lang="en-US" dirty="0"/>
                        <a:t>220</a:t>
                      </a:r>
                    </a:p>
                  </a:txBody>
                  <a:tcPr>
                    <a:solidFill>
                      <a:schemeClr val="accent6">
                        <a:lumMod val="20000"/>
                        <a:lumOff val="80000"/>
                      </a:schemeClr>
                    </a:solidFill>
                  </a:tcPr>
                </a:tc>
                <a:tc>
                  <a:txBody>
                    <a:bodyPr/>
                    <a:lstStyle/>
                    <a:p>
                      <a:r>
                        <a:rPr lang="en-US" dirty="0"/>
                        <a:t>18.3</a:t>
                      </a:r>
                    </a:p>
                  </a:txBody>
                  <a:tcPr>
                    <a:solidFill>
                      <a:schemeClr val="accent6">
                        <a:lumMod val="20000"/>
                        <a:lumOff val="80000"/>
                      </a:schemeClr>
                    </a:solidFill>
                  </a:tcPr>
                </a:tc>
                <a:extLst>
                  <a:ext uri="{0D108BD9-81ED-4DB2-BD59-A6C34878D82A}">
                    <a16:rowId xmlns:a16="http://schemas.microsoft.com/office/drawing/2014/main" val="3861223506"/>
                  </a:ext>
                </a:extLst>
              </a:tr>
              <a:tr h="370840">
                <a:tc>
                  <a:txBody>
                    <a:bodyPr/>
                    <a:lstStyle/>
                    <a:p>
                      <a:r>
                        <a:rPr lang="en-US" dirty="0"/>
                        <a:t>145</a:t>
                      </a:r>
                    </a:p>
                  </a:txBody>
                  <a:tcPr>
                    <a:solidFill>
                      <a:schemeClr val="accent6">
                        <a:lumMod val="60000"/>
                        <a:lumOff val="40000"/>
                      </a:schemeClr>
                    </a:solidFill>
                  </a:tcPr>
                </a:tc>
                <a:tc>
                  <a:txBody>
                    <a:bodyPr/>
                    <a:lstStyle/>
                    <a:p>
                      <a:r>
                        <a:rPr lang="en-US" dirty="0"/>
                        <a:t>18.3</a:t>
                      </a:r>
                    </a:p>
                  </a:txBody>
                  <a:tcPr>
                    <a:solidFill>
                      <a:schemeClr val="accent6">
                        <a:lumMod val="60000"/>
                        <a:lumOff val="40000"/>
                      </a:schemeClr>
                    </a:solidFill>
                  </a:tcPr>
                </a:tc>
                <a:extLst>
                  <a:ext uri="{0D108BD9-81ED-4DB2-BD59-A6C34878D82A}">
                    <a16:rowId xmlns:a16="http://schemas.microsoft.com/office/drawing/2014/main" val="2453042858"/>
                  </a:ext>
                </a:extLst>
              </a:tr>
              <a:tr h="370840">
                <a:tc>
                  <a:txBody>
                    <a:bodyPr/>
                    <a:lstStyle/>
                    <a:p>
                      <a:r>
                        <a:rPr lang="en-US" dirty="0"/>
                        <a:t>115</a:t>
                      </a:r>
                    </a:p>
                  </a:txBody>
                  <a:tcPr>
                    <a:solidFill>
                      <a:schemeClr val="accent6">
                        <a:lumMod val="20000"/>
                        <a:lumOff val="80000"/>
                      </a:schemeClr>
                    </a:solidFill>
                  </a:tcPr>
                </a:tc>
                <a:tc>
                  <a:txBody>
                    <a:bodyPr/>
                    <a:lstStyle/>
                    <a:p>
                      <a:r>
                        <a:rPr lang="en-US" dirty="0"/>
                        <a:t>18.4</a:t>
                      </a:r>
                    </a:p>
                  </a:txBody>
                  <a:tcPr>
                    <a:solidFill>
                      <a:schemeClr val="accent6">
                        <a:lumMod val="20000"/>
                        <a:lumOff val="80000"/>
                      </a:schemeClr>
                    </a:solidFill>
                  </a:tcPr>
                </a:tc>
                <a:extLst>
                  <a:ext uri="{0D108BD9-81ED-4DB2-BD59-A6C34878D82A}">
                    <a16:rowId xmlns:a16="http://schemas.microsoft.com/office/drawing/2014/main" val="2518964787"/>
                  </a:ext>
                </a:extLst>
              </a:tr>
              <a:tr h="370840">
                <a:tc>
                  <a:txBody>
                    <a:bodyPr/>
                    <a:lstStyle/>
                    <a:p>
                      <a:r>
                        <a:rPr lang="en-US" dirty="0"/>
                        <a:t>230</a:t>
                      </a:r>
                    </a:p>
                  </a:txBody>
                  <a:tcPr>
                    <a:solidFill>
                      <a:schemeClr val="accent6">
                        <a:lumMod val="60000"/>
                        <a:lumOff val="40000"/>
                      </a:schemeClr>
                    </a:solidFill>
                  </a:tcPr>
                </a:tc>
                <a:tc>
                  <a:txBody>
                    <a:bodyPr/>
                    <a:lstStyle/>
                    <a:p>
                      <a:r>
                        <a:rPr lang="en-US" dirty="0"/>
                        <a:t>18.4</a:t>
                      </a:r>
                    </a:p>
                  </a:txBody>
                  <a:tcPr>
                    <a:solidFill>
                      <a:schemeClr val="accent6">
                        <a:lumMod val="60000"/>
                        <a:lumOff val="40000"/>
                      </a:schemeClr>
                    </a:solidFill>
                  </a:tcPr>
                </a:tc>
                <a:extLst>
                  <a:ext uri="{0D108BD9-81ED-4DB2-BD59-A6C34878D82A}">
                    <a16:rowId xmlns:a16="http://schemas.microsoft.com/office/drawing/2014/main" val="3981109702"/>
                  </a:ext>
                </a:extLst>
              </a:tr>
              <a:tr h="370840">
                <a:tc>
                  <a:txBody>
                    <a:bodyPr/>
                    <a:lstStyle/>
                    <a:p>
                      <a:r>
                        <a:rPr lang="en-US" dirty="0"/>
                        <a:t>200</a:t>
                      </a:r>
                    </a:p>
                  </a:txBody>
                  <a:tcPr>
                    <a:solidFill>
                      <a:schemeClr val="accent6">
                        <a:lumMod val="20000"/>
                        <a:lumOff val="80000"/>
                      </a:schemeClr>
                    </a:solidFill>
                  </a:tcPr>
                </a:tc>
                <a:tc>
                  <a:txBody>
                    <a:bodyPr/>
                    <a:lstStyle/>
                    <a:p>
                      <a:r>
                        <a:rPr lang="en-US" dirty="0"/>
                        <a:t>20.2</a:t>
                      </a:r>
                    </a:p>
                  </a:txBody>
                  <a:tcPr>
                    <a:solidFill>
                      <a:schemeClr val="accent6">
                        <a:lumMod val="20000"/>
                        <a:lumOff val="80000"/>
                      </a:schemeClr>
                    </a:solidFill>
                  </a:tcPr>
                </a:tc>
                <a:extLst>
                  <a:ext uri="{0D108BD9-81ED-4DB2-BD59-A6C34878D82A}">
                    <a16:rowId xmlns:a16="http://schemas.microsoft.com/office/drawing/2014/main" val="3034633865"/>
                  </a:ext>
                </a:extLst>
              </a:tr>
              <a:tr h="370840">
                <a:tc>
                  <a:txBody>
                    <a:bodyPr/>
                    <a:lstStyle/>
                    <a:p>
                      <a:r>
                        <a:rPr lang="en-US" dirty="0"/>
                        <a:t>330</a:t>
                      </a:r>
                    </a:p>
                  </a:txBody>
                  <a:tcPr>
                    <a:solidFill>
                      <a:schemeClr val="accent6">
                        <a:lumMod val="60000"/>
                        <a:lumOff val="40000"/>
                      </a:schemeClr>
                    </a:solidFill>
                  </a:tcPr>
                </a:tc>
                <a:tc>
                  <a:txBody>
                    <a:bodyPr/>
                    <a:lstStyle/>
                    <a:p>
                      <a:r>
                        <a:rPr lang="en-US" dirty="0"/>
                        <a:t>20.3</a:t>
                      </a:r>
                    </a:p>
                  </a:txBody>
                  <a:tcPr>
                    <a:solidFill>
                      <a:schemeClr val="accent6">
                        <a:lumMod val="60000"/>
                        <a:lumOff val="40000"/>
                      </a:schemeClr>
                    </a:solidFill>
                  </a:tcPr>
                </a:tc>
                <a:extLst>
                  <a:ext uri="{0D108BD9-81ED-4DB2-BD59-A6C34878D82A}">
                    <a16:rowId xmlns:a16="http://schemas.microsoft.com/office/drawing/2014/main" val="1258205863"/>
                  </a:ext>
                </a:extLst>
              </a:tr>
              <a:tr h="370840">
                <a:tc>
                  <a:txBody>
                    <a:bodyPr/>
                    <a:lstStyle/>
                    <a:p>
                      <a:r>
                        <a:rPr lang="en-US" dirty="0"/>
                        <a:t>400</a:t>
                      </a:r>
                    </a:p>
                  </a:txBody>
                  <a:tcPr>
                    <a:solidFill>
                      <a:schemeClr val="accent6">
                        <a:lumMod val="20000"/>
                        <a:lumOff val="80000"/>
                      </a:schemeClr>
                    </a:solidFill>
                  </a:tcPr>
                </a:tc>
                <a:tc>
                  <a:txBody>
                    <a:bodyPr/>
                    <a:lstStyle/>
                    <a:p>
                      <a:r>
                        <a:rPr lang="en-US" dirty="0"/>
                        <a:t>21.8</a:t>
                      </a:r>
                    </a:p>
                  </a:txBody>
                  <a:tcPr>
                    <a:solidFill>
                      <a:schemeClr val="accent6">
                        <a:lumMod val="20000"/>
                        <a:lumOff val="80000"/>
                      </a:schemeClr>
                    </a:solidFill>
                  </a:tcPr>
                </a:tc>
                <a:extLst>
                  <a:ext uri="{0D108BD9-81ED-4DB2-BD59-A6C34878D82A}">
                    <a16:rowId xmlns:a16="http://schemas.microsoft.com/office/drawing/2014/main" val="2879114194"/>
                  </a:ext>
                </a:extLst>
              </a:tr>
              <a:tr h="370840">
                <a:tc>
                  <a:txBody>
                    <a:bodyPr/>
                    <a:lstStyle/>
                    <a:p>
                      <a:r>
                        <a:rPr lang="en-US" dirty="0"/>
                        <a:t>370</a:t>
                      </a:r>
                    </a:p>
                  </a:txBody>
                  <a:tcPr>
                    <a:solidFill>
                      <a:schemeClr val="accent6">
                        <a:lumMod val="60000"/>
                        <a:lumOff val="40000"/>
                      </a:schemeClr>
                    </a:solidFill>
                  </a:tcPr>
                </a:tc>
                <a:tc>
                  <a:txBody>
                    <a:bodyPr/>
                    <a:lstStyle/>
                    <a:p>
                      <a:r>
                        <a:rPr lang="en-US" dirty="0"/>
                        <a:t>21.9</a:t>
                      </a:r>
                    </a:p>
                  </a:txBody>
                  <a:tcPr>
                    <a:solidFill>
                      <a:schemeClr val="accent6">
                        <a:lumMod val="60000"/>
                        <a:lumOff val="40000"/>
                      </a:schemeClr>
                    </a:solidFill>
                  </a:tcPr>
                </a:tc>
                <a:extLst>
                  <a:ext uri="{0D108BD9-81ED-4DB2-BD59-A6C34878D82A}">
                    <a16:rowId xmlns:a16="http://schemas.microsoft.com/office/drawing/2014/main" val="1230426764"/>
                  </a:ext>
                </a:extLst>
              </a:tr>
              <a:tr h="370840">
                <a:tc>
                  <a:txBody>
                    <a:bodyPr/>
                    <a:lstStyle/>
                    <a:p>
                      <a:r>
                        <a:rPr lang="en-US" dirty="0"/>
                        <a:t>260</a:t>
                      </a:r>
                    </a:p>
                  </a:txBody>
                  <a:tcPr>
                    <a:solidFill>
                      <a:schemeClr val="accent6">
                        <a:lumMod val="20000"/>
                        <a:lumOff val="80000"/>
                      </a:schemeClr>
                    </a:solidFill>
                  </a:tcPr>
                </a:tc>
                <a:tc>
                  <a:txBody>
                    <a:bodyPr/>
                    <a:lstStyle/>
                    <a:p>
                      <a:r>
                        <a:rPr lang="en-US" dirty="0"/>
                        <a:t>22.1</a:t>
                      </a:r>
                    </a:p>
                  </a:txBody>
                  <a:tcPr>
                    <a:solidFill>
                      <a:schemeClr val="accent6">
                        <a:lumMod val="20000"/>
                        <a:lumOff val="80000"/>
                      </a:schemeClr>
                    </a:solidFill>
                  </a:tcPr>
                </a:tc>
                <a:extLst>
                  <a:ext uri="{0D108BD9-81ED-4DB2-BD59-A6C34878D82A}">
                    <a16:rowId xmlns:a16="http://schemas.microsoft.com/office/drawing/2014/main" val="908584073"/>
                  </a:ext>
                </a:extLst>
              </a:tr>
              <a:tr h="370840">
                <a:tc>
                  <a:txBody>
                    <a:bodyPr/>
                    <a:lstStyle/>
                    <a:p>
                      <a:r>
                        <a:rPr lang="en-US" dirty="0"/>
                        <a:t>270</a:t>
                      </a:r>
                    </a:p>
                  </a:txBody>
                  <a:tcPr>
                    <a:solidFill>
                      <a:schemeClr val="accent6">
                        <a:lumMod val="60000"/>
                        <a:lumOff val="40000"/>
                      </a:schemeClr>
                    </a:solidFill>
                  </a:tcPr>
                </a:tc>
                <a:tc>
                  <a:txBody>
                    <a:bodyPr/>
                    <a:lstStyle/>
                    <a:p>
                      <a:r>
                        <a:rPr lang="en-US" dirty="0"/>
                        <a:t>23.1</a:t>
                      </a:r>
                    </a:p>
                  </a:txBody>
                  <a:tcPr>
                    <a:solidFill>
                      <a:schemeClr val="accent6">
                        <a:lumMod val="60000"/>
                        <a:lumOff val="40000"/>
                      </a:schemeClr>
                    </a:solidFill>
                  </a:tcPr>
                </a:tc>
                <a:extLst>
                  <a:ext uri="{0D108BD9-81ED-4DB2-BD59-A6C34878D82A}">
                    <a16:rowId xmlns:a16="http://schemas.microsoft.com/office/drawing/2014/main" val="2051560287"/>
                  </a:ext>
                </a:extLst>
              </a:tr>
              <a:tr h="370840">
                <a:tc>
                  <a:txBody>
                    <a:bodyPr/>
                    <a:lstStyle/>
                    <a:p>
                      <a:r>
                        <a:rPr lang="en-US" dirty="0"/>
                        <a:t>530</a:t>
                      </a:r>
                    </a:p>
                  </a:txBody>
                  <a:tcPr>
                    <a:solidFill>
                      <a:schemeClr val="accent6">
                        <a:lumMod val="20000"/>
                        <a:lumOff val="80000"/>
                      </a:schemeClr>
                    </a:solidFill>
                  </a:tcPr>
                </a:tc>
                <a:tc>
                  <a:txBody>
                    <a:bodyPr/>
                    <a:lstStyle/>
                    <a:p>
                      <a:r>
                        <a:rPr lang="en-US" dirty="0"/>
                        <a:t>24.2</a:t>
                      </a:r>
                    </a:p>
                  </a:txBody>
                  <a:tcPr>
                    <a:solidFill>
                      <a:schemeClr val="accent6">
                        <a:lumMod val="20000"/>
                        <a:lumOff val="80000"/>
                      </a:schemeClr>
                    </a:solidFill>
                  </a:tcPr>
                </a:tc>
                <a:extLst>
                  <a:ext uri="{0D108BD9-81ED-4DB2-BD59-A6C34878D82A}">
                    <a16:rowId xmlns:a16="http://schemas.microsoft.com/office/drawing/2014/main" val="3970899729"/>
                  </a:ext>
                </a:extLst>
              </a:tr>
              <a:tr h="370840">
                <a:tc>
                  <a:txBody>
                    <a:bodyPr/>
                    <a:lstStyle/>
                    <a:p>
                      <a:r>
                        <a:rPr lang="en-US" dirty="0"/>
                        <a:t>375</a:t>
                      </a:r>
                    </a:p>
                  </a:txBody>
                  <a:tcPr>
                    <a:solidFill>
                      <a:schemeClr val="accent6">
                        <a:lumMod val="60000"/>
                        <a:lumOff val="40000"/>
                      </a:schemeClr>
                    </a:solidFill>
                  </a:tcPr>
                </a:tc>
                <a:tc>
                  <a:txBody>
                    <a:bodyPr/>
                    <a:lstStyle/>
                    <a:p>
                      <a:r>
                        <a:rPr lang="en-US" dirty="0"/>
                        <a:t>24.4</a:t>
                      </a:r>
                    </a:p>
                  </a:txBody>
                  <a:tcPr>
                    <a:solidFill>
                      <a:schemeClr val="accent6">
                        <a:lumMod val="60000"/>
                        <a:lumOff val="40000"/>
                      </a:schemeClr>
                    </a:solidFill>
                  </a:tcPr>
                </a:tc>
                <a:extLst>
                  <a:ext uri="{0D108BD9-81ED-4DB2-BD59-A6C34878D82A}">
                    <a16:rowId xmlns:a16="http://schemas.microsoft.com/office/drawing/2014/main" val="2864489755"/>
                  </a:ext>
                </a:extLst>
              </a:tr>
            </a:tbl>
          </a:graphicData>
        </a:graphic>
      </p:graphicFrame>
    </p:spTree>
    <p:extLst>
      <p:ext uri="{BB962C8B-B14F-4D97-AF65-F5344CB8AC3E}">
        <p14:creationId xmlns:p14="http://schemas.microsoft.com/office/powerpoint/2010/main" val="61293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0D69-9E2F-A941-86B9-4EAE0927C945}"/>
              </a:ext>
            </a:extLst>
          </p:cNvPr>
          <p:cNvSpPr>
            <a:spLocks noGrp="1"/>
          </p:cNvSpPr>
          <p:nvPr>
            <p:ph type="title"/>
          </p:nvPr>
        </p:nvSpPr>
        <p:spPr/>
        <p:txBody>
          <a:bodyPr/>
          <a:lstStyle/>
          <a:p>
            <a:r>
              <a:rPr lang="en-US" dirty="0"/>
              <a:t>Variability</a:t>
            </a:r>
          </a:p>
        </p:txBody>
      </p:sp>
      <p:sp>
        <p:nvSpPr>
          <p:cNvPr id="3" name="Content Placeholder 2">
            <a:extLst>
              <a:ext uri="{FF2B5EF4-FFF2-40B4-BE49-F238E27FC236}">
                <a16:creationId xmlns:a16="http://schemas.microsoft.com/office/drawing/2014/main" id="{B9BA4D3B-8468-0546-A72C-74C69F08A7EE}"/>
              </a:ext>
            </a:extLst>
          </p:cNvPr>
          <p:cNvSpPr>
            <a:spLocks noGrp="1"/>
          </p:cNvSpPr>
          <p:nvPr>
            <p:ph idx="1"/>
          </p:nvPr>
        </p:nvSpPr>
        <p:spPr/>
        <p:txBody>
          <a:bodyPr/>
          <a:lstStyle/>
          <a:p>
            <a:r>
              <a:rPr lang="en-US" dirty="0"/>
              <a:t>Both these variables show a degree of variability:</a:t>
            </a:r>
          </a:p>
        </p:txBody>
      </p:sp>
      <p:pic>
        <p:nvPicPr>
          <p:cNvPr id="4" name="Picture 3">
            <a:extLst>
              <a:ext uri="{FF2B5EF4-FFF2-40B4-BE49-F238E27FC236}">
                <a16:creationId xmlns:a16="http://schemas.microsoft.com/office/drawing/2014/main" id="{D6BCC1DB-D25B-6F4C-BF83-10CEEA83BBD2}"/>
              </a:ext>
            </a:extLst>
          </p:cNvPr>
          <p:cNvPicPr>
            <a:picLocks noChangeAspect="1"/>
          </p:cNvPicPr>
          <p:nvPr/>
        </p:nvPicPr>
        <p:blipFill>
          <a:blip r:embed="rId2"/>
          <a:stretch>
            <a:fillRect/>
          </a:stretch>
        </p:blipFill>
        <p:spPr>
          <a:xfrm>
            <a:off x="1441370" y="2958779"/>
            <a:ext cx="4216400" cy="2514600"/>
          </a:xfrm>
          <a:prstGeom prst="rect">
            <a:avLst/>
          </a:prstGeom>
        </p:spPr>
      </p:pic>
      <p:pic>
        <p:nvPicPr>
          <p:cNvPr id="5" name="Picture 4">
            <a:extLst>
              <a:ext uri="{FF2B5EF4-FFF2-40B4-BE49-F238E27FC236}">
                <a16:creationId xmlns:a16="http://schemas.microsoft.com/office/drawing/2014/main" id="{C7A96BBB-005A-2542-A6AC-260DFD61A1F5}"/>
              </a:ext>
            </a:extLst>
          </p:cNvPr>
          <p:cNvPicPr>
            <a:picLocks noChangeAspect="1"/>
          </p:cNvPicPr>
          <p:nvPr/>
        </p:nvPicPr>
        <p:blipFill>
          <a:blip r:embed="rId3"/>
          <a:stretch>
            <a:fillRect/>
          </a:stretch>
        </p:blipFill>
        <p:spPr>
          <a:xfrm>
            <a:off x="6380272" y="3010944"/>
            <a:ext cx="4216400" cy="2514600"/>
          </a:xfrm>
          <a:prstGeom prst="rect">
            <a:avLst/>
          </a:prstGeom>
        </p:spPr>
      </p:pic>
    </p:spTree>
    <p:extLst>
      <p:ext uri="{BB962C8B-B14F-4D97-AF65-F5344CB8AC3E}">
        <p14:creationId xmlns:p14="http://schemas.microsoft.com/office/powerpoint/2010/main" val="33381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C26C-5B93-4F49-95C3-E36E0B809312}"/>
              </a:ext>
            </a:extLst>
          </p:cNvPr>
          <p:cNvSpPr>
            <a:spLocks noGrp="1"/>
          </p:cNvSpPr>
          <p:nvPr>
            <p:ph type="title"/>
          </p:nvPr>
        </p:nvSpPr>
        <p:spPr/>
        <p:txBody>
          <a:bodyPr/>
          <a:lstStyle/>
          <a:p>
            <a:r>
              <a:rPr lang="en-US" dirty="0" err="1"/>
              <a:t>Covariability</a:t>
            </a:r>
            <a:r>
              <a:rPr lang="en-US" dirty="0"/>
              <a:t> or Correlation</a:t>
            </a:r>
          </a:p>
        </p:txBody>
      </p:sp>
      <p:sp>
        <p:nvSpPr>
          <p:cNvPr id="3" name="Content Placeholder 2">
            <a:extLst>
              <a:ext uri="{FF2B5EF4-FFF2-40B4-BE49-F238E27FC236}">
                <a16:creationId xmlns:a16="http://schemas.microsoft.com/office/drawing/2014/main" id="{40BC9EB7-F49D-EE47-9E26-22B5B8BE55D0}"/>
              </a:ext>
            </a:extLst>
          </p:cNvPr>
          <p:cNvSpPr>
            <a:spLocks noGrp="1"/>
          </p:cNvSpPr>
          <p:nvPr>
            <p:ph idx="1"/>
          </p:nvPr>
        </p:nvSpPr>
        <p:spPr>
          <a:xfrm>
            <a:off x="838200" y="1825625"/>
            <a:ext cx="5932990" cy="4351338"/>
          </a:xfrm>
        </p:spPr>
        <p:txBody>
          <a:bodyPr>
            <a:normAutofit fontScale="92500" lnSpcReduction="20000"/>
          </a:bodyPr>
          <a:lstStyle/>
          <a:p>
            <a:r>
              <a:rPr lang="en-US" dirty="0"/>
              <a:t>If we plot both variables together in a scatterplot, we see that the variation is "shared" between the variables</a:t>
            </a:r>
          </a:p>
          <a:p>
            <a:pPr marL="0" indent="0">
              <a:buNone/>
            </a:pPr>
            <a:r>
              <a:rPr lang="en-US" sz="1600" dirty="0">
                <a:latin typeface="JetBrains Mono" panose="020B0509020102050004" pitchFamily="49" charset="77"/>
              </a:rPr>
              <a:t>library(</a:t>
            </a:r>
            <a:r>
              <a:rPr lang="en-US" sz="1600" dirty="0" err="1">
                <a:latin typeface="JetBrains Mono" panose="020B0509020102050004" pitchFamily="49" charset="77"/>
              </a:rPr>
              <a:t>tidyverse</a:t>
            </a:r>
            <a:r>
              <a:rPr lang="en-US" sz="1600" dirty="0">
                <a:latin typeface="JetBrains Mono" panose="020B0509020102050004" pitchFamily="49" charset="77"/>
              </a:rPr>
              <a:t>)</a:t>
            </a:r>
          </a:p>
          <a:p>
            <a:pPr marL="0" indent="0">
              <a:buNone/>
            </a:pPr>
            <a:r>
              <a:rPr lang="en-US" sz="1600" dirty="0">
                <a:latin typeface="JetBrains Mono" panose="020B0509020102050004" pitchFamily="49" charset="77"/>
              </a:rPr>
              <a:t>ins &lt;- </a:t>
            </a:r>
            <a:r>
              <a:rPr lang="en-US" sz="1600" dirty="0" err="1">
                <a:latin typeface="JetBrains Mono" panose="020B0509020102050004" pitchFamily="49" charset="77"/>
              </a:rPr>
              <a:t>read_csv</a:t>
            </a:r>
            <a:r>
              <a:rPr lang="en-US" sz="1600" dirty="0">
                <a:latin typeface="JetBrains Mono" panose="020B0509020102050004" pitchFamily="49" charset="77"/>
              </a:rPr>
              <a:t>("https://</a:t>
            </a:r>
            <a:r>
              <a:rPr lang="en-US" sz="1600" dirty="0" err="1">
                <a:latin typeface="JetBrains Mono" panose="020B0509020102050004" pitchFamily="49" charset="77"/>
              </a:rPr>
              <a:t>denvirlab.marshall.edu</a:t>
            </a:r>
            <a:r>
              <a:rPr lang="en-US" sz="1600" dirty="0">
                <a:latin typeface="JetBrains Mono" panose="020B0509020102050004" pitchFamily="49" charset="77"/>
              </a:rPr>
              <a:t>/BMR617-2021/data/</a:t>
            </a:r>
            <a:r>
              <a:rPr lang="en-US" sz="1600" dirty="0" err="1">
                <a:latin typeface="JetBrains Mono" panose="020B0509020102050004" pitchFamily="49" charset="77"/>
              </a:rPr>
              <a:t>InsulinSensitivityBorkman.csv</a:t>
            </a:r>
            <a:r>
              <a:rPr lang="en-US" sz="1600" dirty="0">
                <a:latin typeface="JetBrains Mono" panose="020B0509020102050004" pitchFamily="49" charset="77"/>
              </a:rPr>
              <a:t>")</a:t>
            </a:r>
          </a:p>
          <a:p>
            <a:pPr marL="0" indent="0">
              <a:buNone/>
            </a:pPr>
            <a:r>
              <a:rPr lang="en-US" sz="1600" dirty="0" err="1">
                <a:latin typeface="JetBrains Mono" panose="020B0509020102050004" pitchFamily="49" charset="77"/>
              </a:rPr>
              <a:t>ggplot</a:t>
            </a:r>
            <a:r>
              <a:rPr lang="en-US" sz="1600" dirty="0">
                <a:latin typeface="JetBrains Mono" panose="020B0509020102050004" pitchFamily="49" charset="77"/>
              </a:rPr>
              <a:t>(ins, </a:t>
            </a:r>
            <a:r>
              <a:rPr lang="en-US" sz="1600" dirty="0" err="1">
                <a:latin typeface="JetBrains Mono" panose="020B0509020102050004" pitchFamily="49" charset="77"/>
              </a:rPr>
              <a:t>aes</a:t>
            </a:r>
            <a:r>
              <a:rPr lang="en-US" sz="1600" dirty="0">
                <a:latin typeface="JetBrains Mono" panose="020B0509020102050004" pitchFamily="49" charset="77"/>
              </a:rPr>
              <a:t>(x=`%C20-22`, y=</a:t>
            </a:r>
            <a:r>
              <a:rPr lang="en-US" sz="1600" dirty="0" err="1">
                <a:latin typeface="JetBrains Mono" panose="020B0509020102050004" pitchFamily="49" charset="77"/>
              </a:rPr>
              <a:t>InsulinSensitivity</a:t>
            </a:r>
            <a:r>
              <a:rPr lang="en-US" sz="1600" dirty="0">
                <a:latin typeface="JetBrains Mono" panose="020B0509020102050004" pitchFamily="49" charset="77"/>
              </a:rPr>
              <a:t>)) + </a:t>
            </a:r>
            <a:r>
              <a:rPr lang="en-US" sz="1600" dirty="0" err="1">
                <a:latin typeface="JetBrains Mono" panose="020B0509020102050004" pitchFamily="49" charset="77"/>
              </a:rPr>
              <a:t>geom_point</a:t>
            </a:r>
            <a:r>
              <a:rPr lang="en-US" sz="1600" dirty="0">
                <a:latin typeface="JetBrains Mono" panose="020B0509020102050004" pitchFamily="49" charset="77"/>
              </a:rPr>
              <a:t>()</a:t>
            </a:r>
          </a:p>
          <a:p>
            <a:r>
              <a:rPr lang="en-US" dirty="0"/>
              <a:t>Individuals who have more C20-22 polyunsaturated fatty acids tend to have higher insulin sensitivity</a:t>
            </a:r>
          </a:p>
          <a:p>
            <a:r>
              <a:rPr lang="en-US" dirty="0"/>
              <a:t>We say there is a lot of </a:t>
            </a:r>
            <a:r>
              <a:rPr lang="en-US" dirty="0" err="1"/>
              <a:t>covariability</a:t>
            </a:r>
            <a:r>
              <a:rPr lang="en-US" dirty="0"/>
              <a:t> or correlation</a:t>
            </a:r>
          </a:p>
          <a:p>
            <a:r>
              <a:rPr lang="en-US" dirty="0"/>
              <a:t>The variables "vary together"</a:t>
            </a:r>
          </a:p>
        </p:txBody>
      </p:sp>
      <p:pic>
        <p:nvPicPr>
          <p:cNvPr id="4" name="Picture 3">
            <a:extLst>
              <a:ext uri="{FF2B5EF4-FFF2-40B4-BE49-F238E27FC236}">
                <a16:creationId xmlns:a16="http://schemas.microsoft.com/office/drawing/2014/main" id="{A1A05FDE-6FE0-134A-8D59-8BF8F4DB1E3E}"/>
              </a:ext>
            </a:extLst>
          </p:cNvPr>
          <p:cNvPicPr>
            <a:picLocks noChangeAspect="1"/>
          </p:cNvPicPr>
          <p:nvPr/>
        </p:nvPicPr>
        <p:blipFill>
          <a:blip r:embed="rId2"/>
          <a:stretch>
            <a:fillRect/>
          </a:stretch>
        </p:blipFill>
        <p:spPr>
          <a:xfrm>
            <a:off x="7031942" y="1986505"/>
            <a:ext cx="4216400" cy="2514600"/>
          </a:xfrm>
          <a:prstGeom prst="rect">
            <a:avLst/>
          </a:prstGeom>
        </p:spPr>
      </p:pic>
    </p:spTree>
    <p:extLst>
      <p:ext uri="{BB962C8B-B14F-4D97-AF65-F5344CB8AC3E}">
        <p14:creationId xmlns:p14="http://schemas.microsoft.com/office/powerpoint/2010/main" val="74996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9FFD-4F6D-BF4D-B00D-5B1E0BAAEAFB}"/>
              </a:ext>
            </a:extLst>
          </p:cNvPr>
          <p:cNvSpPr>
            <a:spLocks noGrp="1"/>
          </p:cNvSpPr>
          <p:nvPr>
            <p:ph type="title"/>
          </p:nvPr>
        </p:nvSpPr>
        <p:spPr/>
        <p:txBody>
          <a:bodyPr/>
          <a:lstStyle/>
          <a:p>
            <a:r>
              <a:rPr lang="en-US" dirty="0"/>
              <a:t>The correlation coefficient</a:t>
            </a:r>
          </a:p>
        </p:txBody>
      </p:sp>
      <p:sp>
        <p:nvSpPr>
          <p:cNvPr id="3" name="Content Placeholder 2">
            <a:extLst>
              <a:ext uri="{FF2B5EF4-FFF2-40B4-BE49-F238E27FC236}">
                <a16:creationId xmlns:a16="http://schemas.microsoft.com/office/drawing/2014/main" id="{D3574D42-9B0E-9A45-B2FB-CAFF6F3799F9}"/>
              </a:ext>
            </a:extLst>
          </p:cNvPr>
          <p:cNvSpPr>
            <a:spLocks noGrp="1"/>
          </p:cNvSpPr>
          <p:nvPr>
            <p:ph idx="1"/>
          </p:nvPr>
        </p:nvSpPr>
        <p:spPr/>
        <p:txBody>
          <a:bodyPr/>
          <a:lstStyle/>
          <a:p>
            <a:r>
              <a:rPr lang="en-US" dirty="0"/>
              <a:t>The amount of correlation can be quantified by a </a:t>
            </a:r>
            <a:r>
              <a:rPr lang="en-US" i="1" dirty="0"/>
              <a:t>correlation coefficient</a:t>
            </a:r>
            <a:endParaRPr lang="en-US" dirty="0"/>
          </a:p>
          <a:p>
            <a:r>
              <a:rPr lang="en-US" dirty="0"/>
              <a:t>The correlation coefficient between two sets of values </a:t>
            </a:r>
            <a:r>
              <a:rPr lang="en-US" i="1" dirty="0"/>
              <a:t>x</a:t>
            </a:r>
            <a:r>
              <a:rPr lang="en-US" baseline="-25000" dirty="0"/>
              <a:t>1</a:t>
            </a:r>
            <a:r>
              <a:rPr lang="en-US" dirty="0"/>
              <a:t>…</a:t>
            </a:r>
            <a:r>
              <a:rPr lang="en-US" i="1" dirty="0" err="1"/>
              <a:t>x</a:t>
            </a:r>
            <a:r>
              <a:rPr lang="en-US" i="1" baseline="-25000" dirty="0" err="1"/>
              <a:t>n</a:t>
            </a:r>
            <a:r>
              <a:rPr lang="en-US" dirty="0"/>
              <a:t> and </a:t>
            </a:r>
            <a:r>
              <a:rPr lang="en-US" i="1" dirty="0"/>
              <a:t>y</a:t>
            </a:r>
            <a:r>
              <a:rPr lang="en-US" baseline="-25000" dirty="0"/>
              <a:t>1</a:t>
            </a:r>
            <a:r>
              <a:rPr lang="en-US" dirty="0"/>
              <a:t>…</a:t>
            </a:r>
            <a:r>
              <a:rPr lang="en-US" i="1" dirty="0" err="1"/>
              <a:t>y</a:t>
            </a:r>
            <a:r>
              <a:rPr lang="en-US" i="1" baseline="-25000" dirty="0" err="1"/>
              <a:t>n</a:t>
            </a:r>
            <a:r>
              <a:rPr lang="en-US" dirty="0"/>
              <a:t> is computed as follows:</a:t>
            </a:r>
          </a:p>
          <a:p>
            <a:pPr lvl="1"/>
            <a:r>
              <a:rPr lang="en-US" dirty="0"/>
              <a:t>Calculate the </a:t>
            </a:r>
            <a:r>
              <a:rPr lang="en-US" i="1" dirty="0"/>
              <a:t>standardized values</a:t>
            </a:r>
            <a:r>
              <a:rPr lang="en-US" dirty="0"/>
              <a:t> of </a:t>
            </a:r>
            <a:r>
              <a:rPr lang="en-US" i="1" dirty="0"/>
              <a:t>x</a:t>
            </a:r>
            <a:r>
              <a:rPr lang="en-US" dirty="0"/>
              <a:t> and </a:t>
            </a:r>
            <a:r>
              <a:rPr lang="en-US" i="1" dirty="0"/>
              <a:t>y</a:t>
            </a:r>
            <a:r>
              <a:rPr lang="en-US" dirty="0"/>
              <a:t>:</a:t>
            </a:r>
          </a:p>
          <a:p>
            <a:pPr lvl="1"/>
            <a:r>
              <a:rPr lang="en-US" i="1" dirty="0" err="1"/>
              <a:t>z</a:t>
            </a:r>
            <a:r>
              <a:rPr lang="en-US" i="1" baseline="-25000" dirty="0" err="1"/>
              <a:t>x,i</a:t>
            </a:r>
            <a:r>
              <a:rPr lang="en-US" dirty="0"/>
              <a:t>=(</a:t>
            </a:r>
            <a:r>
              <a:rPr lang="en-US" i="1" dirty="0"/>
              <a:t>x</a:t>
            </a:r>
            <a:r>
              <a:rPr lang="en-US" i="1" baseline="-25000" dirty="0"/>
              <a:t>i</a:t>
            </a:r>
            <a:r>
              <a:rPr lang="en-US" dirty="0"/>
              <a:t>-mean(</a:t>
            </a:r>
            <a:r>
              <a:rPr lang="en-US" i="1" dirty="0"/>
              <a:t>x</a:t>
            </a:r>
            <a:r>
              <a:rPr lang="en-US" dirty="0"/>
              <a:t>))/</a:t>
            </a:r>
            <a:r>
              <a:rPr lang="en-US" dirty="0" err="1"/>
              <a:t>sd</a:t>
            </a:r>
            <a:r>
              <a:rPr lang="en-US" dirty="0"/>
              <a:t>(</a:t>
            </a:r>
            <a:r>
              <a:rPr lang="en-US" i="1" dirty="0"/>
              <a:t>x</a:t>
            </a:r>
            <a:r>
              <a:rPr lang="en-US" dirty="0"/>
              <a:t>); </a:t>
            </a:r>
            <a:r>
              <a:rPr lang="en-US" i="1" dirty="0" err="1"/>
              <a:t>z</a:t>
            </a:r>
            <a:r>
              <a:rPr lang="en-US" i="1" baseline="-25000" dirty="0" err="1"/>
              <a:t>y,i</a:t>
            </a:r>
            <a:r>
              <a:rPr lang="en-US" dirty="0"/>
              <a:t>=(</a:t>
            </a:r>
            <a:r>
              <a:rPr lang="en-US" i="1" dirty="0" err="1"/>
              <a:t>y</a:t>
            </a:r>
            <a:r>
              <a:rPr lang="en-US" i="1" baseline="-25000" dirty="0" err="1"/>
              <a:t>i</a:t>
            </a:r>
            <a:r>
              <a:rPr lang="en-US" dirty="0"/>
              <a:t>-mean(</a:t>
            </a:r>
            <a:r>
              <a:rPr lang="en-US" i="1" dirty="0"/>
              <a:t>y</a:t>
            </a:r>
            <a:r>
              <a:rPr lang="en-US" dirty="0"/>
              <a:t>))/</a:t>
            </a:r>
            <a:r>
              <a:rPr lang="en-US" dirty="0" err="1"/>
              <a:t>sd</a:t>
            </a:r>
            <a:r>
              <a:rPr lang="en-US" dirty="0"/>
              <a:t>(</a:t>
            </a:r>
            <a:r>
              <a:rPr lang="en-US" i="1" dirty="0"/>
              <a:t>y</a:t>
            </a:r>
            <a:r>
              <a:rPr lang="en-US" dirty="0"/>
              <a:t>);</a:t>
            </a:r>
          </a:p>
          <a:p>
            <a:pPr lvl="1"/>
            <a:r>
              <a:rPr lang="en-US" dirty="0"/>
              <a:t>Compute the products of all the standardized values, add them up, and divide by </a:t>
            </a:r>
            <a:r>
              <a:rPr lang="en-US" i="1" dirty="0"/>
              <a:t>n</a:t>
            </a:r>
            <a:r>
              <a:rPr lang="en-US" dirty="0"/>
              <a:t>-1:</a:t>
            </a:r>
          </a:p>
          <a:p>
            <a:pPr lvl="1"/>
            <a:r>
              <a:rPr lang="en-US" i="1" dirty="0"/>
              <a:t>r</a:t>
            </a:r>
            <a:r>
              <a:rPr lang="en-US" dirty="0"/>
              <a:t>=(</a:t>
            </a:r>
            <a:r>
              <a:rPr lang="en-US" i="1" dirty="0"/>
              <a:t>z</a:t>
            </a:r>
            <a:r>
              <a:rPr lang="en-US" i="1" baseline="-25000" dirty="0"/>
              <a:t>x</a:t>
            </a:r>
            <a:r>
              <a:rPr lang="en-US" baseline="-25000" dirty="0"/>
              <a:t>,1</a:t>
            </a:r>
            <a:r>
              <a:rPr lang="en-US" i="1" dirty="0"/>
              <a:t>z</a:t>
            </a:r>
            <a:r>
              <a:rPr lang="en-US" i="1" baseline="-25000" dirty="0"/>
              <a:t>y</a:t>
            </a:r>
            <a:r>
              <a:rPr lang="en-US" baseline="-25000" dirty="0"/>
              <a:t>,1</a:t>
            </a:r>
            <a:r>
              <a:rPr lang="en-US" dirty="0"/>
              <a:t>+</a:t>
            </a:r>
            <a:r>
              <a:rPr lang="en-US" i="1" dirty="0"/>
              <a:t>z</a:t>
            </a:r>
            <a:r>
              <a:rPr lang="en-US" i="1" baseline="-25000" dirty="0"/>
              <a:t>x</a:t>
            </a:r>
            <a:r>
              <a:rPr lang="en-US" baseline="-25000" dirty="0"/>
              <a:t>,2</a:t>
            </a:r>
            <a:r>
              <a:rPr lang="en-US" i="1" dirty="0"/>
              <a:t>z</a:t>
            </a:r>
            <a:r>
              <a:rPr lang="en-US" i="1" baseline="-25000" dirty="0"/>
              <a:t>y</a:t>
            </a:r>
            <a:r>
              <a:rPr lang="en-US" baseline="-25000" dirty="0"/>
              <a:t>,2</a:t>
            </a:r>
            <a:r>
              <a:rPr lang="en-US" dirty="0"/>
              <a:t>+…+</a:t>
            </a:r>
            <a:r>
              <a:rPr lang="en-US" i="1" dirty="0" err="1"/>
              <a:t>z</a:t>
            </a:r>
            <a:r>
              <a:rPr lang="en-US" i="1" baseline="-25000" dirty="0" err="1"/>
              <a:t>x,n</a:t>
            </a:r>
            <a:r>
              <a:rPr lang="en-US" i="1" dirty="0" err="1"/>
              <a:t>z</a:t>
            </a:r>
            <a:r>
              <a:rPr lang="en-US" i="1" baseline="-25000" dirty="0" err="1"/>
              <a:t>y,n</a:t>
            </a:r>
            <a:r>
              <a:rPr lang="en-US" dirty="0"/>
              <a:t>)/(</a:t>
            </a:r>
            <a:r>
              <a:rPr lang="en-US" i="1" dirty="0"/>
              <a:t>n</a:t>
            </a:r>
            <a:r>
              <a:rPr lang="en-US" dirty="0"/>
              <a:t>-1)</a:t>
            </a:r>
          </a:p>
        </p:txBody>
      </p:sp>
    </p:spTree>
    <p:extLst>
      <p:ext uri="{BB962C8B-B14F-4D97-AF65-F5344CB8AC3E}">
        <p14:creationId xmlns:p14="http://schemas.microsoft.com/office/powerpoint/2010/main" val="26955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C1C-39BE-514C-8002-D9653CA729D3}"/>
              </a:ext>
            </a:extLst>
          </p:cNvPr>
          <p:cNvSpPr>
            <a:spLocks noGrp="1"/>
          </p:cNvSpPr>
          <p:nvPr>
            <p:ph type="title"/>
          </p:nvPr>
        </p:nvSpPr>
        <p:spPr/>
        <p:txBody>
          <a:bodyPr/>
          <a:lstStyle/>
          <a:p>
            <a:r>
              <a:rPr lang="en-US" dirty="0"/>
              <a:t>Correlation</a:t>
            </a:r>
          </a:p>
        </p:txBody>
      </p:sp>
      <p:sp>
        <p:nvSpPr>
          <p:cNvPr id="3" name="Content Placeholder 2">
            <a:extLst>
              <a:ext uri="{FF2B5EF4-FFF2-40B4-BE49-F238E27FC236}">
                <a16:creationId xmlns:a16="http://schemas.microsoft.com/office/drawing/2014/main" id="{42A6415A-F031-384B-B352-309182D84779}"/>
              </a:ext>
            </a:extLst>
          </p:cNvPr>
          <p:cNvSpPr>
            <a:spLocks noGrp="1"/>
          </p:cNvSpPr>
          <p:nvPr>
            <p:ph idx="1"/>
          </p:nvPr>
        </p:nvSpPr>
        <p:spPr>
          <a:xfrm>
            <a:off x="838200" y="1825625"/>
            <a:ext cx="10515600" cy="2409491"/>
          </a:xfrm>
        </p:spPr>
        <p:txBody>
          <a:bodyPr>
            <a:normAutofit lnSpcReduction="10000"/>
          </a:bodyPr>
          <a:lstStyle/>
          <a:p>
            <a:r>
              <a:rPr lang="en-US" dirty="0"/>
              <a:t>The correlation coefficient between a set of pairs of quantitative values is a measure of the strength of a </a:t>
            </a:r>
            <a:r>
              <a:rPr lang="en-US" i="1" dirty="0"/>
              <a:t>linear</a:t>
            </a:r>
            <a:r>
              <a:rPr lang="en-US" dirty="0"/>
              <a:t> relationship between them</a:t>
            </a:r>
          </a:p>
          <a:p>
            <a:pPr lvl="1"/>
            <a:r>
              <a:rPr lang="en-US" dirty="0"/>
              <a:t>0 means no linear relationship</a:t>
            </a:r>
          </a:p>
          <a:p>
            <a:pPr lvl="1"/>
            <a:r>
              <a:rPr lang="en-US" dirty="0"/>
              <a:t>1 means a perfect positive linear relationship</a:t>
            </a:r>
          </a:p>
          <a:p>
            <a:pPr lvl="1"/>
            <a:r>
              <a:rPr lang="en-US" dirty="0"/>
              <a:t>-1 means a perfect negative linear relationship</a:t>
            </a:r>
          </a:p>
          <a:p>
            <a:pPr lvl="1"/>
            <a:endParaRPr lang="en-US" dirty="0"/>
          </a:p>
        </p:txBody>
      </p:sp>
      <p:pic>
        <p:nvPicPr>
          <p:cNvPr id="19" name="Picture 18">
            <a:extLst>
              <a:ext uri="{FF2B5EF4-FFF2-40B4-BE49-F238E27FC236}">
                <a16:creationId xmlns:a16="http://schemas.microsoft.com/office/drawing/2014/main" id="{C30FE18E-3E81-8746-AC23-DE216FAD57B6}"/>
              </a:ext>
            </a:extLst>
          </p:cNvPr>
          <p:cNvPicPr>
            <a:picLocks noChangeAspect="1"/>
          </p:cNvPicPr>
          <p:nvPr/>
        </p:nvPicPr>
        <p:blipFill>
          <a:blip r:embed="rId2"/>
          <a:stretch>
            <a:fillRect/>
          </a:stretch>
        </p:blipFill>
        <p:spPr>
          <a:xfrm>
            <a:off x="2476983" y="3934112"/>
            <a:ext cx="1992063" cy="1494047"/>
          </a:xfrm>
          <a:prstGeom prst="rect">
            <a:avLst/>
          </a:prstGeom>
        </p:spPr>
      </p:pic>
      <p:pic>
        <p:nvPicPr>
          <p:cNvPr id="21" name="Picture 20">
            <a:extLst>
              <a:ext uri="{FF2B5EF4-FFF2-40B4-BE49-F238E27FC236}">
                <a16:creationId xmlns:a16="http://schemas.microsoft.com/office/drawing/2014/main" id="{F3D7F1D7-533C-7248-AB6D-36F43DA20EC0}"/>
              </a:ext>
            </a:extLst>
          </p:cNvPr>
          <p:cNvPicPr>
            <a:picLocks noChangeAspect="1"/>
          </p:cNvPicPr>
          <p:nvPr/>
        </p:nvPicPr>
        <p:blipFill>
          <a:blip r:embed="rId3"/>
          <a:stretch>
            <a:fillRect/>
          </a:stretch>
        </p:blipFill>
        <p:spPr>
          <a:xfrm>
            <a:off x="4541974" y="3963258"/>
            <a:ext cx="1950735" cy="1463051"/>
          </a:xfrm>
          <a:prstGeom prst="rect">
            <a:avLst/>
          </a:prstGeom>
        </p:spPr>
      </p:pic>
      <p:pic>
        <p:nvPicPr>
          <p:cNvPr id="23" name="Picture 22">
            <a:extLst>
              <a:ext uri="{FF2B5EF4-FFF2-40B4-BE49-F238E27FC236}">
                <a16:creationId xmlns:a16="http://schemas.microsoft.com/office/drawing/2014/main" id="{620D8F5D-EF26-7045-981B-3AC5A8F2B6C4}"/>
              </a:ext>
            </a:extLst>
          </p:cNvPr>
          <p:cNvPicPr>
            <a:picLocks noChangeAspect="1"/>
          </p:cNvPicPr>
          <p:nvPr/>
        </p:nvPicPr>
        <p:blipFill>
          <a:blip r:embed="rId4"/>
          <a:stretch>
            <a:fillRect/>
          </a:stretch>
        </p:blipFill>
        <p:spPr>
          <a:xfrm>
            <a:off x="6694911" y="3965802"/>
            <a:ext cx="1942002" cy="1456502"/>
          </a:xfrm>
          <a:prstGeom prst="rect">
            <a:avLst/>
          </a:prstGeom>
        </p:spPr>
      </p:pic>
      <p:pic>
        <p:nvPicPr>
          <p:cNvPr id="25" name="Picture 24">
            <a:extLst>
              <a:ext uri="{FF2B5EF4-FFF2-40B4-BE49-F238E27FC236}">
                <a16:creationId xmlns:a16="http://schemas.microsoft.com/office/drawing/2014/main" id="{9C69E8CC-E38D-044D-9F09-10E7C2135D45}"/>
              </a:ext>
            </a:extLst>
          </p:cNvPr>
          <p:cNvPicPr>
            <a:picLocks noChangeAspect="1"/>
          </p:cNvPicPr>
          <p:nvPr/>
        </p:nvPicPr>
        <p:blipFill>
          <a:blip r:embed="rId5"/>
          <a:stretch>
            <a:fillRect/>
          </a:stretch>
        </p:blipFill>
        <p:spPr>
          <a:xfrm>
            <a:off x="1967695" y="5315432"/>
            <a:ext cx="1819012" cy="1364260"/>
          </a:xfrm>
          <a:prstGeom prst="rect">
            <a:avLst/>
          </a:prstGeom>
        </p:spPr>
      </p:pic>
      <p:pic>
        <p:nvPicPr>
          <p:cNvPr id="27" name="Picture 26">
            <a:extLst>
              <a:ext uri="{FF2B5EF4-FFF2-40B4-BE49-F238E27FC236}">
                <a16:creationId xmlns:a16="http://schemas.microsoft.com/office/drawing/2014/main" id="{6191F373-5BE9-8B46-9E71-7E49C097958F}"/>
              </a:ext>
            </a:extLst>
          </p:cNvPr>
          <p:cNvPicPr>
            <a:picLocks noChangeAspect="1"/>
          </p:cNvPicPr>
          <p:nvPr/>
        </p:nvPicPr>
        <p:blipFill>
          <a:blip r:embed="rId6"/>
          <a:stretch>
            <a:fillRect/>
          </a:stretch>
        </p:blipFill>
        <p:spPr>
          <a:xfrm>
            <a:off x="3761773" y="5307993"/>
            <a:ext cx="1844362" cy="1383272"/>
          </a:xfrm>
          <a:prstGeom prst="rect">
            <a:avLst/>
          </a:prstGeom>
        </p:spPr>
      </p:pic>
      <p:pic>
        <p:nvPicPr>
          <p:cNvPr id="29" name="Picture 28">
            <a:extLst>
              <a:ext uri="{FF2B5EF4-FFF2-40B4-BE49-F238E27FC236}">
                <a16:creationId xmlns:a16="http://schemas.microsoft.com/office/drawing/2014/main" id="{7824B8CC-EDAB-7A4D-8C9A-5CFBCD290B18}"/>
              </a:ext>
            </a:extLst>
          </p:cNvPr>
          <p:cNvPicPr>
            <a:picLocks noChangeAspect="1"/>
          </p:cNvPicPr>
          <p:nvPr/>
        </p:nvPicPr>
        <p:blipFill>
          <a:blip r:embed="rId7"/>
          <a:stretch>
            <a:fillRect/>
          </a:stretch>
        </p:blipFill>
        <p:spPr>
          <a:xfrm>
            <a:off x="5610959" y="5288660"/>
            <a:ext cx="1901009" cy="1425756"/>
          </a:xfrm>
          <a:prstGeom prst="rect">
            <a:avLst/>
          </a:prstGeom>
        </p:spPr>
      </p:pic>
      <p:pic>
        <p:nvPicPr>
          <p:cNvPr id="31" name="Picture 30">
            <a:extLst>
              <a:ext uri="{FF2B5EF4-FFF2-40B4-BE49-F238E27FC236}">
                <a16:creationId xmlns:a16="http://schemas.microsoft.com/office/drawing/2014/main" id="{5B2F25DE-FE85-DF43-A89E-832521DD2F0A}"/>
              </a:ext>
            </a:extLst>
          </p:cNvPr>
          <p:cNvPicPr>
            <a:picLocks noChangeAspect="1"/>
          </p:cNvPicPr>
          <p:nvPr/>
        </p:nvPicPr>
        <p:blipFill>
          <a:blip r:embed="rId8"/>
          <a:stretch>
            <a:fillRect/>
          </a:stretch>
        </p:blipFill>
        <p:spPr>
          <a:xfrm>
            <a:off x="7430385" y="5275808"/>
            <a:ext cx="1991407" cy="1493556"/>
          </a:xfrm>
          <a:prstGeom prst="rect">
            <a:avLst/>
          </a:prstGeom>
        </p:spPr>
      </p:pic>
    </p:spTree>
    <p:extLst>
      <p:ext uri="{BB962C8B-B14F-4D97-AF65-F5344CB8AC3E}">
        <p14:creationId xmlns:p14="http://schemas.microsoft.com/office/powerpoint/2010/main" val="361119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the correlation coefficient works</a:t>
            </a:r>
          </a:p>
        </p:txBody>
      </p:sp>
      <p:sp>
        <p:nvSpPr>
          <p:cNvPr id="3" name="Content Placeholder 2"/>
          <p:cNvSpPr>
            <a:spLocks noGrp="1"/>
          </p:cNvSpPr>
          <p:nvPr>
            <p:ph idx="1"/>
          </p:nvPr>
        </p:nvSpPr>
        <p:spPr/>
        <p:txBody>
          <a:bodyPr>
            <a:normAutofit fontScale="85000" lnSpcReduction="20000"/>
          </a:bodyPr>
          <a:lstStyle/>
          <a:p>
            <a:r>
              <a:rPr lang="en-US" dirty="0"/>
              <a:t>If a value is bigger than the mean, its standardized score is positive, otherwise its standardized score is negative</a:t>
            </a:r>
          </a:p>
          <a:p>
            <a:r>
              <a:rPr lang="en-US" dirty="0"/>
              <a:t>The product of two standardized scores will be positive if both scores are positive, or both scores are negative i.e. if both scores are bigger than the mean, or both are less than the mean</a:t>
            </a:r>
          </a:p>
          <a:p>
            <a:r>
              <a:rPr lang="en-US" dirty="0"/>
              <a:t>So if one variable tends to increase when the other tends to increase, the bulk of the products of standardized scores will be positive, and the correlation coefficient will be high</a:t>
            </a:r>
          </a:p>
          <a:p>
            <a:r>
              <a:rPr lang="en-US" dirty="0"/>
              <a:t>On the other hand, if one variable tends to decrease when the other increases, the bulk of the products of standardized scores will be negative, and the correlation coefficient will be low</a:t>
            </a:r>
          </a:p>
          <a:p>
            <a:r>
              <a:rPr lang="en-US" dirty="0"/>
              <a:t>If there is no relationship, the standardized scores will be randomly distributed, and their products will tend to cancel out</a:t>
            </a:r>
          </a:p>
        </p:txBody>
      </p:sp>
      <p:sp>
        <p:nvSpPr>
          <p:cNvPr id="4" name="Footer Placeholder 3"/>
          <p:cNvSpPr>
            <a:spLocks noGrp="1"/>
          </p:cNvSpPr>
          <p:nvPr>
            <p:ph type="ftr" sz="quarter" idx="3"/>
          </p:nvPr>
        </p:nvSpPr>
        <p:spPr>
          <a:xfrm>
            <a:off x="457200" y="6356350"/>
            <a:ext cx="8229600" cy="365125"/>
          </a:xfrm>
          <a:prstGeom prst="rect">
            <a:avLst/>
          </a:prstGeom>
          <a:gradFill flip="none" rotWithShape="1">
            <a:gsLst>
              <a:gs pos="0">
                <a:srgbClr val="283639"/>
              </a:gs>
              <a:gs pos="100000">
                <a:srgbClr val="081018"/>
              </a:gs>
            </a:gsLst>
            <a:lin ang="5400000" scaled="0"/>
            <a:tileRect/>
          </a:gradFill>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Georgi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Marshall University School of Medicine</a:t>
            </a:r>
            <a:endParaRPr lang="en-US" dirty="0"/>
          </a:p>
        </p:txBody>
      </p:sp>
    </p:spTree>
    <p:extLst>
      <p:ext uri="{BB962C8B-B14F-4D97-AF65-F5344CB8AC3E}">
        <p14:creationId xmlns:p14="http://schemas.microsoft.com/office/powerpoint/2010/main" val="3564639078"/>
      </p:ext>
    </p:extLst>
  </p:cSld>
  <p:clrMapOvr>
    <a:masterClrMapping/>
  </p:clrMapOvr>
</p:sld>
</file>

<file path=ppt/theme/theme1.xml><?xml version="1.0" encoding="utf-8"?>
<a:theme xmlns:a="http://schemas.openxmlformats.org/drawingml/2006/main" name="MUS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0325">
          <a:solidFill>
            <a:srgbClr val="535C5C"/>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rgbClr val="00AF41"/>
        </a:solid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MUSOM" id="{CB6BB4B1-8331-CB4D-B3AA-CD1B2079FC59}" vid="{DE073F15-A86C-7640-8012-1389FBAB8C18}"/>
    </a:ext>
  </a:extLst>
</a:theme>
</file>

<file path=docProps/app.xml><?xml version="1.0" encoding="utf-8"?>
<Properties xmlns="http://schemas.openxmlformats.org/officeDocument/2006/extended-properties" xmlns:vt="http://schemas.openxmlformats.org/officeDocument/2006/docPropsVTypes">
  <TotalTime>3</TotalTime>
  <Words>1241</Words>
  <Application>Microsoft Macintosh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Georgia</vt:lpstr>
      <vt:lpstr>JetBrains Mono</vt:lpstr>
      <vt:lpstr>MUSOM</vt:lpstr>
      <vt:lpstr>BMR 617</vt:lpstr>
      <vt:lpstr>Q →Q case</vt:lpstr>
      <vt:lpstr>Example</vt:lpstr>
      <vt:lpstr>Data</vt:lpstr>
      <vt:lpstr>Variability</vt:lpstr>
      <vt:lpstr>Covariability or Correlation</vt:lpstr>
      <vt:lpstr>The correlation coefficient</vt:lpstr>
      <vt:lpstr>Correlation</vt:lpstr>
      <vt:lpstr>Why the correlation coefficient works</vt:lpstr>
      <vt:lpstr>Computing the correlation coefficient in R</vt:lpstr>
      <vt:lpstr>Interpreting the correlation coefficient</vt:lpstr>
      <vt:lpstr>Correlation and Causation</vt:lpstr>
      <vt:lpstr>Which explanation is correct?</vt:lpstr>
      <vt:lpstr>Caution 1: beware of large samples</vt:lpstr>
      <vt:lpstr>Caution 2: beware of confounding variables</vt:lpstr>
      <vt:lpstr>A closer look at the Triglycerides-Glucose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BMR 617</dc:title>
  <dc:creator>Denvir, James</dc:creator>
  <cp:lastModifiedBy>Denvir, James</cp:lastModifiedBy>
  <cp:revision>1</cp:revision>
  <dcterms:created xsi:type="dcterms:W3CDTF">2021-03-09T04:34:08Z</dcterms:created>
  <dcterms:modified xsi:type="dcterms:W3CDTF">2021-03-09T04:37:21Z</dcterms:modified>
</cp:coreProperties>
</file>