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258" r:id="rId3"/>
    <p:sldId id="259" r:id="rId4"/>
    <p:sldId id="260" r:id="rId5"/>
    <p:sldId id="261" r:id="rId6"/>
    <p:sldId id="262" r:id="rId7"/>
    <p:sldId id="263" r:id="rId8"/>
    <p:sldId id="264" r:id="rId9"/>
    <p:sldId id="265"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showGuides="1">
      <p:cViewPr varScale="1">
        <p:scale>
          <a:sx n="102" d="100"/>
          <a:sy n="102" d="100"/>
        </p:scale>
        <p:origin x="192"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70608-F26A-6F49-A4F2-C27F359B3049}" type="datetimeFigureOut">
              <a:rPr lang="en-US" smtClean="0"/>
              <a:t>2/23/21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359FA-3B37-6D49-939D-1384B4BD368D}" type="slidenum">
              <a:rPr lang="en-US" smtClean="0"/>
              <a:t>‹#›</a:t>
            </a:fld>
            <a:endParaRPr lang="en-US"/>
          </a:p>
        </p:txBody>
      </p:sp>
    </p:spTree>
    <p:extLst>
      <p:ext uri="{BB962C8B-B14F-4D97-AF65-F5344CB8AC3E}">
        <p14:creationId xmlns:p14="http://schemas.microsoft.com/office/powerpoint/2010/main" val="2921519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5B1BD-315B-384C-8FA1-186FC0A44D22}" type="slidenum">
              <a:rPr lang="en-US" smtClean="0"/>
              <a:pPr/>
              <a:t>19</a:t>
            </a:fld>
            <a:endParaRPr lang="en-US"/>
          </a:p>
        </p:txBody>
      </p:sp>
    </p:spTree>
    <p:extLst>
      <p:ext uri="{BB962C8B-B14F-4D97-AF65-F5344CB8AC3E}">
        <p14:creationId xmlns:p14="http://schemas.microsoft.com/office/powerpoint/2010/main" val="3517005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03DF36-57CD-3446-BDF9-E1BC8329CAD6}" type="datetimeFigureOut">
              <a:rPr lang="en-US" smtClean="0"/>
              <a:t>2/11/21</a:t>
            </a:fld>
            <a:endParaRPr lang="en-US"/>
          </a:p>
        </p:txBody>
      </p:sp>
      <p:sp>
        <p:nvSpPr>
          <p:cNvPr id="6" name="Slide Number Placeholder 5"/>
          <p:cNvSpPr>
            <a:spLocks noGrp="1"/>
          </p:cNvSpPr>
          <p:nvPr>
            <p:ph type="sldNum" sz="quarter" idx="12"/>
          </p:nvPr>
        </p:nvSpPr>
        <p:spPr/>
        <p:txBody>
          <a:bodyPr/>
          <a:lstStyle/>
          <a:p>
            <a:fld id="{582CCC66-7222-354F-8C1F-60361FDE6147}" type="slidenum">
              <a:rPr lang="en-US" smtClean="0"/>
              <a:t>‹#›</a:t>
            </a:fld>
            <a:endParaRPr lang="en-US"/>
          </a:p>
        </p:txBody>
      </p:sp>
      <p:sp>
        <p:nvSpPr>
          <p:cNvPr id="7" name="Footer Placeholder 4">
            <a:extLst>
              <a:ext uri="{FF2B5EF4-FFF2-40B4-BE49-F238E27FC236}">
                <a16:creationId xmlns:a16="http://schemas.microsoft.com/office/drawing/2014/main" id="{FB6F00A2-D617-FA4B-A3BF-B86CDE3843DC}"/>
              </a:ext>
            </a:extLst>
          </p:cNvPr>
          <p:cNvSpPr txBox="1">
            <a:spLocks/>
          </p:cNvSpPr>
          <p:nvPr/>
        </p:nvSpPr>
        <p:spPr>
          <a:xfrm>
            <a:off x="4038600" y="6356350"/>
            <a:ext cx="4114800" cy="365125"/>
          </a:xfrm>
          <a:prstGeom prst="rect">
            <a:avLst/>
          </a:prstGeom>
          <a:solidFill>
            <a:srgbClr val="00AF41"/>
          </a:solidFill>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Marshall University Joan C. Edwards School of Medicine</a:t>
            </a:r>
            <a:endParaRPr lang="en-US" dirty="0"/>
          </a:p>
        </p:txBody>
      </p:sp>
    </p:spTree>
    <p:extLst>
      <p:ext uri="{BB962C8B-B14F-4D97-AF65-F5344CB8AC3E}">
        <p14:creationId xmlns:p14="http://schemas.microsoft.com/office/powerpoint/2010/main" val="2549398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03DF36-57CD-3446-BDF9-E1BC8329CAD6}" type="datetimeFigureOut">
              <a:rPr lang="en-US" smtClean="0"/>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CCC66-7222-354F-8C1F-60361FDE6147}" type="slidenum">
              <a:rPr lang="en-US" smtClean="0"/>
              <a:t>‹#›</a:t>
            </a:fld>
            <a:endParaRPr lang="en-US"/>
          </a:p>
        </p:txBody>
      </p:sp>
    </p:spTree>
    <p:extLst>
      <p:ext uri="{BB962C8B-B14F-4D97-AF65-F5344CB8AC3E}">
        <p14:creationId xmlns:p14="http://schemas.microsoft.com/office/powerpoint/2010/main" val="60181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03DF36-57CD-3446-BDF9-E1BC8329CAD6}" type="datetimeFigureOut">
              <a:rPr lang="en-US" smtClean="0"/>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CCC66-7222-354F-8C1F-60361FDE6147}" type="slidenum">
              <a:rPr lang="en-US" smtClean="0"/>
              <a:t>‹#›</a:t>
            </a:fld>
            <a:endParaRPr lang="en-US"/>
          </a:p>
        </p:txBody>
      </p:sp>
    </p:spTree>
    <p:extLst>
      <p:ext uri="{BB962C8B-B14F-4D97-AF65-F5344CB8AC3E}">
        <p14:creationId xmlns:p14="http://schemas.microsoft.com/office/powerpoint/2010/main" val="1739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03DF36-57CD-3446-BDF9-E1BC8329CAD6}" type="datetimeFigureOut">
              <a:rPr lang="en-US" smtClean="0"/>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CCC66-7222-354F-8C1F-60361FDE6147}" type="slidenum">
              <a:rPr lang="en-US" smtClean="0"/>
              <a:t>‹#›</a:t>
            </a:fld>
            <a:endParaRPr lang="en-US"/>
          </a:p>
        </p:txBody>
      </p:sp>
    </p:spTree>
    <p:extLst>
      <p:ext uri="{BB962C8B-B14F-4D97-AF65-F5344CB8AC3E}">
        <p14:creationId xmlns:p14="http://schemas.microsoft.com/office/powerpoint/2010/main" val="359829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3DF36-57CD-3446-BDF9-E1BC8329CAD6}" type="datetimeFigureOut">
              <a:rPr lang="en-US" smtClean="0"/>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CCC66-7222-354F-8C1F-60361FDE6147}" type="slidenum">
              <a:rPr lang="en-US" smtClean="0"/>
              <a:t>‹#›</a:t>
            </a:fld>
            <a:endParaRPr lang="en-US"/>
          </a:p>
        </p:txBody>
      </p:sp>
    </p:spTree>
    <p:extLst>
      <p:ext uri="{BB962C8B-B14F-4D97-AF65-F5344CB8AC3E}">
        <p14:creationId xmlns:p14="http://schemas.microsoft.com/office/powerpoint/2010/main" val="291842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03DF36-57CD-3446-BDF9-E1BC8329CAD6}" type="datetimeFigureOut">
              <a:rPr lang="en-US" smtClean="0"/>
              <a:t>2/11/21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CCC66-7222-354F-8C1F-60361FDE6147}" type="slidenum">
              <a:rPr lang="en-US" smtClean="0"/>
              <a:t>‹#›</a:t>
            </a:fld>
            <a:endParaRPr lang="en-US"/>
          </a:p>
        </p:txBody>
      </p:sp>
    </p:spTree>
    <p:extLst>
      <p:ext uri="{BB962C8B-B14F-4D97-AF65-F5344CB8AC3E}">
        <p14:creationId xmlns:p14="http://schemas.microsoft.com/office/powerpoint/2010/main" val="139703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03DF36-57CD-3446-BDF9-E1BC8329CAD6}" type="datetimeFigureOut">
              <a:rPr lang="en-US" smtClean="0"/>
              <a:t>2/11/21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CCC66-7222-354F-8C1F-60361FDE6147}" type="slidenum">
              <a:rPr lang="en-US" smtClean="0"/>
              <a:t>‹#›</a:t>
            </a:fld>
            <a:endParaRPr lang="en-US"/>
          </a:p>
        </p:txBody>
      </p:sp>
    </p:spTree>
    <p:extLst>
      <p:ext uri="{BB962C8B-B14F-4D97-AF65-F5344CB8AC3E}">
        <p14:creationId xmlns:p14="http://schemas.microsoft.com/office/powerpoint/2010/main" val="94198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03DF36-57CD-3446-BDF9-E1BC8329CAD6}" type="datetimeFigureOut">
              <a:rPr lang="en-US" smtClean="0"/>
              <a:t>2/11/21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CCC66-7222-354F-8C1F-60361FDE6147}" type="slidenum">
              <a:rPr lang="en-US" smtClean="0"/>
              <a:t>‹#›</a:t>
            </a:fld>
            <a:endParaRPr lang="en-US"/>
          </a:p>
        </p:txBody>
      </p:sp>
    </p:spTree>
    <p:extLst>
      <p:ext uri="{BB962C8B-B14F-4D97-AF65-F5344CB8AC3E}">
        <p14:creationId xmlns:p14="http://schemas.microsoft.com/office/powerpoint/2010/main" val="381971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3DF36-57CD-3446-BDF9-E1BC8329CAD6}" type="datetimeFigureOut">
              <a:rPr lang="en-US" smtClean="0"/>
              <a:t>2/11/21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CCC66-7222-354F-8C1F-60361FDE6147}" type="slidenum">
              <a:rPr lang="en-US" smtClean="0"/>
              <a:t>‹#›</a:t>
            </a:fld>
            <a:endParaRPr lang="en-US"/>
          </a:p>
        </p:txBody>
      </p:sp>
    </p:spTree>
    <p:extLst>
      <p:ext uri="{BB962C8B-B14F-4D97-AF65-F5344CB8AC3E}">
        <p14:creationId xmlns:p14="http://schemas.microsoft.com/office/powerpoint/2010/main" val="137194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03DF36-57CD-3446-BDF9-E1BC8329CAD6}" type="datetimeFigureOut">
              <a:rPr lang="en-US" smtClean="0"/>
              <a:t>2/11/21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CCC66-7222-354F-8C1F-60361FDE6147}" type="slidenum">
              <a:rPr lang="en-US" smtClean="0"/>
              <a:t>‹#›</a:t>
            </a:fld>
            <a:endParaRPr lang="en-US"/>
          </a:p>
        </p:txBody>
      </p:sp>
    </p:spTree>
    <p:extLst>
      <p:ext uri="{BB962C8B-B14F-4D97-AF65-F5344CB8AC3E}">
        <p14:creationId xmlns:p14="http://schemas.microsoft.com/office/powerpoint/2010/main" val="2984546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03DF36-57CD-3446-BDF9-E1BC8329CAD6}" type="datetimeFigureOut">
              <a:rPr lang="en-US" smtClean="0"/>
              <a:t>2/11/21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CCC66-7222-354F-8C1F-60361FDE6147}" type="slidenum">
              <a:rPr lang="en-US" smtClean="0"/>
              <a:t>‹#›</a:t>
            </a:fld>
            <a:endParaRPr lang="en-US"/>
          </a:p>
        </p:txBody>
      </p:sp>
    </p:spTree>
    <p:extLst>
      <p:ext uri="{BB962C8B-B14F-4D97-AF65-F5344CB8AC3E}">
        <p14:creationId xmlns:p14="http://schemas.microsoft.com/office/powerpoint/2010/main" val="1822223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a:solidFill>
            <a:srgbClr val="00AF41"/>
          </a:solidFill>
        </p:spPr>
        <p:txBody>
          <a:bodyPr vert="horz" lIns="91440" tIns="45720" rIns="91440" bIns="45720" rtlCol="0" anchor="ctr"/>
          <a:lstStyle>
            <a:lvl1pPr algn="l">
              <a:defRPr sz="1200">
                <a:solidFill>
                  <a:schemeClr val="bg1"/>
                </a:solidFill>
              </a:defRPr>
            </a:lvl1pPr>
          </a:lstStyle>
          <a:p>
            <a:fld id="{7703DF36-57CD-3446-BDF9-E1BC8329CAD6}" type="datetimeFigureOut">
              <a:rPr lang="en-US" smtClean="0"/>
              <a:t>2/11/21</a:t>
            </a:fld>
            <a:endParaRPr lang="en-US"/>
          </a:p>
        </p:txBody>
      </p:sp>
      <p:sp>
        <p:nvSpPr>
          <p:cNvPr id="5" name="Footer Placeholder 4"/>
          <p:cNvSpPr>
            <a:spLocks noGrp="1"/>
          </p:cNvSpPr>
          <p:nvPr>
            <p:ph type="ftr" sz="quarter" idx="3"/>
          </p:nvPr>
        </p:nvSpPr>
        <p:spPr>
          <a:xfrm>
            <a:off x="4038600" y="6356350"/>
            <a:ext cx="4114800" cy="365125"/>
          </a:xfrm>
          <a:prstGeom prst="rect">
            <a:avLst/>
          </a:prstGeom>
          <a:solidFill>
            <a:srgbClr val="00AF41"/>
          </a:solidFill>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a:solidFill>
            <a:srgbClr val="00AF41"/>
          </a:solidFill>
        </p:spPr>
        <p:txBody>
          <a:bodyPr vert="horz" lIns="91440" tIns="45720" rIns="91440" bIns="45720" rtlCol="0" anchor="ctr"/>
          <a:lstStyle>
            <a:lvl1pPr algn="r">
              <a:defRPr sz="1200">
                <a:solidFill>
                  <a:schemeClr val="bg1"/>
                </a:solidFill>
              </a:defRPr>
            </a:lvl1pPr>
          </a:lstStyle>
          <a:p>
            <a:fld id="{582CCC66-7222-354F-8C1F-60361FDE6147}" type="slidenum">
              <a:rPr lang="en-US" smtClean="0"/>
              <a:t>‹#›</a:t>
            </a:fld>
            <a:endParaRPr lang="en-US"/>
          </a:p>
        </p:txBody>
      </p:sp>
      <p:sp>
        <p:nvSpPr>
          <p:cNvPr id="7" name="Rectangle 6">
            <a:extLst>
              <a:ext uri="{FF2B5EF4-FFF2-40B4-BE49-F238E27FC236}">
                <a16:creationId xmlns:a16="http://schemas.microsoft.com/office/drawing/2014/main" id="{81769F39-1E61-E84E-84A9-3551FA50AD8E}"/>
              </a:ext>
            </a:extLst>
          </p:cNvPr>
          <p:cNvSpPr/>
          <p:nvPr/>
        </p:nvSpPr>
        <p:spPr>
          <a:xfrm>
            <a:off x="221381" y="1184031"/>
            <a:ext cx="385011" cy="5537443"/>
          </a:xfrm>
          <a:prstGeom prst="rect">
            <a:avLst/>
          </a:prstGeom>
          <a:solidFill>
            <a:srgbClr val="00A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3FAD869-77C3-4B48-B947-FF39E5B89804}"/>
              </a:ext>
            </a:extLst>
          </p:cNvPr>
          <p:cNvPicPr>
            <a:picLocks noChangeAspect="1"/>
          </p:cNvPicPr>
          <p:nvPr/>
        </p:nvPicPr>
        <p:blipFill rotWithShape="1">
          <a:blip r:embed="rId13"/>
          <a:srcRect r="77036"/>
          <a:stretch/>
        </p:blipFill>
        <p:spPr>
          <a:xfrm>
            <a:off x="127596" y="365125"/>
            <a:ext cx="622681" cy="661377"/>
          </a:xfrm>
          <a:prstGeom prst="rect">
            <a:avLst/>
          </a:prstGeom>
        </p:spPr>
      </p:pic>
    </p:spTree>
    <p:extLst>
      <p:ext uri="{BB962C8B-B14F-4D97-AF65-F5344CB8AC3E}">
        <p14:creationId xmlns:p14="http://schemas.microsoft.com/office/powerpoint/2010/main" val="1562074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A56A-D3E7-A840-B9E8-503BCAEFB284}"/>
              </a:ext>
            </a:extLst>
          </p:cNvPr>
          <p:cNvSpPr>
            <a:spLocks noGrp="1"/>
          </p:cNvSpPr>
          <p:nvPr>
            <p:ph type="ctrTitle"/>
          </p:nvPr>
        </p:nvSpPr>
        <p:spPr/>
        <p:txBody>
          <a:bodyPr/>
          <a:lstStyle/>
          <a:p>
            <a:r>
              <a:rPr lang="en-US" dirty="0"/>
              <a:t>BMR 617</a:t>
            </a:r>
          </a:p>
        </p:txBody>
      </p:sp>
      <p:sp>
        <p:nvSpPr>
          <p:cNvPr id="3" name="Subtitle 2">
            <a:extLst>
              <a:ext uri="{FF2B5EF4-FFF2-40B4-BE49-F238E27FC236}">
                <a16:creationId xmlns:a16="http://schemas.microsoft.com/office/drawing/2014/main" id="{0EB8BB88-57B0-964F-AC96-366361F7C538}"/>
              </a:ext>
            </a:extLst>
          </p:cNvPr>
          <p:cNvSpPr>
            <a:spLocks noGrp="1"/>
          </p:cNvSpPr>
          <p:nvPr>
            <p:ph type="subTitle" idx="1"/>
          </p:nvPr>
        </p:nvSpPr>
        <p:spPr/>
        <p:txBody>
          <a:bodyPr/>
          <a:lstStyle/>
          <a:p>
            <a:r>
              <a:rPr lang="en-US" dirty="0"/>
              <a:t>Samples and Populations</a:t>
            </a:r>
            <a:br>
              <a:rPr lang="en-US" dirty="0"/>
            </a:br>
            <a:r>
              <a:rPr lang="en-US" dirty="0"/>
              <a:t>Confidence Intervals of Proportions</a:t>
            </a:r>
          </a:p>
        </p:txBody>
      </p:sp>
    </p:spTree>
    <p:extLst>
      <p:ext uri="{BB962C8B-B14F-4D97-AF65-F5344CB8AC3E}">
        <p14:creationId xmlns:p14="http://schemas.microsoft.com/office/powerpoint/2010/main" val="1476888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data expressed as a proportion</a:t>
            </a:r>
          </a:p>
        </p:txBody>
      </p:sp>
      <p:sp>
        <p:nvSpPr>
          <p:cNvPr id="3" name="Content Placeholder 2"/>
          <p:cNvSpPr>
            <a:spLocks noGrp="1"/>
          </p:cNvSpPr>
          <p:nvPr>
            <p:ph idx="1"/>
          </p:nvPr>
        </p:nvSpPr>
        <p:spPr/>
        <p:txBody>
          <a:bodyPr>
            <a:normAutofit fontScale="92500" lnSpcReduction="10000"/>
          </a:bodyPr>
          <a:lstStyle/>
          <a:p>
            <a:r>
              <a:rPr lang="en-US" dirty="0"/>
              <a:t>In a study of cardiovascular disease in West Virginia, 89 overweight (25&lt;BMI≤30) subjects who had no history of cardiovascular disease were genotyped for the SNP rs5880 in the CETP gene. Of these, 75 (84%) were homozygous (GG) while 14 (16%) were heterozygous (CG).</a:t>
            </a:r>
          </a:p>
          <a:p>
            <a:pPr lvl="1"/>
            <a:r>
              <a:rPr lang="en-US" dirty="0"/>
              <a:t>We would like to know the proportion of our population who are homozygous (GG) at this locus.</a:t>
            </a:r>
          </a:p>
          <a:p>
            <a:pPr lvl="1"/>
            <a:r>
              <a:rPr lang="en-US" dirty="0"/>
              <a:t>What is the population?</a:t>
            </a:r>
          </a:p>
          <a:p>
            <a:pPr lvl="1"/>
            <a:r>
              <a:rPr lang="en-US" dirty="0"/>
              <a:t>Given the data, what is our best estimate of the proportion who are homozygous-GG at this locus?</a:t>
            </a:r>
          </a:p>
          <a:p>
            <a:pPr lvl="1"/>
            <a:r>
              <a:rPr lang="en-US" dirty="0"/>
              <a:t>How confident are we this is representative of the true proportion?</a:t>
            </a:r>
          </a:p>
          <a:p>
            <a:endParaRPr lang="en-US" dirty="0"/>
          </a:p>
          <a:p>
            <a:pPr marL="0" indent="0">
              <a:buNone/>
            </a:pPr>
            <a:r>
              <a:rPr lang="en-US" sz="2100" dirty="0"/>
              <a:t>(West Virginia Medical Journal, </a:t>
            </a:r>
            <a:r>
              <a:rPr lang="en-US" sz="2100" dirty="0" err="1"/>
              <a:t>Vol</a:t>
            </a:r>
            <a:r>
              <a:rPr lang="en-US" sz="2100" dirty="0"/>
              <a:t> 108, January 2012)</a:t>
            </a:r>
          </a:p>
        </p:txBody>
      </p:sp>
    </p:spTree>
    <p:extLst>
      <p:ext uri="{BB962C8B-B14F-4D97-AF65-F5344CB8AC3E}">
        <p14:creationId xmlns:p14="http://schemas.microsoft.com/office/powerpoint/2010/main" val="128603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Confidence Interval for Proportion Data</a:t>
            </a:r>
          </a:p>
        </p:txBody>
      </p:sp>
      <p:sp>
        <p:nvSpPr>
          <p:cNvPr id="3" name="Content Placeholder 2"/>
          <p:cNvSpPr>
            <a:spLocks noGrp="1"/>
          </p:cNvSpPr>
          <p:nvPr>
            <p:ph idx="1"/>
          </p:nvPr>
        </p:nvSpPr>
        <p:spPr/>
        <p:txBody>
          <a:bodyPr>
            <a:normAutofit/>
          </a:bodyPr>
          <a:lstStyle/>
          <a:p>
            <a:r>
              <a:rPr lang="en-US" dirty="0"/>
              <a:t>The population is the set of all West Virginia residents who are overweight (25&lt;BMI≤30) and who have no history of cardiovascular disease (according to the criteria in the publication).</a:t>
            </a:r>
          </a:p>
          <a:p>
            <a:r>
              <a:rPr lang="en-US" dirty="0"/>
              <a:t>From our sample data, the best estimate is that 84% of this population are homozygous (GG) at the rs5880 locus.</a:t>
            </a:r>
          </a:p>
          <a:p>
            <a:r>
              <a:rPr lang="en-US" dirty="0"/>
              <a:t>To express our confidence in this estimate, we can state a confidence interval:</a:t>
            </a:r>
          </a:p>
          <a:p>
            <a:pPr marL="731520" indent="0" algn="ctr">
              <a:buNone/>
            </a:pPr>
            <a:r>
              <a:rPr lang="en-US" dirty="0"/>
              <a:t>We are 95% confident that the range 76.7% to 91.8% contains the true proportion of homozygous (GG) individuals in this population.</a:t>
            </a:r>
          </a:p>
        </p:txBody>
      </p:sp>
    </p:spTree>
    <p:extLst>
      <p:ext uri="{BB962C8B-B14F-4D97-AF65-F5344CB8AC3E}">
        <p14:creationId xmlns:p14="http://schemas.microsoft.com/office/powerpoint/2010/main" val="363356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Understanding Confidence Intervals</a:t>
            </a:r>
          </a:p>
        </p:txBody>
      </p:sp>
      <p:sp>
        <p:nvSpPr>
          <p:cNvPr id="3" name="Content Placeholder 2"/>
          <p:cNvSpPr>
            <a:spLocks noGrp="1"/>
          </p:cNvSpPr>
          <p:nvPr>
            <p:ph idx="1"/>
          </p:nvPr>
        </p:nvSpPr>
        <p:spPr/>
        <p:txBody>
          <a:bodyPr>
            <a:normAutofit/>
          </a:bodyPr>
          <a:lstStyle/>
          <a:p>
            <a:r>
              <a:rPr lang="en-US" dirty="0"/>
              <a:t>The logic of a confidence interval is often subtly misunderstood.</a:t>
            </a:r>
          </a:p>
          <a:p>
            <a:r>
              <a:rPr lang="en-US" dirty="0"/>
              <a:t>It is a little logically misleading to say "There is a 95% chance the true population value lies between 76.7% and 91.8%”.</a:t>
            </a:r>
          </a:p>
          <a:p>
            <a:pPr lvl="1"/>
            <a:r>
              <a:rPr lang="en-US" dirty="0"/>
              <a:t>This implies the true population value is subject to random fluctuations.</a:t>
            </a:r>
          </a:p>
          <a:p>
            <a:pPr lvl="1"/>
            <a:r>
              <a:rPr lang="en-US" dirty="0"/>
              <a:t>It is the confidence interval that is subject to random fluctuations.</a:t>
            </a:r>
          </a:p>
          <a:p>
            <a:r>
              <a:rPr lang="en-US" dirty="0"/>
              <a:t>It's better to say "There is a 95% chance that the interval [76.7%, 91.8%] includes the true population value."</a:t>
            </a:r>
          </a:p>
        </p:txBody>
      </p:sp>
    </p:spTree>
    <p:extLst>
      <p:ext uri="{BB962C8B-B14F-4D97-AF65-F5344CB8AC3E}">
        <p14:creationId xmlns:p14="http://schemas.microsoft.com/office/powerpoint/2010/main" val="3466692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statistical experiment</a:t>
            </a:r>
          </a:p>
        </p:txBody>
      </p:sp>
      <p:sp>
        <p:nvSpPr>
          <p:cNvPr id="3" name="Content Placeholder 2"/>
          <p:cNvSpPr>
            <a:spLocks noGrp="1"/>
          </p:cNvSpPr>
          <p:nvPr>
            <p:ph idx="1"/>
          </p:nvPr>
        </p:nvSpPr>
        <p:spPr/>
        <p:txBody>
          <a:bodyPr>
            <a:normAutofit/>
          </a:bodyPr>
          <a:lstStyle/>
          <a:p>
            <a:r>
              <a:rPr lang="en-US" dirty="0"/>
              <a:t>This statistical experiment may clarify how confidence intervals work.</a:t>
            </a:r>
          </a:p>
          <a:p>
            <a:r>
              <a:rPr lang="en-US" dirty="0"/>
              <a:t>Take a bag with 25 red balls and 75 black balls. We know that the true proportion of red balls in the bag is 25%, but we will try to estimate this by sampling (and computing a confidence interval).</a:t>
            </a:r>
          </a:p>
          <a:p>
            <a:pPr lvl="1"/>
            <a:r>
              <a:rPr lang="en-US" dirty="0"/>
              <a:t>Draw 15 balls from the bag.</a:t>
            </a:r>
          </a:p>
          <a:p>
            <a:pPr lvl="1"/>
            <a:r>
              <a:rPr lang="en-US" dirty="0"/>
              <a:t>Compute the proportion of those that are red.</a:t>
            </a:r>
          </a:p>
          <a:p>
            <a:pPr lvl="1"/>
            <a:r>
              <a:rPr lang="en-US" dirty="0"/>
              <a:t>Calculate the 95% confidence interval for that proportion.</a:t>
            </a:r>
          </a:p>
          <a:p>
            <a:pPr lvl="1"/>
            <a:r>
              <a:rPr lang="en-US" dirty="0"/>
              <a:t>Replace the balls, and repeat 40 times.</a:t>
            </a:r>
          </a:p>
          <a:p>
            <a:pPr lvl="2"/>
            <a:r>
              <a:rPr lang="en-US" dirty="0"/>
              <a:t>So we end up with 40 confidence intervals</a:t>
            </a:r>
          </a:p>
        </p:txBody>
      </p:sp>
    </p:spTree>
    <p:extLst>
      <p:ext uri="{BB962C8B-B14F-4D97-AF65-F5344CB8AC3E}">
        <p14:creationId xmlns:p14="http://schemas.microsoft.com/office/powerpoint/2010/main" val="4115127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Confidence Interval Experiment Results</a:t>
            </a:r>
          </a:p>
        </p:txBody>
      </p:sp>
      <p:pic>
        <p:nvPicPr>
          <p:cNvPr id="5" name="Content Placeholder 4" descr="confIntervals.pn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541906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Confidence Interval Experiment Results (continued)</a:t>
            </a:r>
          </a:p>
        </p:txBody>
      </p:sp>
      <p:sp>
        <p:nvSpPr>
          <p:cNvPr id="3" name="Content Placeholder 2"/>
          <p:cNvSpPr>
            <a:spLocks noGrp="1"/>
          </p:cNvSpPr>
          <p:nvPr>
            <p:ph idx="1"/>
          </p:nvPr>
        </p:nvSpPr>
        <p:spPr/>
        <p:txBody>
          <a:bodyPr>
            <a:normAutofit/>
          </a:bodyPr>
          <a:lstStyle/>
          <a:p>
            <a:r>
              <a:rPr lang="en-US" dirty="0"/>
              <a:t>Each time we compute a 95% confidence interval, it has a 95% chance of containing the true population value. </a:t>
            </a:r>
          </a:p>
          <a:p>
            <a:r>
              <a:rPr lang="en-US" dirty="0"/>
              <a:t>Since we computed 40, we'd expect, on average, 38 of these to contain the true population value. </a:t>
            </a:r>
          </a:p>
          <a:p>
            <a:r>
              <a:rPr lang="en-US" dirty="0"/>
              <a:t>In this case, we actually know the true population value is 0.25, so we can check. </a:t>
            </a:r>
          </a:p>
          <a:p>
            <a:pPr lvl="1"/>
            <a:r>
              <a:rPr lang="en-US" dirty="0"/>
              <a:t>It turns out - in this example - that only 37 of the 40 (92.5%) contain the true value. </a:t>
            </a:r>
          </a:p>
          <a:p>
            <a:r>
              <a:rPr lang="en-US" dirty="0"/>
              <a:t>The more repeats you do, the closer you'll get to 95% of the intervals containing the true value.</a:t>
            </a:r>
          </a:p>
        </p:txBody>
      </p:sp>
    </p:spTree>
    <p:extLst>
      <p:ext uri="{BB962C8B-B14F-4D97-AF65-F5344CB8AC3E}">
        <p14:creationId xmlns:p14="http://schemas.microsoft.com/office/powerpoint/2010/main" val="1669589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Levels of Confidence</a:t>
            </a:r>
          </a:p>
        </p:txBody>
      </p:sp>
      <p:sp>
        <p:nvSpPr>
          <p:cNvPr id="3" name="Content Placeholder 2"/>
          <p:cNvSpPr>
            <a:spLocks noGrp="1"/>
          </p:cNvSpPr>
          <p:nvPr>
            <p:ph idx="1"/>
          </p:nvPr>
        </p:nvSpPr>
        <p:spPr/>
        <p:txBody>
          <a:bodyPr>
            <a:normAutofit/>
          </a:bodyPr>
          <a:lstStyle/>
          <a:p>
            <a:r>
              <a:rPr lang="en-US" dirty="0"/>
              <a:t>What's special about 95%?</a:t>
            </a:r>
          </a:p>
          <a:p>
            <a:pPr lvl="1"/>
            <a:r>
              <a:rPr lang="en-US" dirty="0"/>
              <a:t>Nothing at all!</a:t>
            </a:r>
          </a:p>
          <a:p>
            <a:pPr lvl="1"/>
            <a:r>
              <a:rPr lang="en-US" dirty="0"/>
              <a:t>Commonly used only by tradition.</a:t>
            </a:r>
          </a:p>
          <a:p>
            <a:pPr lvl="1"/>
            <a:r>
              <a:rPr lang="en-US" dirty="0"/>
              <a:t>Could just as well compute 90% confidence intervals, 99% confidence intervals, or any other value up to 100%</a:t>
            </a:r>
          </a:p>
          <a:p>
            <a:pPr lvl="2"/>
            <a:r>
              <a:rPr lang="en-US" dirty="0"/>
              <a:t>Would the 90% confidence interval for our genotype data be wider or narrower than the 95% confidence interval?</a:t>
            </a:r>
          </a:p>
          <a:p>
            <a:pPr lvl="2"/>
            <a:r>
              <a:rPr lang="en-US" dirty="0"/>
              <a:t> What would the 100% confidence interval be for these data? </a:t>
            </a:r>
          </a:p>
          <a:p>
            <a:pPr lvl="3"/>
            <a:r>
              <a:rPr lang="en-US" dirty="0"/>
              <a:t>Is this helpful?</a:t>
            </a:r>
          </a:p>
        </p:txBody>
      </p:sp>
    </p:spTree>
    <p:extLst>
      <p:ext uri="{BB962C8B-B14F-4D97-AF65-F5344CB8AC3E}">
        <p14:creationId xmlns:p14="http://schemas.microsoft.com/office/powerpoint/2010/main" val="4012958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Confidence Intervals: Assumptions</a:t>
            </a:r>
          </a:p>
        </p:txBody>
      </p:sp>
      <p:sp>
        <p:nvSpPr>
          <p:cNvPr id="3" name="Content Placeholder 2"/>
          <p:cNvSpPr>
            <a:spLocks noGrp="1"/>
          </p:cNvSpPr>
          <p:nvPr>
            <p:ph idx="1"/>
          </p:nvPr>
        </p:nvSpPr>
        <p:spPr/>
        <p:txBody>
          <a:bodyPr>
            <a:normAutofit/>
          </a:bodyPr>
          <a:lstStyle/>
          <a:p>
            <a:r>
              <a:rPr lang="en-US" dirty="0"/>
              <a:t>Formulae for calculating confidence intervals (coming soon) only work if certain conditions are true. These are the assumptions in the formulae.</a:t>
            </a:r>
          </a:p>
          <a:p>
            <a:pPr lvl="1"/>
            <a:r>
              <a:rPr lang="en-US" dirty="0"/>
              <a:t>The sample is random (or representative) of the population. </a:t>
            </a:r>
          </a:p>
          <a:p>
            <a:pPr lvl="1"/>
            <a:r>
              <a:rPr lang="en-US" dirty="0"/>
              <a:t>The observations in the sample are independent of each other. </a:t>
            </a:r>
          </a:p>
          <a:p>
            <a:pPr lvl="2"/>
            <a:r>
              <a:rPr lang="en-US" dirty="0"/>
              <a:t>What could violate this in our genotype study?</a:t>
            </a:r>
          </a:p>
          <a:p>
            <a:pPr lvl="1"/>
            <a:r>
              <a:rPr lang="en-US" dirty="0"/>
              <a:t>The measurements are accurate.</a:t>
            </a:r>
          </a:p>
        </p:txBody>
      </p:sp>
    </p:spTree>
    <p:extLst>
      <p:ext uri="{BB962C8B-B14F-4D97-AF65-F5344CB8AC3E}">
        <p14:creationId xmlns:p14="http://schemas.microsoft.com/office/powerpoint/2010/main" val="539871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Violating assumptions</a:t>
            </a:r>
          </a:p>
        </p:txBody>
      </p:sp>
      <p:sp>
        <p:nvSpPr>
          <p:cNvPr id="3" name="Content Placeholder 2"/>
          <p:cNvSpPr>
            <a:spLocks noGrp="1"/>
          </p:cNvSpPr>
          <p:nvPr>
            <p:ph idx="1"/>
          </p:nvPr>
        </p:nvSpPr>
        <p:spPr/>
        <p:txBody>
          <a:bodyPr>
            <a:normAutofit/>
          </a:bodyPr>
          <a:lstStyle/>
          <a:p>
            <a:r>
              <a:rPr lang="en-US" dirty="0"/>
              <a:t>In practice, these assumptions rarely hold exactly. </a:t>
            </a:r>
          </a:p>
          <a:p>
            <a:pPr lvl="1"/>
            <a:r>
              <a:rPr lang="en-US" dirty="0"/>
              <a:t>Important to minimize deviation from the assumptions.</a:t>
            </a:r>
          </a:p>
          <a:p>
            <a:pPr lvl="1"/>
            <a:r>
              <a:rPr lang="en-US" dirty="0"/>
              <a:t>Acknowledge any violations. </a:t>
            </a:r>
          </a:p>
          <a:p>
            <a:pPr lvl="1"/>
            <a:r>
              <a:rPr lang="en-US" dirty="0"/>
              <a:t>Violating the assumptions will make the confidence intervals too optimistic. </a:t>
            </a:r>
          </a:p>
          <a:p>
            <a:pPr lvl="2"/>
            <a:r>
              <a:rPr lang="en-US" dirty="0"/>
              <a:t>Too narrow.</a:t>
            </a:r>
          </a:p>
        </p:txBody>
      </p:sp>
    </p:spTree>
    <p:extLst>
      <p:ext uri="{BB962C8B-B14F-4D97-AF65-F5344CB8AC3E}">
        <p14:creationId xmlns:p14="http://schemas.microsoft.com/office/powerpoint/2010/main" val="3551430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Computing confidence intervals for proportions</a:t>
            </a:r>
          </a:p>
        </p:txBody>
      </p:sp>
      <p:sp>
        <p:nvSpPr>
          <p:cNvPr id="3" name="Content Placeholder 2"/>
          <p:cNvSpPr>
            <a:spLocks noGrp="1"/>
          </p:cNvSpPr>
          <p:nvPr>
            <p:ph idx="1"/>
          </p:nvPr>
        </p:nvSpPr>
        <p:spPr/>
        <p:txBody>
          <a:bodyPr>
            <a:normAutofit/>
          </a:bodyPr>
          <a:lstStyle/>
          <a:p>
            <a:r>
              <a:rPr lang="en-US" dirty="0"/>
              <a:t>Computing confidence intervals for proportions is technically complex. </a:t>
            </a:r>
          </a:p>
          <a:p>
            <a:r>
              <a:rPr lang="en-US" dirty="0"/>
              <a:t>No general agreement on the best way to do this.</a:t>
            </a:r>
          </a:p>
          <a:p>
            <a:r>
              <a:rPr lang="en-US" dirty="0"/>
              <a:t>In R, we can use the </a:t>
            </a:r>
            <a:r>
              <a:rPr lang="en-US" sz="2000" dirty="0" err="1">
                <a:latin typeface="JetBrains Mono" panose="020B0509020102050004" pitchFamily="49" charset="77"/>
              </a:rPr>
              <a:t>binom</a:t>
            </a:r>
            <a:r>
              <a:rPr lang="en-US" dirty="0"/>
              <a:t> package to compute several estimates of 95% confidence intervals for proportions:</a:t>
            </a:r>
            <a:br>
              <a:rPr lang="en-US" dirty="0"/>
            </a:br>
            <a:r>
              <a:rPr lang="en-US" sz="2000" dirty="0" err="1">
                <a:latin typeface="JetBrains Mono" panose="020B0509020102050004" pitchFamily="49" charset="77"/>
              </a:rPr>
              <a:t>install.packages</a:t>
            </a:r>
            <a:r>
              <a:rPr lang="en-US" sz="2000" dirty="0">
                <a:latin typeface="JetBrains Mono" panose="020B0509020102050004" pitchFamily="49" charset="77"/>
              </a:rPr>
              <a:t>('</a:t>
            </a:r>
            <a:r>
              <a:rPr lang="en-US" sz="2000" dirty="0" err="1">
                <a:latin typeface="JetBrains Mono" panose="020B0509020102050004" pitchFamily="49" charset="77"/>
              </a:rPr>
              <a:t>binom</a:t>
            </a:r>
            <a:r>
              <a:rPr lang="en-US" sz="2000" dirty="0">
                <a:latin typeface="JetBrains Mono" panose="020B0509020102050004" pitchFamily="49" charset="77"/>
              </a:rPr>
              <a:t>')</a:t>
            </a:r>
            <a:br>
              <a:rPr lang="en-US" sz="2000" dirty="0">
                <a:latin typeface="JetBrains Mono" panose="020B0509020102050004" pitchFamily="49" charset="77"/>
              </a:rPr>
            </a:br>
            <a:r>
              <a:rPr lang="en-US" sz="2000" dirty="0">
                <a:latin typeface="JetBrains Mono" panose="020B0509020102050004" pitchFamily="49" charset="77"/>
              </a:rPr>
              <a:t>library(</a:t>
            </a:r>
            <a:r>
              <a:rPr lang="en-US" sz="2000" dirty="0" err="1">
                <a:latin typeface="JetBrains Mono" panose="020B0509020102050004" pitchFamily="49" charset="77"/>
              </a:rPr>
              <a:t>binom</a:t>
            </a:r>
            <a:r>
              <a:rPr lang="en-US" sz="2000" dirty="0">
                <a:latin typeface="JetBrains Mono" panose="020B0509020102050004" pitchFamily="49" charset="77"/>
              </a:rPr>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6197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26A2C-8C94-A047-BF80-C9EC4BC3822E}"/>
              </a:ext>
            </a:extLst>
          </p:cNvPr>
          <p:cNvSpPr>
            <a:spLocks noGrp="1"/>
          </p:cNvSpPr>
          <p:nvPr>
            <p:ph type="title"/>
          </p:nvPr>
        </p:nvSpPr>
        <p:spPr/>
        <p:txBody>
          <a:bodyPr/>
          <a:lstStyle/>
          <a:p>
            <a:r>
              <a:rPr lang="en-US" dirty="0"/>
              <a:t>The “Big Picture”</a:t>
            </a:r>
          </a:p>
        </p:txBody>
      </p:sp>
      <p:sp>
        <p:nvSpPr>
          <p:cNvPr id="7" name="Content Placeholder 6">
            <a:extLst>
              <a:ext uri="{FF2B5EF4-FFF2-40B4-BE49-F238E27FC236}">
                <a16:creationId xmlns:a16="http://schemas.microsoft.com/office/drawing/2014/main" id="{AE8D220A-71C7-1642-AA88-ED6529E6571C}"/>
              </a:ext>
            </a:extLst>
          </p:cNvPr>
          <p:cNvSpPr>
            <a:spLocks noGrp="1"/>
          </p:cNvSpPr>
          <p:nvPr>
            <p:ph idx="1"/>
          </p:nvPr>
        </p:nvSpPr>
        <p:spPr>
          <a:xfrm>
            <a:off x="838200" y="1825625"/>
            <a:ext cx="6248400" cy="4351338"/>
          </a:xfrm>
        </p:spPr>
        <p:txBody>
          <a:bodyPr>
            <a:normAutofit/>
          </a:bodyPr>
          <a:lstStyle/>
          <a:p>
            <a:r>
              <a:rPr lang="en-US" dirty="0"/>
              <a:t>In a typical experiment/study:</a:t>
            </a:r>
          </a:p>
          <a:p>
            <a:pPr lvl="1"/>
            <a:r>
              <a:rPr lang="en-US" dirty="0"/>
              <a:t>Collect data from a “population”</a:t>
            </a:r>
          </a:p>
          <a:p>
            <a:pPr lvl="1"/>
            <a:r>
              <a:rPr lang="en-US" dirty="0"/>
              <a:t>Only collect a small sample of the possible data</a:t>
            </a:r>
          </a:p>
          <a:p>
            <a:pPr lvl="1"/>
            <a:r>
              <a:rPr lang="en-US" dirty="0"/>
              <a:t>Explore the data to understand the sample</a:t>
            </a:r>
          </a:p>
          <a:p>
            <a:pPr lvl="1"/>
            <a:r>
              <a:rPr lang="en-US" dirty="0"/>
              <a:t>Use probability to make inferences about the population (not just the sample)</a:t>
            </a:r>
          </a:p>
          <a:p>
            <a:pPr lvl="1"/>
            <a:endParaRPr lang="en-US" dirty="0"/>
          </a:p>
        </p:txBody>
      </p:sp>
      <p:pic>
        <p:nvPicPr>
          <p:cNvPr id="8" name="Picture 7">
            <a:extLst>
              <a:ext uri="{FF2B5EF4-FFF2-40B4-BE49-F238E27FC236}">
                <a16:creationId xmlns:a16="http://schemas.microsoft.com/office/drawing/2014/main" id="{10E2EFCB-A7C2-284A-96D2-359ECE0FE927}"/>
              </a:ext>
            </a:extLst>
          </p:cNvPr>
          <p:cNvPicPr>
            <a:picLocks noChangeAspect="1"/>
          </p:cNvPicPr>
          <p:nvPr/>
        </p:nvPicPr>
        <p:blipFill>
          <a:blip r:embed="rId2"/>
          <a:stretch>
            <a:fillRect/>
          </a:stretch>
        </p:blipFill>
        <p:spPr>
          <a:xfrm>
            <a:off x="7115810" y="1080516"/>
            <a:ext cx="4635500" cy="2667000"/>
          </a:xfrm>
          <a:prstGeom prst="rect">
            <a:avLst/>
          </a:prstGeom>
        </p:spPr>
      </p:pic>
    </p:spTree>
    <p:extLst>
      <p:ext uri="{BB962C8B-B14F-4D97-AF65-F5344CB8AC3E}">
        <p14:creationId xmlns:p14="http://schemas.microsoft.com/office/powerpoint/2010/main" val="2589542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1063-E4D3-B443-A33C-719274EBB0A1}"/>
              </a:ext>
            </a:extLst>
          </p:cNvPr>
          <p:cNvSpPr>
            <a:spLocks noGrp="1"/>
          </p:cNvSpPr>
          <p:nvPr>
            <p:ph type="title"/>
          </p:nvPr>
        </p:nvSpPr>
        <p:spPr/>
        <p:txBody>
          <a:bodyPr/>
          <a:lstStyle/>
          <a:p>
            <a:r>
              <a:rPr lang="en-US" dirty="0"/>
              <a:t>95% Confidence Interval for CETP genotype data</a:t>
            </a:r>
          </a:p>
        </p:txBody>
      </p:sp>
      <p:sp>
        <p:nvSpPr>
          <p:cNvPr id="3" name="Content Placeholder 2">
            <a:extLst>
              <a:ext uri="{FF2B5EF4-FFF2-40B4-BE49-F238E27FC236}">
                <a16:creationId xmlns:a16="http://schemas.microsoft.com/office/drawing/2014/main" id="{4136255F-D44E-314C-A000-90211816DAB3}"/>
              </a:ext>
            </a:extLst>
          </p:cNvPr>
          <p:cNvSpPr>
            <a:spLocks noGrp="1"/>
          </p:cNvSpPr>
          <p:nvPr>
            <p:ph idx="1"/>
          </p:nvPr>
        </p:nvSpPr>
        <p:spPr>
          <a:xfrm>
            <a:off x="838200" y="1825625"/>
            <a:ext cx="5367391" cy="4351338"/>
          </a:xfrm>
        </p:spPr>
        <p:txBody>
          <a:bodyPr>
            <a:normAutofit lnSpcReduction="10000"/>
          </a:bodyPr>
          <a:lstStyle/>
          <a:p>
            <a:r>
              <a:rPr lang="en-US" dirty="0"/>
              <a:t>Recall our genotype data for the CETP gene in overweight West Virginians</a:t>
            </a:r>
          </a:p>
          <a:p>
            <a:pPr lvl="1"/>
            <a:r>
              <a:rPr lang="en-US" dirty="0"/>
              <a:t>Of a sample of 89 people, 75 had the GG genotype</a:t>
            </a:r>
          </a:p>
          <a:p>
            <a:r>
              <a:rPr lang="en-US" dirty="0"/>
              <a:t>The proportion in the sample is 75/89=0.8427</a:t>
            </a:r>
          </a:p>
          <a:p>
            <a:r>
              <a:rPr lang="en-US" dirty="0"/>
              <a:t>To compute the 95% confidence interval, we can use</a:t>
            </a:r>
            <a:br>
              <a:rPr lang="en-US" dirty="0"/>
            </a:br>
            <a:r>
              <a:rPr lang="en-US" sz="2000" dirty="0" err="1">
                <a:latin typeface="JetBrains Mono" panose="020B0509020102050004" pitchFamily="49" charset="77"/>
              </a:rPr>
              <a:t>binom.confint</a:t>
            </a:r>
            <a:r>
              <a:rPr lang="en-US" sz="2000" dirty="0">
                <a:latin typeface="JetBrains Mono" panose="020B0509020102050004" pitchFamily="49" charset="77"/>
              </a:rPr>
              <a:t>(75, 89)</a:t>
            </a:r>
          </a:p>
          <a:p>
            <a:r>
              <a:rPr lang="en-US" dirty="0"/>
              <a:t>Which gives a table of values</a:t>
            </a:r>
          </a:p>
        </p:txBody>
      </p:sp>
      <p:sp>
        <p:nvSpPr>
          <p:cNvPr id="4" name="TextBox 3">
            <a:extLst>
              <a:ext uri="{FF2B5EF4-FFF2-40B4-BE49-F238E27FC236}">
                <a16:creationId xmlns:a16="http://schemas.microsoft.com/office/drawing/2014/main" id="{9BE5BFA0-D008-7E41-9FA2-E47736B9BB91}"/>
              </a:ext>
            </a:extLst>
          </p:cNvPr>
          <p:cNvSpPr txBox="1"/>
          <p:nvPr/>
        </p:nvSpPr>
        <p:spPr>
          <a:xfrm>
            <a:off x="6226233" y="3511228"/>
            <a:ext cx="5965767" cy="2308324"/>
          </a:xfrm>
          <a:prstGeom prst="rect">
            <a:avLst/>
          </a:prstGeom>
          <a:noFill/>
        </p:spPr>
        <p:txBody>
          <a:bodyPr wrap="square" rtlCol="0">
            <a:spAutoFit/>
          </a:bodyPr>
          <a:lstStyle/>
          <a:p>
            <a:r>
              <a:rPr lang="en-US" sz="1200" dirty="0">
                <a:latin typeface="JetBrains Mono" panose="020B0509020102050004" pitchFamily="49" charset="77"/>
              </a:rPr>
              <a:t>	method  x  n      mean     lower     upper</a:t>
            </a:r>
          </a:p>
          <a:p>
            <a:r>
              <a:rPr lang="en-US" sz="1200" dirty="0">
                <a:latin typeface="JetBrains Mono" panose="020B0509020102050004" pitchFamily="49" charset="77"/>
              </a:rPr>
              <a:t>1  </a:t>
            </a:r>
            <a:r>
              <a:rPr lang="en-US" sz="1200" dirty="0" err="1">
                <a:latin typeface="JetBrains Mono" panose="020B0509020102050004" pitchFamily="49" charset="77"/>
              </a:rPr>
              <a:t>agresti-coull</a:t>
            </a:r>
            <a:r>
              <a:rPr lang="en-US" sz="1200" dirty="0">
                <a:latin typeface="JetBrains Mono" panose="020B0509020102050004" pitchFamily="49" charset="77"/>
              </a:rPr>
              <a:t> 75 89 0.8426966 0.7518448 0.9051893</a:t>
            </a:r>
          </a:p>
          <a:p>
            <a:r>
              <a:rPr lang="en-US" sz="1200" dirty="0">
                <a:latin typeface="JetBrains Mono" panose="020B0509020102050004" pitchFamily="49" charset="77"/>
              </a:rPr>
              <a:t>2     asymptotic 75 89 0.8426966 0.7670555 0.9183377</a:t>
            </a:r>
          </a:p>
          <a:p>
            <a:r>
              <a:rPr lang="en-US" sz="1200" dirty="0">
                <a:latin typeface="JetBrains Mono" panose="020B0509020102050004" pitchFamily="49" charset="77"/>
              </a:rPr>
              <a:t>3          bayes 75 89 0.8388889 0.7622935 0.9112045</a:t>
            </a:r>
          </a:p>
          <a:p>
            <a:r>
              <a:rPr lang="en-US" sz="1200" dirty="0">
                <a:latin typeface="JetBrains Mono" panose="020B0509020102050004" pitchFamily="49" charset="77"/>
              </a:rPr>
              <a:t>4        </a:t>
            </a:r>
            <a:r>
              <a:rPr lang="en-US" sz="1200" dirty="0" err="1">
                <a:latin typeface="JetBrains Mono" panose="020B0509020102050004" pitchFamily="49" charset="77"/>
              </a:rPr>
              <a:t>cloglog</a:t>
            </a:r>
            <a:r>
              <a:rPr lang="en-US" sz="1200" dirty="0">
                <a:latin typeface="JetBrains Mono" panose="020B0509020102050004" pitchFamily="49" charset="77"/>
              </a:rPr>
              <a:t> 75 89 0.8426966 0.7488898 0.9036636</a:t>
            </a:r>
          </a:p>
          <a:p>
            <a:r>
              <a:rPr lang="en-US" sz="1200" dirty="0">
                <a:latin typeface="JetBrains Mono" panose="020B0509020102050004" pitchFamily="49" charset="77"/>
              </a:rPr>
              <a:t>5          exact 75 89 0.8426966 0.7501772 0.9112457</a:t>
            </a:r>
          </a:p>
          <a:p>
            <a:r>
              <a:rPr lang="en-US" sz="1200" dirty="0">
                <a:latin typeface="JetBrains Mono" panose="020B0509020102050004" pitchFamily="49" charset="77"/>
              </a:rPr>
              <a:t>6          logit 75 89 0.8426966 0.7517204 0.9045688</a:t>
            </a:r>
          </a:p>
          <a:p>
            <a:r>
              <a:rPr lang="en-US" sz="1200" dirty="0">
                <a:latin typeface="JetBrains Mono" panose="020B0509020102050004" pitchFamily="49" charset="77"/>
              </a:rPr>
              <a:t>7         </a:t>
            </a:r>
            <a:r>
              <a:rPr lang="en-US" sz="1200" dirty="0" err="1">
                <a:latin typeface="JetBrains Mono" panose="020B0509020102050004" pitchFamily="49" charset="77"/>
              </a:rPr>
              <a:t>probit</a:t>
            </a:r>
            <a:r>
              <a:rPr lang="en-US" sz="1200" dirty="0">
                <a:latin typeface="JetBrains Mono" panose="020B0509020102050004" pitchFamily="49" charset="77"/>
              </a:rPr>
              <a:t> 75 89 0.8426966 0.7552917 0.9065772</a:t>
            </a:r>
          </a:p>
          <a:p>
            <a:r>
              <a:rPr lang="en-US" sz="1200" dirty="0">
                <a:latin typeface="JetBrains Mono" panose="020B0509020102050004" pitchFamily="49" charset="77"/>
              </a:rPr>
              <a:t>8        profile 75 89 0.8426966 0.7578246 0.9081181</a:t>
            </a:r>
          </a:p>
          <a:p>
            <a:r>
              <a:rPr lang="en-US" sz="1200" dirty="0">
                <a:latin typeface="JetBrains Mono" panose="020B0509020102050004" pitchFamily="49" charset="77"/>
              </a:rPr>
              <a:t>9            </a:t>
            </a:r>
            <a:r>
              <a:rPr lang="en-US" sz="1200" dirty="0" err="1">
                <a:latin typeface="JetBrains Mono" panose="020B0509020102050004" pitchFamily="49" charset="77"/>
              </a:rPr>
              <a:t>lrt</a:t>
            </a:r>
            <a:r>
              <a:rPr lang="en-US" sz="1200" dirty="0">
                <a:latin typeface="JetBrains Mono" panose="020B0509020102050004" pitchFamily="49" charset="77"/>
              </a:rPr>
              <a:t> 75 89 0.8426966 0.7578267 0.9081307</a:t>
            </a:r>
          </a:p>
          <a:p>
            <a:r>
              <a:rPr lang="en-US" sz="1200" dirty="0">
                <a:latin typeface="JetBrains Mono" panose="020B0509020102050004" pitchFamily="49" charset="77"/>
              </a:rPr>
              <a:t>10     </a:t>
            </a:r>
            <a:r>
              <a:rPr lang="en-US" sz="1200" dirty="0" err="1">
                <a:latin typeface="JetBrains Mono" panose="020B0509020102050004" pitchFamily="49" charset="77"/>
              </a:rPr>
              <a:t>prop.test</a:t>
            </a:r>
            <a:r>
              <a:rPr lang="en-US" sz="1200" dirty="0">
                <a:latin typeface="JetBrains Mono" panose="020B0509020102050004" pitchFamily="49" charset="77"/>
              </a:rPr>
              <a:t> 75 89 0.8426966 0.7467288 0.9082794</a:t>
            </a:r>
          </a:p>
          <a:p>
            <a:r>
              <a:rPr lang="en-US" sz="1200" dirty="0">
                <a:latin typeface="JetBrains Mono" panose="020B0509020102050004" pitchFamily="49" charset="77"/>
              </a:rPr>
              <a:t>11        </a:t>
            </a:r>
            <a:r>
              <a:rPr lang="en-US" sz="1200" dirty="0" err="1">
                <a:latin typeface="JetBrains Mono" panose="020B0509020102050004" pitchFamily="49" charset="77"/>
              </a:rPr>
              <a:t>wilson</a:t>
            </a:r>
            <a:r>
              <a:rPr lang="en-US" sz="1200" dirty="0">
                <a:latin typeface="JetBrains Mono" panose="020B0509020102050004" pitchFamily="49" charset="77"/>
              </a:rPr>
              <a:t> 75 89 0.8426966 0.7531121 0.9039219</a:t>
            </a:r>
          </a:p>
        </p:txBody>
      </p:sp>
    </p:spTree>
    <p:extLst>
      <p:ext uri="{BB962C8B-B14F-4D97-AF65-F5344CB8AC3E}">
        <p14:creationId xmlns:p14="http://schemas.microsoft.com/office/powerpoint/2010/main" val="3791310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75559-8A67-4240-B200-540BB074D94B}"/>
              </a:ext>
            </a:extLst>
          </p:cNvPr>
          <p:cNvSpPr>
            <a:spLocks noGrp="1"/>
          </p:cNvSpPr>
          <p:nvPr>
            <p:ph type="title"/>
          </p:nvPr>
        </p:nvSpPr>
        <p:spPr/>
        <p:txBody>
          <a:bodyPr/>
          <a:lstStyle/>
          <a:p>
            <a:r>
              <a:rPr lang="en-US" dirty="0"/>
              <a:t>Specifying a method</a:t>
            </a:r>
          </a:p>
        </p:txBody>
      </p:sp>
      <p:sp>
        <p:nvSpPr>
          <p:cNvPr id="3" name="Content Placeholder 2">
            <a:extLst>
              <a:ext uri="{FF2B5EF4-FFF2-40B4-BE49-F238E27FC236}">
                <a16:creationId xmlns:a16="http://schemas.microsoft.com/office/drawing/2014/main" id="{CB74AD00-B75F-D04A-B600-25B30B20D67D}"/>
              </a:ext>
            </a:extLst>
          </p:cNvPr>
          <p:cNvSpPr>
            <a:spLocks noGrp="1"/>
          </p:cNvSpPr>
          <p:nvPr>
            <p:ph idx="1"/>
          </p:nvPr>
        </p:nvSpPr>
        <p:spPr/>
        <p:txBody>
          <a:bodyPr/>
          <a:lstStyle/>
          <a:p>
            <a:r>
              <a:rPr lang="en-US" dirty="0"/>
              <a:t>To specify a particular method, use the </a:t>
            </a:r>
            <a:r>
              <a:rPr lang="en-US" sz="2000" dirty="0">
                <a:latin typeface="JetBrains Mono" panose="020B0509020102050004" pitchFamily="49" charset="77"/>
              </a:rPr>
              <a:t>methods</a:t>
            </a:r>
            <a:r>
              <a:rPr lang="en-US" dirty="0"/>
              <a:t> parameter:</a:t>
            </a:r>
            <a:br>
              <a:rPr lang="en-US" dirty="0"/>
            </a:br>
            <a:r>
              <a:rPr lang="en-US" sz="2000" dirty="0" err="1">
                <a:latin typeface="JetBrains Mono" panose="020B0509020102050004" pitchFamily="49" charset="77"/>
              </a:rPr>
              <a:t>binom.confint</a:t>
            </a:r>
            <a:r>
              <a:rPr lang="en-US" sz="2000" dirty="0">
                <a:latin typeface="JetBrains Mono" panose="020B0509020102050004" pitchFamily="49" charset="77"/>
              </a:rPr>
              <a:t>(75, 89, methods='asymptotic')</a:t>
            </a:r>
          </a:p>
          <a:p>
            <a:r>
              <a:rPr lang="en-US" dirty="0"/>
              <a:t>The output here is </a:t>
            </a:r>
            <a:br>
              <a:rPr lang="en-US" dirty="0"/>
            </a:br>
            <a:r>
              <a:rPr lang="en-US" sz="2000" dirty="0">
                <a:latin typeface="JetBrains Mono" panose="020B0509020102050004" pitchFamily="49" charset="77"/>
              </a:rPr>
              <a:t>	method  x  n      mean     lower     upper</a:t>
            </a:r>
            <a:br>
              <a:rPr lang="en-US" sz="2000" dirty="0">
                <a:latin typeface="JetBrains Mono" panose="020B0509020102050004" pitchFamily="49" charset="77"/>
              </a:rPr>
            </a:br>
            <a:r>
              <a:rPr lang="en-US" sz="2000" dirty="0">
                <a:latin typeface="JetBrains Mono" panose="020B0509020102050004" pitchFamily="49" charset="77"/>
              </a:rPr>
              <a:t>1 asymptotic 75 89 0.8426966 0.7432874 0.9421059</a:t>
            </a:r>
          </a:p>
          <a:p>
            <a:r>
              <a:rPr lang="en-US" dirty="0"/>
              <a:t>The interpretation is:</a:t>
            </a:r>
            <a:br>
              <a:rPr lang="en-US" dirty="0"/>
            </a:br>
            <a:r>
              <a:rPr lang="en-US" dirty="0"/>
              <a:t>"We are 95% confident that the range 0.7433 to 0.9421 contains the true proportion of overweight West Virginians who carry the GG genotype for the CETP gene."</a:t>
            </a:r>
          </a:p>
        </p:txBody>
      </p:sp>
    </p:spTree>
    <p:extLst>
      <p:ext uri="{BB962C8B-B14F-4D97-AF65-F5344CB8AC3E}">
        <p14:creationId xmlns:p14="http://schemas.microsoft.com/office/powerpoint/2010/main" val="2338523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1A21-52F2-4046-826C-FAAB19DC7B0B}"/>
              </a:ext>
            </a:extLst>
          </p:cNvPr>
          <p:cNvSpPr>
            <a:spLocks noGrp="1"/>
          </p:cNvSpPr>
          <p:nvPr>
            <p:ph type="title"/>
          </p:nvPr>
        </p:nvSpPr>
        <p:spPr/>
        <p:txBody>
          <a:bodyPr/>
          <a:lstStyle/>
          <a:p>
            <a:r>
              <a:rPr lang="en-US" dirty="0"/>
              <a:t>Changing the confidence level</a:t>
            </a:r>
          </a:p>
        </p:txBody>
      </p:sp>
      <p:sp>
        <p:nvSpPr>
          <p:cNvPr id="3" name="Content Placeholder 2">
            <a:extLst>
              <a:ext uri="{FF2B5EF4-FFF2-40B4-BE49-F238E27FC236}">
                <a16:creationId xmlns:a16="http://schemas.microsoft.com/office/drawing/2014/main" id="{51D0746C-BB76-784A-8CB8-3C8241BE12D5}"/>
              </a:ext>
            </a:extLst>
          </p:cNvPr>
          <p:cNvSpPr>
            <a:spLocks noGrp="1"/>
          </p:cNvSpPr>
          <p:nvPr>
            <p:ph idx="1"/>
          </p:nvPr>
        </p:nvSpPr>
        <p:spPr/>
        <p:txBody>
          <a:bodyPr/>
          <a:lstStyle/>
          <a:p>
            <a:r>
              <a:rPr lang="en-US" dirty="0"/>
              <a:t>To change the confidence level, use the </a:t>
            </a:r>
            <a:r>
              <a:rPr lang="en-US" dirty="0" err="1"/>
              <a:t>conf.level</a:t>
            </a:r>
            <a:r>
              <a:rPr lang="en-US" dirty="0"/>
              <a:t> parameter</a:t>
            </a:r>
          </a:p>
          <a:p>
            <a:r>
              <a:rPr lang="en-US" dirty="0"/>
              <a:t>For example, to compute the 99% confidence level, use</a:t>
            </a:r>
            <a:br>
              <a:rPr lang="en-US" dirty="0"/>
            </a:br>
            <a:r>
              <a:rPr lang="en-US" dirty="0" err="1"/>
              <a:t>binom.confint</a:t>
            </a:r>
            <a:r>
              <a:rPr lang="en-US" dirty="0"/>
              <a:t>(75, 89, methods="asymptotic", </a:t>
            </a:r>
            <a:r>
              <a:rPr lang="en-US" dirty="0" err="1"/>
              <a:t>conf.level</a:t>
            </a:r>
            <a:r>
              <a:rPr lang="en-US" dirty="0"/>
              <a:t>=0.99)</a:t>
            </a:r>
          </a:p>
          <a:p>
            <a:r>
              <a:rPr lang="en-US" dirty="0"/>
              <a:t>Without running this, do you expect the confidence interval to be wider (contain more values) or narrower?</a:t>
            </a:r>
          </a:p>
          <a:p>
            <a:pPr lvl="1"/>
            <a:r>
              <a:rPr lang="en-US" dirty="0"/>
              <a:t>Run it and check</a:t>
            </a:r>
          </a:p>
          <a:p>
            <a:r>
              <a:rPr lang="en-US" dirty="0"/>
              <a:t>What about the 90% confidence interval? </a:t>
            </a:r>
          </a:p>
          <a:p>
            <a:r>
              <a:rPr lang="en-US" dirty="0"/>
              <a:t>What should a 100% confidence interval give? Why? Try it.</a:t>
            </a:r>
          </a:p>
        </p:txBody>
      </p:sp>
    </p:spTree>
    <p:extLst>
      <p:ext uri="{BB962C8B-B14F-4D97-AF65-F5344CB8AC3E}">
        <p14:creationId xmlns:p14="http://schemas.microsoft.com/office/powerpoint/2010/main" val="1926749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FCDF-2312-EB49-AB46-A6180B5322ED}"/>
              </a:ext>
            </a:extLst>
          </p:cNvPr>
          <p:cNvSpPr>
            <a:spLocks noGrp="1"/>
          </p:cNvSpPr>
          <p:nvPr>
            <p:ph type="title"/>
          </p:nvPr>
        </p:nvSpPr>
        <p:spPr/>
        <p:txBody>
          <a:bodyPr/>
          <a:lstStyle/>
          <a:p>
            <a:r>
              <a:rPr lang="en-US" dirty="0"/>
              <a:t>Choosing the method</a:t>
            </a:r>
          </a:p>
        </p:txBody>
      </p:sp>
      <p:sp>
        <p:nvSpPr>
          <p:cNvPr id="3" name="Content Placeholder 2">
            <a:extLst>
              <a:ext uri="{FF2B5EF4-FFF2-40B4-BE49-F238E27FC236}">
                <a16:creationId xmlns:a16="http://schemas.microsoft.com/office/drawing/2014/main" id="{BC4D4D03-D75B-8D45-B4E9-73171D33E335}"/>
              </a:ext>
            </a:extLst>
          </p:cNvPr>
          <p:cNvSpPr>
            <a:spLocks noGrp="1"/>
          </p:cNvSpPr>
          <p:nvPr>
            <p:ph idx="1"/>
          </p:nvPr>
        </p:nvSpPr>
        <p:spPr/>
        <p:txBody>
          <a:bodyPr/>
          <a:lstStyle/>
          <a:p>
            <a:r>
              <a:rPr lang="en-US" dirty="0"/>
              <a:t>The "asymptotic" method assumes errors around the estimate are normally distributed</a:t>
            </a:r>
          </a:p>
          <a:p>
            <a:pPr lvl="1"/>
            <a:r>
              <a:rPr lang="en-US" dirty="0"/>
              <a:t>We'll discuss what this means soon in the course</a:t>
            </a:r>
          </a:p>
          <a:p>
            <a:r>
              <a:rPr lang="en-US" dirty="0"/>
              <a:t>This assumption can fail for proportions very close to 0 or 1</a:t>
            </a:r>
          </a:p>
          <a:p>
            <a:r>
              <a:rPr lang="en-US" dirty="0"/>
              <a:t>In these cases, the "exact" method can be better</a:t>
            </a:r>
          </a:p>
          <a:p>
            <a:pPr lvl="1"/>
            <a:r>
              <a:rPr lang="en-US" dirty="0"/>
              <a:t>What does the "exact" method give for the confidence level of 100%?</a:t>
            </a:r>
          </a:p>
        </p:txBody>
      </p:sp>
    </p:spTree>
    <p:extLst>
      <p:ext uri="{BB962C8B-B14F-4D97-AF65-F5344CB8AC3E}">
        <p14:creationId xmlns:p14="http://schemas.microsoft.com/office/powerpoint/2010/main" val="1424680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6770-236A-014E-8EDF-27420620268D}"/>
              </a:ext>
            </a:extLst>
          </p:cNvPr>
          <p:cNvSpPr>
            <a:spLocks noGrp="1"/>
          </p:cNvSpPr>
          <p:nvPr>
            <p:ph type="title"/>
          </p:nvPr>
        </p:nvSpPr>
        <p:spPr/>
        <p:txBody>
          <a:bodyPr/>
          <a:lstStyle/>
          <a:p>
            <a:r>
              <a:rPr lang="en-US" dirty="0"/>
              <a:t>Pfizer vaccine trial</a:t>
            </a:r>
          </a:p>
        </p:txBody>
      </p:sp>
      <p:sp>
        <p:nvSpPr>
          <p:cNvPr id="3" name="Content Placeholder 2">
            <a:extLst>
              <a:ext uri="{FF2B5EF4-FFF2-40B4-BE49-F238E27FC236}">
                <a16:creationId xmlns:a16="http://schemas.microsoft.com/office/drawing/2014/main" id="{1359B761-ACE5-1C47-B93E-0EC66DDB55AA}"/>
              </a:ext>
            </a:extLst>
          </p:cNvPr>
          <p:cNvSpPr>
            <a:spLocks noGrp="1"/>
          </p:cNvSpPr>
          <p:nvPr>
            <p:ph idx="1"/>
          </p:nvPr>
        </p:nvSpPr>
        <p:spPr/>
        <p:txBody>
          <a:bodyPr/>
          <a:lstStyle/>
          <a:p>
            <a:r>
              <a:rPr lang="en-US" dirty="0"/>
              <a:t>Recall the Pfizer vaccine trial data we examined</a:t>
            </a:r>
          </a:p>
          <a:p>
            <a:r>
              <a:rPr lang="en-US" dirty="0"/>
              <a:t>In the trial, what proportion of those receiving the placebo became infected? What proportion of those receiving the vaccine became infected?</a:t>
            </a:r>
          </a:p>
          <a:p>
            <a:r>
              <a:rPr lang="en-US" dirty="0"/>
              <a:t>What are the 95% confidence intervals for each of these proportions?</a:t>
            </a:r>
          </a:p>
          <a:p>
            <a:pPr lvl="1"/>
            <a:r>
              <a:rPr lang="en-US" dirty="0"/>
              <a:t>What method is appropriate here?</a:t>
            </a:r>
          </a:p>
          <a:p>
            <a:pPr lvl="1"/>
            <a:r>
              <a:rPr lang="en-US" dirty="0"/>
              <a:t>What are the interpretations of these?</a:t>
            </a:r>
          </a:p>
          <a:p>
            <a:endParaRPr lang="en-US" dirty="0"/>
          </a:p>
        </p:txBody>
      </p:sp>
      <p:graphicFrame>
        <p:nvGraphicFramePr>
          <p:cNvPr id="4" name="Table 4">
            <a:extLst>
              <a:ext uri="{FF2B5EF4-FFF2-40B4-BE49-F238E27FC236}">
                <a16:creationId xmlns:a16="http://schemas.microsoft.com/office/drawing/2014/main" id="{784FCBD1-DC63-E643-BEB4-7D5DD17B9FB3}"/>
              </a:ext>
            </a:extLst>
          </p:cNvPr>
          <p:cNvGraphicFramePr>
            <a:graphicFrameLocks noGrp="1"/>
          </p:cNvGraphicFramePr>
          <p:nvPr>
            <p:extLst>
              <p:ext uri="{D42A27DB-BD31-4B8C-83A1-F6EECF244321}">
                <p14:modId xmlns:p14="http://schemas.microsoft.com/office/powerpoint/2010/main" val="3332887671"/>
              </p:ext>
            </p:extLst>
          </p:nvPr>
        </p:nvGraphicFramePr>
        <p:xfrm>
          <a:off x="3836591" y="4608504"/>
          <a:ext cx="8128000" cy="18542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673174448"/>
                    </a:ext>
                  </a:extLst>
                </a:gridCol>
                <a:gridCol w="1625600">
                  <a:extLst>
                    <a:ext uri="{9D8B030D-6E8A-4147-A177-3AD203B41FA5}">
                      <a16:colId xmlns:a16="http://schemas.microsoft.com/office/drawing/2014/main" val="545876839"/>
                    </a:ext>
                  </a:extLst>
                </a:gridCol>
                <a:gridCol w="1625600">
                  <a:extLst>
                    <a:ext uri="{9D8B030D-6E8A-4147-A177-3AD203B41FA5}">
                      <a16:colId xmlns:a16="http://schemas.microsoft.com/office/drawing/2014/main" val="188030932"/>
                    </a:ext>
                  </a:extLst>
                </a:gridCol>
                <a:gridCol w="1625600">
                  <a:extLst>
                    <a:ext uri="{9D8B030D-6E8A-4147-A177-3AD203B41FA5}">
                      <a16:colId xmlns:a16="http://schemas.microsoft.com/office/drawing/2014/main" val="2271381335"/>
                    </a:ext>
                  </a:extLst>
                </a:gridCol>
                <a:gridCol w="1625600">
                  <a:extLst>
                    <a:ext uri="{9D8B030D-6E8A-4147-A177-3AD203B41FA5}">
                      <a16:colId xmlns:a16="http://schemas.microsoft.com/office/drawing/2014/main" val="1957065542"/>
                    </a:ext>
                  </a:extLst>
                </a:gridCol>
              </a:tblGrid>
              <a:tr h="370840">
                <a:tc rowSpan="2" gridSpan="2">
                  <a:txBody>
                    <a:bodyPr/>
                    <a:lstStyle/>
                    <a:p>
                      <a:pPr algn="ctr"/>
                      <a:endParaRPr lang="en-US" dirty="0"/>
                    </a:p>
                  </a:txBody>
                  <a:tcPr>
                    <a:noFill/>
                  </a:tcPr>
                </a:tc>
                <a:tc rowSpan="2" hMerge="1">
                  <a:txBody>
                    <a:bodyPr/>
                    <a:lstStyle/>
                    <a:p>
                      <a:pPr algn="ctr"/>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Treatment</a:t>
                      </a:r>
                    </a:p>
                  </a:txBody>
                  <a:tcPr>
                    <a:solidFill>
                      <a:srgbClr val="00B140"/>
                    </a:solidFill>
                  </a:tcPr>
                </a:tc>
                <a:tc hMerge="1">
                  <a:txBody>
                    <a:bodyPr/>
                    <a:lstStyle/>
                    <a:p>
                      <a:pPr algn="ctr"/>
                      <a:endParaRPr lang="en-US" dirty="0"/>
                    </a:p>
                  </a:txBody>
                  <a:tcPr/>
                </a:tc>
                <a:tc>
                  <a:txBody>
                    <a:bodyPr/>
                    <a:lstStyle/>
                    <a:p>
                      <a:pPr algn="ctr"/>
                      <a:endParaRPr lang="en-US" dirty="0"/>
                    </a:p>
                  </a:txBody>
                  <a:tcPr>
                    <a:noFill/>
                  </a:tcPr>
                </a:tc>
                <a:extLst>
                  <a:ext uri="{0D108BD9-81ED-4DB2-BD59-A6C34878D82A}">
                    <a16:rowId xmlns:a16="http://schemas.microsoft.com/office/drawing/2014/main" val="283783408"/>
                  </a:ext>
                </a:extLst>
              </a:tr>
              <a:tr h="370840">
                <a:tc gridSpan="2" vMerge="1">
                  <a:txBody>
                    <a:bodyPr/>
                    <a:lstStyle/>
                    <a:p>
                      <a:endParaRPr lang="en-US" dirty="0"/>
                    </a:p>
                  </a:txBody>
                  <a:tcPr/>
                </a:tc>
                <a:tc hMerge="1" vMerge="1">
                  <a:txBody>
                    <a:bodyPr/>
                    <a:lstStyle/>
                    <a:p>
                      <a:endParaRPr lang="en-US" dirty="0"/>
                    </a:p>
                  </a:txBody>
                  <a:tcPr/>
                </a:tc>
                <a:tc>
                  <a:txBody>
                    <a:bodyPr/>
                    <a:lstStyle/>
                    <a:p>
                      <a:r>
                        <a:rPr lang="en-US" dirty="0"/>
                        <a:t>Placebo</a:t>
                      </a:r>
                    </a:p>
                  </a:txBody>
                  <a:tcPr>
                    <a:solidFill>
                      <a:schemeClr val="accent6">
                        <a:lumMod val="60000"/>
                        <a:lumOff val="40000"/>
                      </a:schemeClr>
                    </a:solidFill>
                  </a:tcPr>
                </a:tc>
                <a:tc>
                  <a:txBody>
                    <a:bodyPr/>
                    <a:lstStyle/>
                    <a:p>
                      <a:r>
                        <a:rPr lang="en-US" dirty="0"/>
                        <a:t>Vaccine</a:t>
                      </a:r>
                    </a:p>
                  </a:txBody>
                  <a:tcPr>
                    <a:solidFill>
                      <a:schemeClr val="accent6">
                        <a:lumMod val="60000"/>
                        <a:lumOff val="40000"/>
                      </a:schemeClr>
                    </a:solidFill>
                  </a:tcPr>
                </a:tc>
                <a:tc>
                  <a:txBody>
                    <a:bodyPr/>
                    <a:lstStyle/>
                    <a:p>
                      <a:r>
                        <a:rPr lang="en-US" dirty="0"/>
                        <a:t>Total</a:t>
                      </a:r>
                    </a:p>
                  </a:txBody>
                  <a:tcPr>
                    <a:solidFill>
                      <a:schemeClr val="accent6">
                        <a:lumMod val="60000"/>
                        <a:lumOff val="40000"/>
                      </a:schemeClr>
                    </a:solidFill>
                  </a:tcPr>
                </a:tc>
                <a:extLst>
                  <a:ext uri="{0D108BD9-81ED-4DB2-BD59-A6C34878D82A}">
                    <a16:rowId xmlns:a16="http://schemas.microsoft.com/office/drawing/2014/main" val="3389713489"/>
                  </a:ext>
                </a:extLst>
              </a:tr>
              <a:tr h="370840">
                <a:tc rowSpan="2">
                  <a:txBody>
                    <a:bodyPr/>
                    <a:lstStyle/>
                    <a:p>
                      <a:r>
                        <a:rPr lang="en-US" dirty="0">
                          <a:solidFill>
                            <a:schemeClr val="bg1"/>
                          </a:solidFill>
                        </a:rPr>
                        <a:t>SARS-CoV-2 status</a:t>
                      </a:r>
                    </a:p>
                  </a:txBody>
                  <a:tcPr>
                    <a:solidFill>
                      <a:srgbClr val="00B140"/>
                    </a:solidFill>
                  </a:tcPr>
                </a:tc>
                <a:tc>
                  <a:txBody>
                    <a:bodyPr/>
                    <a:lstStyle/>
                    <a:p>
                      <a:r>
                        <a:rPr lang="en-US" dirty="0"/>
                        <a:t>Infected</a:t>
                      </a:r>
                    </a:p>
                  </a:txBody>
                  <a:tcPr>
                    <a:solidFill>
                      <a:schemeClr val="accent6">
                        <a:lumMod val="40000"/>
                        <a:lumOff val="60000"/>
                      </a:schemeClr>
                    </a:solidFill>
                  </a:tcPr>
                </a:tc>
                <a:tc>
                  <a:txBody>
                    <a:bodyPr/>
                    <a:lstStyle/>
                    <a:p>
                      <a:r>
                        <a:rPr lang="en-US" dirty="0"/>
                        <a:t>162</a:t>
                      </a:r>
                    </a:p>
                  </a:txBody>
                  <a:tcPr>
                    <a:solidFill>
                      <a:schemeClr val="accent6">
                        <a:lumMod val="40000"/>
                        <a:lumOff val="60000"/>
                      </a:schemeClr>
                    </a:solidFill>
                  </a:tcPr>
                </a:tc>
                <a:tc>
                  <a:txBody>
                    <a:bodyPr/>
                    <a:lstStyle/>
                    <a:p>
                      <a:r>
                        <a:rPr lang="en-US" dirty="0"/>
                        <a:t>8</a:t>
                      </a:r>
                    </a:p>
                  </a:txBody>
                  <a:tcPr>
                    <a:solidFill>
                      <a:schemeClr val="accent6">
                        <a:lumMod val="40000"/>
                        <a:lumOff val="60000"/>
                      </a:schemeClr>
                    </a:solidFill>
                  </a:tcPr>
                </a:tc>
                <a:tc>
                  <a:txBody>
                    <a:bodyPr/>
                    <a:lstStyle/>
                    <a:p>
                      <a:r>
                        <a:rPr lang="en-US" dirty="0"/>
                        <a:t>170</a:t>
                      </a:r>
                    </a:p>
                  </a:txBody>
                  <a:tcPr>
                    <a:solidFill>
                      <a:schemeClr val="accent6">
                        <a:lumMod val="40000"/>
                        <a:lumOff val="60000"/>
                      </a:schemeClr>
                    </a:solidFill>
                  </a:tcPr>
                </a:tc>
                <a:extLst>
                  <a:ext uri="{0D108BD9-81ED-4DB2-BD59-A6C34878D82A}">
                    <a16:rowId xmlns:a16="http://schemas.microsoft.com/office/drawing/2014/main" val="3139717186"/>
                  </a:ext>
                </a:extLst>
              </a:tr>
              <a:tr h="370840">
                <a:tc vMerge="1">
                  <a:txBody>
                    <a:bodyPr/>
                    <a:lstStyle/>
                    <a:p>
                      <a:endParaRPr lang="en-US" dirty="0"/>
                    </a:p>
                  </a:txBody>
                  <a:tcPr/>
                </a:tc>
                <a:tc>
                  <a:txBody>
                    <a:bodyPr/>
                    <a:lstStyle/>
                    <a:p>
                      <a:r>
                        <a:rPr lang="en-US" dirty="0"/>
                        <a:t>Not infected</a:t>
                      </a:r>
                    </a:p>
                  </a:txBody>
                  <a:tcPr>
                    <a:solidFill>
                      <a:schemeClr val="accent6">
                        <a:lumMod val="60000"/>
                        <a:lumOff val="40000"/>
                      </a:schemeClr>
                    </a:solidFill>
                  </a:tcPr>
                </a:tc>
                <a:tc>
                  <a:txBody>
                    <a:bodyPr/>
                    <a:lstStyle/>
                    <a:p>
                      <a:r>
                        <a:rPr lang="en-US" dirty="0"/>
                        <a:t>18163</a:t>
                      </a:r>
                    </a:p>
                  </a:txBody>
                  <a:tcPr>
                    <a:solidFill>
                      <a:schemeClr val="accent6">
                        <a:lumMod val="60000"/>
                        <a:lumOff val="40000"/>
                      </a:schemeClr>
                    </a:solidFill>
                  </a:tcPr>
                </a:tc>
                <a:tc>
                  <a:txBody>
                    <a:bodyPr/>
                    <a:lstStyle/>
                    <a:p>
                      <a:r>
                        <a:rPr lang="en-US" dirty="0"/>
                        <a:t>18190</a:t>
                      </a:r>
                    </a:p>
                  </a:txBody>
                  <a:tcPr>
                    <a:solidFill>
                      <a:schemeClr val="accent6">
                        <a:lumMod val="60000"/>
                        <a:lumOff val="40000"/>
                      </a:schemeClr>
                    </a:solidFill>
                  </a:tcPr>
                </a:tc>
                <a:tc>
                  <a:txBody>
                    <a:bodyPr/>
                    <a:lstStyle/>
                    <a:p>
                      <a:r>
                        <a:rPr lang="en-US" dirty="0"/>
                        <a:t>36353</a:t>
                      </a:r>
                    </a:p>
                  </a:txBody>
                  <a:tcPr>
                    <a:solidFill>
                      <a:schemeClr val="accent6">
                        <a:lumMod val="60000"/>
                        <a:lumOff val="40000"/>
                      </a:schemeClr>
                    </a:solidFill>
                  </a:tcPr>
                </a:tc>
                <a:extLst>
                  <a:ext uri="{0D108BD9-81ED-4DB2-BD59-A6C34878D82A}">
                    <a16:rowId xmlns:a16="http://schemas.microsoft.com/office/drawing/2014/main" val="2927473367"/>
                  </a:ext>
                </a:extLst>
              </a:tr>
              <a:tr h="370840">
                <a:tc>
                  <a:txBody>
                    <a:bodyPr/>
                    <a:lstStyle/>
                    <a:p>
                      <a:endParaRPr lang="en-US" dirty="0"/>
                    </a:p>
                  </a:txBody>
                  <a:tcPr>
                    <a:noFill/>
                  </a:tcPr>
                </a:tc>
                <a:tc>
                  <a:txBody>
                    <a:bodyPr/>
                    <a:lstStyle/>
                    <a:p>
                      <a:r>
                        <a:rPr lang="en-US" dirty="0"/>
                        <a:t>Total</a:t>
                      </a:r>
                    </a:p>
                  </a:txBody>
                  <a:tcPr>
                    <a:solidFill>
                      <a:schemeClr val="accent6">
                        <a:lumMod val="40000"/>
                        <a:lumOff val="60000"/>
                      </a:schemeClr>
                    </a:solidFill>
                  </a:tcPr>
                </a:tc>
                <a:tc>
                  <a:txBody>
                    <a:bodyPr/>
                    <a:lstStyle/>
                    <a:p>
                      <a:r>
                        <a:rPr lang="en-US" dirty="0"/>
                        <a:t>18325</a:t>
                      </a:r>
                    </a:p>
                  </a:txBody>
                  <a:tcPr>
                    <a:solidFill>
                      <a:schemeClr val="accent6">
                        <a:lumMod val="40000"/>
                        <a:lumOff val="60000"/>
                      </a:schemeClr>
                    </a:solidFill>
                  </a:tcPr>
                </a:tc>
                <a:tc>
                  <a:txBody>
                    <a:bodyPr/>
                    <a:lstStyle/>
                    <a:p>
                      <a:r>
                        <a:rPr lang="en-US" dirty="0"/>
                        <a:t>18198</a:t>
                      </a:r>
                    </a:p>
                  </a:txBody>
                  <a:tcPr>
                    <a:solidFill>
                      <a:schemeClr val="accent6">
                        <a:lumMod val="40000"/>
                        <a:lumOff val="60000"/>
                      </a:schemeClr>
                    </a:solidFill>
                  </a:tcPr>
                </a:tc>
                <a:tc>
                  <a:txBody>
                    <a:bodyPr/>
                    <a:lstStyle/>
                    <a:p>
                      <a:r>
                        <a:rPr lang="en-US" dirty="0"/>
                        <a:t>36523</a:t>
                      </a:r>
                    </a:p>
                  </a:txBody>
                  <a:tcPr>
                    <a:solidFill>
                      <a:schemeClr val="accent6">
                        <a:lumMod val="40000"/>
                        <a:lumOff val="60000"/>
                      </a:schemeClr>
                    </a:solidFill>
                  </a:tcPr>
                </a:tc>
                <a:extLst>
                  <a:ext uri="{0D108BD9-81ED-4DB2-BD59-A6C34878D82A}">
                    <a16:rowId xmlns:a16="http://schemas.microsoft.com/office/drawing/2014/main" val="3568311484"/>
                  </a:ext>
                </a:extLst>
              </a:tr>
            </a:tbl>
          </a:graphicData>
        </a:graphic>
      </p:graphicFrame>
    </p:spTree>
    <p:extLst>
      <p:ext uri="{BB962C8B-B14F-4D97-AF65-F5344CB8AC3E}">
        <p14:creationId xmlns:p14="http://schemas.microsoft.com/office/powerpoint/2010/main" val="2337030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C69E-58F9-5C44-9913-8668388171B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E7C7187-2F18-0F4C-AF74-CC73C6EB423A}"/>
              </a:ext>
            </a:extLst>
          </p:cNvPr>
          <p:cNvSpPr>
            <a:spLocks noGrp="1"/>
          </p:cNvSpPr>
          <p:nvPr>
            <p:ph idx="1"/>
          </p:nvPr>
        </p:nvSpPr>
        <p:spPr/>
        <p:txBody>
          <a:bodyPr/>
          <a:lstStyle/>
          <a:p>
            <a:r>
              <a:rPr lang="en-US" dirty="0"/>
              <a:t>When working with a sample, we can use the sample to make </a:t>
            </a:r>
            <a:r>
              <a:rPr lang="en-US" i="1" dirty="0"/>
              <a:t>estimates</a:t>
            </a:r>
            <a:r>
              <a:rPr lang="en-US" dirty="0"/>
              <a:t> of statistical measures for the population</a:t>
            </a:r>
          </a:p>
          <a:p>
            <a:r>
              <a:rPr lang="en-US" dirty="0"/>
              <a:t>E.g. we used our clinical trial sample to estimate the proportion of people in the population who would become infected with COVID-19 with or without a vaccine</a:t>
            </a:r>
          </a:p>
          <a:p>
            <a:r>
              <a:rPr lang="en-US" dirty="0"/>
              <a:t>The </a:t>
            </a:r>
            <a:r>
              <a:rPr lang="en-US" i="1" dirty="0"/>
              <a:t>confidence interval</a:t>
            </a:r>
            <a:r>
              <a:rPr lang="en-US" dirty="0"/>
              <a:t> is a range of values we compute from our sample data which we can say contains the population value with a specified degree of confidence</a:t>
            </a:r>
          </a:p>
          <a:p>
            <a:pPr lvl="1"/>
            <a:r>
              <a:rPr lang="en-US" dirty="0"/>
              <a:t>Note the level of confidence is chosen, </a:t>
            </a:r>
            <a:r>
              <a:rPr lang="en-US"/>
              <a:t>not calculated</a:t>
            </a:r>
          </a:p>
        </p:txBody>
      </p:sp>
    </p:spTree>
    <p:extLst>
      <p:ext uri="{BB962C8B-B14F-4D97-AF65-F5344CB8AC3E}">
        <p14:creationId xmlns:p14="http://schemas.microsoft.com/office/powerpoint/2010/main" val="317160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A218-AE3F-5440-BD4E-EE75D3A78C1C}"/>
              </a:ext>
            </a:extLst>
          </p:cNvPr>
          <p:cNvSpPr>
            <a:spLocks noGrp="1"/>
          </p:cNvSpPr>
          <p:nvPr>
            <p:ph type="title"/>
          </p:nvPr>
        </p:nvSpPr>
        <p:spPr/>
        <p:txBody>
          <a:bodyPr/>
          <a:lstStyle/>
          <a:p>
            <a:r>
              <a:rPr lang="en-US" dirty="0"/>
              <a:t>Example: Pfizer COVID-19 vaccine trial</a:t>
            </a:r>
          </a:p>
        </p:txBody>
      </p:sp>
      <p:sp>
        <p:nvSpPr>
          <p:cNvPr id="3" name="Content Placeholder 2">
            <a:extLst>
              <a:ext uri="{FF2B5EF4-FFF2-40B4-BE49-F238E27FC236}">
                <a16:creationId xmlns:a16="http://schemas.microsoft.com/office/drawing/2014/main" id="{17AEA006-27A2-6346-AE06-5219BB516DE2}"/>
              </a:ext>
            </a:extLst>
          </p:cNvPr>
          <p:cNvSpPr>
            <a:spLocks noGrp="1"/>
          </p:cNvSpPr>
          <p:nvPr>
            <p:ph idx="1"/>
          </p:nvPr>
        </p:nvSpPr>
        <p:spPr/>
        <p:txBody>
          <a:bodyPr/>
          <a:lstStyle/>
          <a:p>
            <a:r>
              <a:rPr lang="en-US" dirty="0"/>
              <a:t>As an example, consider the Pfizer COVID-19 vaccine trial we discussed last time</a:t>
            </a:r>
          </a:p>
          <a:p>
            <a:r>
              <a:rPr lang="en-US" dirty="0"/>
              <a:t>A total of 36,523 participants were recruited to the trial</a:t>
            </a:r>
          </a:p>
          <a:p>
            <a:pPr lvl="1"/>
            <a:r>
              <a:rPr lang="en-US" dirty="0"/>
              <a:t>Essentially a random selection from the population</a:t>
            </a:r>
          </a:p>
          <a:p>
            <a:pPr lvl="1"/>
            <a:r>
              <a:rPr lang="en-US" dirty="0"/>
              <a:t>We will assume they are representative of the population as a whole</a:t>
            </a:r>
          </a:p>
          <a:p>
            <a:r>
              <a:rPr lang="en-US" dirty="0"/>
              <a:t>Randomly assigned to one of two groups</a:t>
            </a:r>
          </a:p>
          <a:p>
            <a:pPr lvl="1"/>
            <a:r>
              <a:rPr lang="en-US" dirty="0"/>
              <a:t>One group received the vaccine, the other the placebo</a:t>
            </a:r>
          </a:p>
          <a:p>
            <a:r>
              <a:rPr lang="en-US" dirty="0"/>
              <a:t>We compared the infection rate between the two groups</a:t>
            </a:r>
          </a:p>
        </p:txBody>
      </p:sp>
    </p:spTree>
    <p:extLst>
      <p:ext uri="{BB962C8B-B14F-4D97-AF65-F5344CB8AC3E}">
        <p14:creationId xmlns:p14="http://schemas.microsoft.com/office/powerpoint/2010/main" val="1899020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97241-35B9-094A-8800-C5E85D1A2AFA}"/>
              </a:ext>
            </a:extLst>
          </p:cNvPr>
          <p:cNvSpPr>
            <a:spLocks noGrp="1"/>
          </p:cNvSpPr>
          <p:nvPr>
            <p:ph type="title"/>
          </p:nvPr>
        </p:nvSpPr>
        <p:spPr/>
        <p:txBody>
          <a:bodyPr/>
          <a:lstStyle/>
          <a:p>
            <a:r>
              <a:rPr lang="en-US" dirty="0"/>
              <a:t>Sample vs population</a:t>
            </a:r>
          </a:p>
        </p:txBody>
      </p:sp>
      <p:sp>
        <p:nvSpPr>
          <p:cNvPr id="3" name="Content Placeholder 2">
            <a:extLst>
              <a:ext uri="{FF2B5EF4-FFF2-40B4-BE49-F238E27FC236}">
                <a16:creationId xmlns:a16="http://schemas.microsoft.com/office/drawing/2014/main" id="{9F1F0528-18B1-C34B-B0D2-74FD1C027B25}"/>
              </a:ext>
            </a:extLst>
          </p:cNvPr>
          <p:cNvSpPr>
            <a:spLocks noGrp="1"/>
          </p:cNvSpPr>
          <p:nvPr>
            <p:ph idx="1"/>
          </p:nvPr>
        </p:nvSpPr>
        <p:spPr/>
        <p:txBody>
          <a:bodyPr/>
          <a:lstStyle/>
          <a:p>
            <a:r>
              <a:rPr lang="en-US" dirty="0"/>
              <a:t>Last time, we explored the data from the trial and computed various measures indicating the effectiveness of the vaccine</a:t>
            </a:r>
          </a:p>
          <a:p>
            <a:r>
              <a:rPr lang="en-US" dirty="0"/>
              <a:t>The relative risk for the vaccine group compared to the placebo group was 4.97%</a:t>
            </a:r>
          </a:p>
          <a:p>
            <a:pPr lvl="1"/>
            <a:r>
              <a:rPr lang="en-US" dirty="0"/>
              <a:t>Those vaccinated had only 4.97% of the risk of infection of those receiving the placebo</a:t>
            </a:r>
          </a:p>
          <a:p>
            <a:r>
              <a:rPr lang="en-US" dirty="0"/>
              <a:t>However, this measure was computed for the </a:t>
            </a:r>
            <a:r>
              <a:rPr lang="en-US" i="1" dirty="0"/>
              <a:t>sample</a:t>
            </a:r>
            <a:endParaRPr lang="en-US" dirty="0"/>
          </a:p>
          <a:p>
            <a:pPr lvl="1"/>
            <a:r>
              <a:rPr lang="en-US" dirty="0"/>
              <a:t>For the people in the study</a:t>
            </a:r>
          </a:p>
          <a:p>
            <a:r>
              <a:rPr lang="en-US" dirty="0"/>
              <a:t>We are really interested in the relative risk for the </a:t>
            </a:r>
            <a:r>
              <a:rPr lang="en-US" i="1" dirty="0"/>
              <a:t>population</a:t>
            </a:r>
            <a:endParaRPr lang="en-US" dirty="0"/>
          </a:p>
        </p:txBody>
      </p:sp>
    </p:spTree>
    <p:extLst>
      <p:ext uri="{BB962C8B-B14F-4D97-AF65-F5344CB8AC3E}">
        <p14:creationId xmlns:p14="http://schemas.microsoft.com/office/powerpoint/2010/main" val="140735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25D9-EB41-9A4C-86BE-2F656F73C6BF}"/>
              </a:ext>
            </a:extLst>
          </p:cNvPr>
          <p:cNvSpPr>
            <a:spLocks noGrp="1"/>
          </p:cNvSpPr>
          <p:nvPr>
            <p:ph type="title"/>
          </p:nvPr>
        </p:nvSpPr>
        <p:spPr/>
        <p:txBody>
          <a:bodyPr/>
          <a:lstStyle/>
          <a:p>
            <a:r>
              <a:rPr lang="en-US" dirty="0"/>
              <a:t>What we’d really like to know</a:t>
            </a:r>
          </a:p>
        </p:txBody>
      </p:sp>
      <p:sp>
        <p:nvSpPr>
          <p:cNvPr id="3" name="Content Placeholder 2">
            <a:extLst>
              <a:ext uri="{FF2B5EF4-FFF2-40B4-BE49-F238E27FC236}">
                <a16:creationId xmlns:a16="http://schemas.microsoft.com/office/drawing/2014/main" id="{A6D8343C-AA9D-BB4F-BE4C-30248BAECE75}"/>
              </a:ext>
            </a:extLst>
          </p:cNvPr>
          <p:cNvSpPr>
            <a:spLocks noGrp="1"/>
          </p:cNvSpPr>
          <p:nvPr>
            <p:ph idx="1"/>
          </p:nvPr>
        </p:nvSpPr>
        <p:spPr/>
        <p:txBody>
          <a:bodyPr/>
          <a:lstStyle/>
          <a:p>
            <a:r>
              <a:rPr lang="en-US" dirty="0"/>
              <a:t>What we really want to know is how effective the vaccine is in the entire population</a:t>
            </a:r>
          </a:p>
          <a:p>
            <a:r>
              <a:rPr lang="en-US" dirty="0"/>
              <a:t>The experiment we want to do, but obviously can’t, is to see how many people in the entire population get infected without the vaccine, then roll back time and vaccinate everyone, and see how many people get infected with the vaccine. Then pick the best course of action.</a:t>
            </a:r>
          </a:p>
          <a:p>
            <a:r>
              <a:rPr lang="en-US" dirty="0"/>
              <a:t>Using a test sample is our best option</a:t>
            </a:r>
          </a:p>
          <a:p>
            <a:pPr lvl="1"/>
            <a:r>
              <a:rPr lang="en-US" dirty="0"/>
              <a:t>The question is “How representative of the data for the entire population are the data we get from the sample?”</a:t>
            </a:r>
          </a:p>
        </p:txBody>
      </p:sp>
    </p:spTree>
    <p:extLst>
      <p:ext uri="{BB962C8B-B14F-4D97-AF65-F5344CB8AC3E}">
        <p14:creationId xmlns:p14="http://schemas.microsoft.com/office/powerpoint/2010/main" val="98804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D6D4D-7F6C-A647-95F0-DA5D8F6815CF}"/>
              </a:ext>
            </a:extLst>
          </p:cNvPr>
          <p:cNvSpPr>
            <a:spLocks noGrp="1"/>
          </p:cNvSpPr>
          <p:nvPr>
            <p:ph type="title"/>
          </p:nvPr>
        </p:nvSpPr>
        <p:spPr/>
        <p:txBody>
          <a:bodyPr/>
          <a:lstStyle/>
          <a:p>
            <a:r>
              <a:rPr lang="en-US" dirty="0"/>
              <a:t>Sources of error</a:t>
            </a:r>
          </a:p>
        </p:txBody>
      </p:sp>
      <p:sp>
        <p:nvSpPr>
          <p:cNvPr id="3" name="Content Placeholder 2">
            <a:extLst>
              <a:ext uri="{FF2B5EF4-FFF2-40B4-BE49-F238E27FC236}">
                <a16:creationId xmlns:a16="http://schemas.microsoft.com/office/drawing/2014/main" id="{2DA237C8-FA8B-5342-8BC1-6DEB1C9EBE04}"/>
              </a:ext>
            </a:extLst>
          </p:cNvPr>
          <p:cNvSpPr>
            <a:spLocks noGrp="1"/>
          </p:cNvSpPr>
          <p:nvPr>
            <p:ph idx="1"/>
          </p:nvPr>
        </p:nvSpPr>
        <p:spPr/>
        <p:txBody>
          <a:bodyPr/>
          <a:lstStyle/>
          <a:p>
            <a:r>
              <a:rPr lang="en-US" dirty="0"/>
              <a:t>There are two distinct sources of error:</a:t>
            </a:r>
          </a:p>
          <a:p>
            <a:r>
              <a:rPr lang="en-US" dirty="0"/>
              <a:t>Systematic bias</a:t>
            </a:r>
          </a:p>
          <a:p>
            <a:pPr lvl="1"/>
            <a:r>
              <a:rPr lang="en-US" dirty="0"/>
              <a:t>Systematic bias occurs when elements of the experimental design lead to an unrepresentative sample</a:t>
            </a:r>
          </a:p>
          <a:p>
            <a:r>
              <a:rPr lang="en-US" dirty="0"/>
              <a:t>Random effects</a:t>
            </a:r>
          </a:p>
          <a:p>
            <a:pPr lvl="1"/>
            <a:r>
              <a:rPr lang="en-US" dirty="0"/>
              <a:t>Even with a perfect experimental design (which is unobtainable), random effects may lead to data from the sample which are not representative of the population as a whole</a:t>
            </a:r>
          </a:p>
        </p:txBody>
      </p:sp>
    </p:spTree>
    <p:extLst>
      <p:ext uri="{BB962C8B-B14F-4D97-AF65-F5344CB8AC3E}">
        <p14:creationId xmlns:p14="http://schemas.microsoft.com/office/powerpoint/2010/main" val="363553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9DA8-E8A1-7440-963E-8E0274F444ED}"/>
              </a:ext>
            </a:extLst>
          </p:cNvPr>
          <p:cNvSpPr>
            <a:spLocks noGrp="1"/>
          </p:cNvSpPr>
          <p:nvPr>
            <p:ph type="title"/>
          </p:nvPr>
        </p:nvSpPr>
        <p:spPr/>
        <p:txBody>
          <a:bodyPr/>
          <a:lstStyle/>
          <a:p>
            <a:r>
              <a:rPr lang="en-US" dirty="0"/>
              <a:t>Systematic bias</a:t>
            </a:r>
          </a:p>
        </p:txBody>
      </p:sp>
      <p:sp>
        <p:nvSpPr>
          <p:cNvPr id="3" name="Content Placeholder 2">
            <a:extLst>
              <a:ext uri="{FF2B5EF4-FFF2-40B4-BE49-F238E27FC236}">
                <a16:creationId xmlns:a16="http://schemas.microsoft.com/office/drawing/2014/main" id="{DF9907E4-24D7-F946-867D-9F6BB26738E6}"/>
              </a:ext>
            </a:extLst>
          </p:cNvPr>
          <p:cNvSpPr>
            <a:spLocks noGrp="1"/>
          </p:cNvSpPr>
          <p:nvPr>
            <p:ph idx="1"/>
          </p:nvPr>
        </p:nvSpPr>
        <p:spPr/>
        <p:txBody>
          <a:bodyPr/>
          <a:lstStyle/>
          <a:p>
            <a:r>
              <a:rPr lang="en-US" dirty="0"/>
              <a:t>Clinical trials always have some systematic bias associated with them</a:t>
            </a:r>
          </a:p>
          <a:p>
            <a:r>
              <a:rPr lang="en-US" dirty="0"/>
              <a:t>In the study design, we try to mitigate these as far as possible</a:t>
            </a:r>
          </a:p>
          <a:p>
            <a:r>
              <a:rPr lang="en-US" dirty="0"/>
              <a:t>Acknowledge sources of bias, and try to limit them</a:t>
            </a:r>
          </a:p>
          <a:p>
            <a:r>
              <a:rPr lang="en-US" dirty="0"/>
              <a:t>In the COVID-19 vaccine trial, who might be willing to participate?</a:t>
            </a:r>
          </a:p>
          <a:p>
            <a:r>
              <a:rPr lang="en-US" dirty="0"/>
              <a:t>How might the willingness to participate affect the outcome of the trial?</a:t>
            </a:r>
          </a:p>
        </p:txBody>
      </p:sp>
    </p:spTree>
    <p:extLst>
      <p:ext uri="{BB962C8B-B14F-4D97-AF65-F5344CB8AC3E}">
        <p14:creationId xmlns:p14="http://schemas.microsoft.com/office/powerpoint/2010/main" val="3475962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2086F-8B7E-5043-87E7-5A880FC71C19}"/>
              </a:ext>
            </a:extLst>
          </p:cNvPr>
          <p:cNvSpPr>
            <a:spLocks noGrp="1"/>
          </p:cNvSpPr>
          <p:nvPr>
            <p:ph type="title"/>
          </p:nvPr>
        </p:nvSpPr>
        <p:spPr/>
        <p:txBody>
          <a:bodyPr/>
          <a:lstStyle/>
          <a:p>
            <a:r>
              <a:rPr lang="en-US" dirty="0"/>
              <a:t>Random effects</a:t>
            </a:r>
          </a:p>
        </p:txBody>
      </p:sp>
      <p:sp>
        <p:nvSpPr>
          <p:cNvPr id="3" name="Content Placeholder 2">
            <a:extLst>
              <a:ext uri="{FF2B5EF4-FFF2-40B4-BE49-F238E27FC236}">
                <a16:creationId xmlns:a16="http://schemas.microsoft.com/office/drawing/2014/main" id="{203555BD-463F-AA48-8961-BD26DBB1E13D}"/>
              </a:ext>
            </a:extLst>
          </p:cNvPr>
          <p:cNvSpPr>
            <a:spLocks noGrp="1"/>
          </p:cNvSpPr>
          <p:nvPr>
            <p:ph idx="1"/>
          </p:nvPr>
        </p:nvSpPr>
        <p:spPr/>
        <p:txBody>
          <a:bodyPr>
            <a:normAutofit lnSpcReduction="10000"/>
          </a:bodyPr>
          <a:lstStyle/>
          <a:p>
            <a:r>
              <a:rPr lang="en-US" dirty="0"/>
              <a:t>Let’s assume that the sample are truly representative of the population</a:t>
            </a:r>
          </a:p>
          <a:p>
            <a:r>
              <a:rPr lang="en-US" dirty="0"/>
              <a:t>Participants were randomly assigned to either the placebo group or the vaccine group</a:t>
            </a:r>
          </a:p>
          <a:p>
            <a:r>
              <a:rPr lang="en-US" dirty="0"/>
              <a:t>Some people are naturally more susceptible to the virus than others</a:t>
            </a:r>
          </a:p>
          <a:p>
            <a:pPr lvl="1"/>
            <a:r>
              <a:rPr lang="en-US" dirty="0"/>
              <a:t>E.g. the virus invades the body by binding to the ACE2 receptor</a:t>
            </a:r>
          </a:p>
          <a:p>
            <a:pPr lvl="1"/>
            <a:r>
              <a:rPr lang="en-US" dirty="0"/>
              <a:t>People naturally expressing more ACE2 are more likely to be infected</a:t>
            </a:r>
          </a:p>
          <a:p>
            <a:r>
              <a:rPr lang="en-US" dirty="0"/>
              <a:t>Is it possible that, for example, the placebo group has many more people who are more highly susceptible to infection than the vaccine group?</a:t>
            </a:r>
          </a:p>
          <a:p>
            <a:pPr lvl="1"/>
            <a:r>
              <a:rPr lang="en-US" dirty="0"/>
              <a:t>What would happen in this case?</a:t>
            </a:r>
          </a:p>
        </p:txBody>
      </p:sp>
    </p:spTree>
    <p:extLst>
      <p:ext uri="{BB962C8B-B14F-4D97-AF65-F5344CB8AC3E}">
        <p14:creationId xmlns:p14="http://schemas.microsoft.com/office/powerpoint/2010/main" val="1143580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A9E81-5B7A-3242-934D-C379C174E29B}"/>
              </a:ext>
            </a:extLst>
          </p:cNvPr>
          <p:cNvSpPr>
            <a:spLocks noGrp="1"/>
          </p:cNvSpPr>
          <p:nvPr>
            <p:ph type="title"/>
          </p:nvPr>
        </p:nvSpPr>
        <p:spPr/>
        <p:txBody>
          <a:bodyPr/>
          <a:lstStyle/>
          <a:p>
            <a:r>
              <a:rPr lang="en-US" dirty="0"/>
              <a:t>General statistical approach</a:t>
            </a:r>
          </a:p>
        </p:txBody>
      </p:sp>
      <p:sp>
        <p:nvSpPr>
          <p:cNvPr id="3" name="Content Placeholder 2">
            <a:extLst>
              <a:ext uri="{FF2B5EF4-FFF2-40B4-BE49-F238E27FC236}">
                <a16:creationId xmlns:a16="http://schemas.microsoft.com/office/drawing/2014/main" id="{D751E150-AA48-9D47-A245-6EB0971543C9}"/>
              </a:ext>
            </a:extLst>
          </p:cNvPr>
          <p:cNvSpPr>
            <a:spLocks noGrp="1"/>
          </p:cNvSpPr>
          <p:nvPr>
            <p:ph idx="1"/>
          </p:nvPr>
        </p:nvSpPr>
        <p:spPr/>
        <p:txBody>
          <a:bodyPr>
            <a:normAutofit lnSpcReduction="10000"/>
          </a:bodyPr>
          <a:lstStyle/>
          <a:p>
            <a:r>
              <a:rPr lang="en-US" dirty="0"/>
              <a:t>We start by assuming</a:t>
            </a:r>
          </a:p>
          <a:p>
            <a:pPr lvl="1"/>
            <a:r>
              <a:rPr lang="en-US" dirty="0"/>
              <a:t>There is some fixed, but unknown, measure for the entire population</a:t>
            </a:r>
          </a:p>
          <a:p>
            <a:pPr lvl="2"/>
            <a:r>
              <a:rPr lang="en-US" dirty="0"/>
              <a:t>E.g. the vaccine reduces risk in the general population by some fixed, but unknown, factor</a:t>
            </a:r>
          </a:p>
          <a:p>
            <a:pPr lvl="1"/>
            <a:r>
              <a:rPr lang="en-US" dirty="0"/>
              <a:t>We have eliminated (or accounted for) systematic biases</a:t>
            </a:r>
          </a:p>
          <a:p>
            <a:r>
              <a:rPr lang="en-US" dirty="0"/>
              <a:t>We then measure the data in the sample</a:t>
            </a:r>
          </a:p>
          <a:p>
            <a:r>
              <a:rPr lang="en-US" dirty="0"/>
              <a:t>And then compute some measure of confidence we have that the data from the sample is representative of the data from the population</a:t>
            </a:r>
          </a:p>
          <a:p>
            <a:pPr lvl="1"/>
            <a:r>
              <a:rPr lang="en-US" dirty="0"/>
              <a:t>Or some measure of how representative it is</a:t>
            </a:r>
          </a:p>
          <a:p>
            <a:pPr lvl="1"/>
            <a:r>
              <a:rPr lang="en-US" dirty="0"/>
              <a:t>The key concept here is a </a:t>
            </a:r>
            <a:r>
              <a:rPr lang="en-US" i="1" dirty="0"/>
              <a:t>confidence interval</a:t>
            </a:r>
            <a:endParaRPr lang="en-US" dirty="0"/>
          </a:p>
        </p:txBody>
      </p:sp>
    </p:spTree>
    <p:extLst>
      <p:ext uri="{BB962C8B-B14F-4D97-AF65-F5344CB8AC3E}">
        <p14:creationId xmlns:p14="http://schemas.microsoft.com/office/powerpoint/2010/main" val="3136738262"/>
      </p:ext>
    </p:extLst>
  </p:cSld>
  <p:clrMapOvr>
    <a:masterClrMapping/>
  </p:clrMapOvr>
</p:sld>
</file>

<file path=ppt/theme/theme1.xml><?xml version="1.0" encoding="utf-8"?>
<a:theme xmlns:a="http://schemas.openxmlformats.org/drawingml/2006/main" name="MUS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0325">
          <a:solidFill>
            <a:srgbClr val="535C5C"/>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rgbClr val="00AF41"/>
        </a:solidFill>
      </a:spPr>
      <a:bodyPr wrap="square" rtlCol="0">
        <a:spAutoFit/>
      </a:bodyPr>
      <a:lstStyle>
        <a:defPPr algn="l">
          <a:defRPr dirty="0" smtClean="0">
            <a:solidFill>
              <a:schemeClr val="bg1"/>
            </a:solidFill>
          </a:defRPr>
        </a:defPPr>
      </a:lstStyle>
    </a:txDef>
  </a:objectDefaults>
  <a:extraClrSchemeLst/>
  <a:extLst>
    <a:ext uri="{05A4C25C-085E-4340-85A3-A5531E510DB2}">
      <thm15:themeFamily xmlns:thm15="http://schemas.microsoft.com/office/thememl/2012/main" name="MUSOM" id="{CB6BB4B1-8331-CB4D-B3AA-CD1B2079FC59}" vid="{DE073F15-A86C-7640-8012-1389FBAB8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MUSOM</Template>
  <TotalTime>17448</TotalTime>
  <Words>1986</Words>
  <Application>Microsoft Macintosh PowerPoint</Application>
  <PresentationFormat>Widescreen</PresentationFormat>
  <Paragraphs>179</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JetBrains Mono</vt:lpstr>
      <vt:lpstr>MUSOM</vt:lpstr>
      <vt:lpstr>BMR 617</vt:lpstr>
      <vt:lpstr>The “Big Picture”</vt:lpstr>
      <vt:lpstr>Example: Pfizer COVID-19 vaccine trial</vt:lpstr>
      <vt:lpstr>Sample vs population</vt:lpstr>
      <vt:lpstr>What we’d really like to know</vt:lpstr>
      <vt:lpstr>Sources of error</vt:lpstr>
      <vt:lpstr>Systematic bias</vt:lpstr>
      <vt:lpstr>Random effects</vt:lpstr>
      <vt:lpstr>General statistical approach</vt:lpstr>
      <vt:lpstr>Example: data expressed as a proportion</vt:lpstr>
      <vt:lpstr>Confidence Interval for Proportion Data</vt:lpstr>
      <vt:lpstr>Understanding Confidence Intervals</vt:lpstr>
      <vt:lpstr>A statistical experiment</vt:lpstr>
      <vt:lpstr>Confidence Interval Experiment Results</vt:lpstr>
      <vt:lpstr>Confidence Interval Experiment Results (continued)</vt:lpstr>
      <vt:lpstr>Different Levels of Confidence</vt:lpstr>
      <vt:lpstr>Confidence Intervals: Assumptions</vt:lpstr>
      <vt:lpstr>Violating assumptions</vt:lpstr>
      <vt:lpstr>Computing confidence intervals for proportions</vt:lpstr>
      <vt:lpstr>95% Confidence Interval for CETP genotype data</vt:lpstr>
      <vt:lpstr>Specifying a method</vt:lpstr>
      <vt:lpstr>Changing the confidence level</vt:lpstr>
      <vt:lpstr>Choosing the method</vt:lpstr>
      <vt:lpstr>Pfizer vaccine trial</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BMR 617</dc:title>
  <dc:creator>Denvir, James</dc:creator>
  <cp:lastModifiedBy>Denvir, James</cp:lastModifiedBy>
  <cp:revision>19</cp:revision>
  <dcterms:created xsi:type="dcterms:W3CDTF">2021-02-11T11:45:16Z</dcterms:created>
  <dcterms:modified xsi:type="dcterms:W3CDTF">2021-02-23T14:33:34Z</dcterms:modified>
</cp:coreProperties>
</file>