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showGuides="1">
      <p:cViewPr varScale="1">
        <p:scale>
          <a:sx n="124" d="100"/>
          <a:sy n="124" d="100"/>
        </p:scale>
        <p:origin x="5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5444CD-54F5-5C49-AF99-F02309B0FD0F}" type="datetimeFigureOut">
              <a:rPr lang="en-US" smtClean="0"/>
              <a:t>3/3/21</a:t>
            </a:fld>
            <a:endParaRPr lang="en-US"/>
          </a:p>
        </p:txBody>
      </p:sp>
      <p:sp>
        <p:nvSpPr>
          <p:cNvPr id="6" name="Slide Number Placeholder 5"/>
          <p:cNvSpPr>
            <a:spLocks noGrp="1"/>
          </p:cNvSpPr>
          <p:nvPr>
            <p:ph type="sldNum" sz="quarter" idx="12"/>
          </p:nvPr>
        </p:nvSpPr>
        <p:spPr/>
        <p:txBody>
          <a:bodyPr/>
          <a:lstStyle/>
          <a:p>
            <a:fld id="{B077C6E8-8CBF-3441-BF22-A7886A4099D3}" type="slidenum">
              <a:rPr lang="en-US" smtClean="0"/>
              <a:t>‹#›</a:t>
            </a:fld>
            <a:endParaRPr lang="en-US"/>
          </a:p>
        </p:txBody>
      </p:sp>
      <p:sp>
        <p:nvSpPr>
          <p:cNvPr id="7" name="Footer Placeholder 4">
            <a:extLst>
              <a:ext uri="{FF2B5EF4-FFF2-40B4-BE49-F238E27FC236}">
                <a16:creationId xmlns:a16="http://schemas.microsoft.com/office/drawing/2014/main" id="{FB6F00A2-D617-FA4B-A3BF-B86CDE3843DC}"/>
              </a:ext>
            </a:extLst>
          </p:cNvPr>
          <p:cNvSpPr txBox="1">
            <a:spLocks/>
          </p:cNvSpPr>
          <p:nvPr/>
        </p:nvSpPr>
        <p:spPr>
          <a:xfrm>
            <a:off x="4038600" y="6356350"/>
            <a:ext cx="4114800" cy="365125"/>
          </a:xfrm>
          <a:prstGeom prst="rect">
            <a:avLst/>
          </a:prstGeom>
          <a:solidFill>
            <a:srgbClr val="00AF41"/>
          </a:solidFill>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Marshall University Joan C. Edwards School of Medicine</a:t>
            </a:r>
            <a:endParaRPr lang="en-US" dirty="0"/>
          </a:p>
        </p:txBody>
      </p:sp>
    </p:spTree>
    <p:extLst>
      <p:ext uri="{BB962C8B-B14F-4D97-AF65-F5344CB8AC3E}">
        <p14:creationId xmlns:p14="http://schemas.microsoft.com/office/powerpoint/2010/main" val="8016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5444CD-54F5-5C49-AF99-F02309B0FD0F}"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7C6E8-8CBF-3441-BF22-A7886A4099D3}" type="slidenum">
              <a:rPr lang="en-US" smtClean="0"/>
              <a:t>‹#›</a:t>
            </a:fld>
            <a:endParaRPr lang="en-US"/>
          </a:p>
        </p:txBody>
      </p:sp>
    </p:spTree>
    <p:extLst>
      <p:ext uri="{BB962C8B-B14F-4D97-AF65-F5344CB8AC3E}">
        <p14:creationId xmlns:p14="http://schemas.microsoft.com/office/powerpoint/2010/main" val="3833525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5444CD-54F5-5C49-AF99-F02309B0FD0F}"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7C6E8-8CBF-3441-BF22-A7886A4099D3}" type="slidenum">
              <a:rPr lang="en-US" smtClean="0"/>
              <a:t>‹#›</a:t>
            </a:fld>
            <a:endParaRPr lang="en-US"/>
          </a:p>
        </p:txBody>
      </p:sp>
    </p:spTree>
    <p:extLst>
      <p:ext uri="{BB962C8B-B14F-4D97-AF65-F5344CB8AC3E}">
        <p14:creationId xmlns:p14="http://schemas.microsoft.com/office/powerpoint/2010/main" val="312911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5444CD-54F5-5C49-AF99-F02309B0FD0F}"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7C6E8-8CBF-3441-BF22-A7886A4099D3}" type="slidenum">
              <a:rPr lang="en-US" smtClean="0"/>
              <a:t>‹#›</a:t>
            </a:fld>
            <a:endParaRPr lang="en-US"/>
          </a:p>
        </p:txBody>
      </p:sp>
    </p:spTree>
    <p:extLst>
      <p:ext uri="{BB962C8B-B14F-4D97-AF65-F5344CB8AC3E}">
        <p14:creationId xmlns:p14="http://schemas.microsoft.com/office/powerpoint/2010/main" val="772762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5444CD-54F5-5C49-AF99-F02309B0FD0F}" type="datetimeFigureOut">
              <a:rPr lang="en-US" smtClean="0"/>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7C6E8-8CBF-3441-BF22-A7886A4099D3}" type="slidenum">
              <a:rPr lang="en-US" smtClean="0"/>
              <a:t>‹#›</a:t>
            </a:fld>
            <a:endParaRPr lang="en-US"/>
          </a:p>
        </p:txBody>
      </p:sp>
    </p:spTree>
    <p:extLst>
      <p:ext uri="{BB962C8B-B14F-4D97-AF65-F5344CB8AC3E}">
        <p14:creationId xmlns:p14="http://schemas.microsoft.com/office/powerpoint/2010/main" val="87139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5444CD-54F5-5C49-AF99-F02309B0FD0F}"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7C6E8-8CBF-3441-BF22-A7886A4099D3}" type="slidenum">
              <a:rPr lang="en-US" smtClean="0"/>
              <a:t>‹#›</a:t>
            </a:fld>
            <a:endParaRPr lang="en-US"/>
          </a:p>
        </p:txBody>
      </p:sp>
    </p:spTree>
    <p:extLst>
      <p:ext uri="{BB962C8B-B14F-4D97-AF65-F5344CB8AC3E}">
        <p14:creationId xmlns:p14="http://schemas.microsoft.com/office/powerpoint/2010/main" val="424661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5444CD-54F5-5C49-AF99-F02309B0FD0F}" type="datetimeFigureOut">
              <a:rPr lang="en-US" smtClean="0"/>
              <a:t>3/3/21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7C6E8-8CBF-3441-BF22-A7886A4099D3}" type="slidenum">
              <a:rPr lang="en-US" smtClean="0"/>
              <a:t>‹#›</a:t>
            </a:fld>
            <a:endParaRPr lang="en-US"/>
          </a:p>
        </p:txBody>
      </p:sp>
    </p:spTree>
    <p:extLst>
      <p:ext uri="{BB962C8B-B14F-4D97-AF65-F5344CB8AC3E}">
        <p14:creationId xmlns:p14="http://schemas.microsoft.com/office/powerpoint/2010/main" val="73018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5444CD-54F5-5C49-AF99-F02309B0FD0F}" type="datetimeFigureOut">
              <a:rPr lang="en-US" smtClean="0"/>
              <a:t>3/3/21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7C6E8-8CBF-3441-BF22-A7886A4099D3}" type="slidenum">
              <a:rPr lang="en-US" smtClean="0"/>
              <a:t>‹#›</a:t>
            </a:fld>
            <a:endParaRPr lang="en-US"/>
          </a:p>
        </p:txBody>
      </p:sp>
    </p:spTree>
    <p:extLst>
      <p:ext uri="{BB962C8B-B14F-4D97-AF65-F5344CB8AC3E}">
        <p14:creationId xmlns:p14="http://schemas.microsoft.com/office/powerpoint/2010/main" val="3127158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444CD-54F5-5C49-AF99-F02309B0FD0F}" type="datetimeFigureOut">
              <a:rPr lang="en-US" smtClean="0"/>
              <a:t>3/3/21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7C6E8-8CBF-3441-BF22-A7886A4099D3}" type="slidenum">
              <a:rPr lang="en-US" smtClean="0"/>
              <a:t>‹#›</a:t>
            </a:fld>
            <a:endParaRPr lang="en-US"/>
          </a:p>
        </p:txBody>
      </p:sp>
    </p:spTree>
    <p:extLst>
      <p:ext uri="{BB962C8B-B14F-4D97-AF65-F5344CB8AC3E}">
        <p14:creationId xmlns:p14="http://schemas.microsoft.com/office/powerpoint/2010/main" val="2022526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5444CD-54F5-5C49-AF99-F02309B0FD0F}"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7C6E8-8CBF-3441-BF22-A7886A4099D3}" type="slidenum">
              <a:rPr lang="en-US" smtClean="0"/>
              <a:t>‹#›</a:t>
            </a:fld>
            <a:endParaRPr lang="en-US"/>
          </a:p>
        </p:txBody>
      </p:sp>
    </p:spTree>
    <p:extLst>
      <p:ext uri="{BB962C8B-B14F-4D97-AF65-F5344CB8AC3E}">
        <p14:creationId xmlns:p14="http://schemas.microsoft.com/office/powerpoint/2010/main" val="316839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5444CD-54F5-5C49-AF99-F02309B0FD0F}" type="datetimeFigureOut">
              <a:rPr lang="en-US" smtClean="0"/>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7C6E8-8CBF-3441-BF22-A7886A4099D3}" type="slidenum">
              <a:rPr lang="en-US" smtClean="0"/>
              <a:t>‹#›</a:t>
            </a:fld>
            <a:endParaRPr lang="en-US"/>
          </a:p>
        </p:txBody>
      </p:sp>
    </p:spTree>
    <p:extLst>
      <p:ext uri="{BB962C8B-B14F-4D97-AF65-F5344CB8AC3E}">
        <p14:creationId xmlns:p14="http://schemas.microsoft.com/office/powerpoint/2010/main" val="2688428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a:solidFill>
            <a:srgbClr val="00AF41"/>
          </a:solidFill>
        </p:spPr>
        <p:txBody>
          <a:bodyPr vert="horz" lIns="91440" tIns="45720" rIns="91440" bIns="45720" rtlCol="0" anchor="ctr"/>
          <a:lstStyle>
            <a:lvl1pPr algn="l">
              <a:defRPr sz="1200">
                <a:solidFill>
                  <a:schemeClr val="bg1"/>
                </a:solidFill>
              </a:defRPr>
            </a:lvl1pPr>
          </a:lstStyle>
          <a:p>
            <a:fld id="{5A5444CD-54F5-5C49-AF99-F02309B0FD0F}" type="datetimeFigureOut">
              <a:rPr lang="en-US" smtClean="0"/>
              <a:t>3/3/21</a:t>
            </a:fld>
            <a:endParaRPr lang="en-US"/>
          </a:p>
        </p:txBody>
      </p:sp>
      <p:sp>
        <p:nvSpPr>
          <p:cNvPr id="5" name="Footer Placeholder 4"/>
          <p:cNvSpPr>
            <a:spLocks noGrp="1"/>
          </p:cNvSpPr>
          <p:nvPr>
            <p:ph type="ftr" sz="quarter" idx="3"/>
          </p:nvPr>
        </p:nvSpPr>
        <p:spPr>
          <a:xfrm>
            <a:off x="4038600" y="6356350"/>
            <a:ext cx="4114800" cy="365125"/>
          </a:xfrm>
          <a:prstGeom prst="rect">
            <a:avLst/>
          </a:prstGeom>
          <a:solidFill>
            <a:srgbClr val="00AF41"/>
          </a:solidFill>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a:solidFill>
            <a:srgbClr val="00AF41"/>
          </a:solidFill>
        </p:spPr>
        <p:txBody>
          <a:bodyPr vert="horz" lIns="91440" tIns="45720" rIns="91440" bIns="45720" rtlCol="0" anchor="ctr"/>
          <a:lstStyle>
            <a:lvl1pPr algn="r">
              <a:defRPr sz="1200">
                <a:solidFill>
                  <a:schemeClr val="bg1"/>
                </a:solidFill>
              </a:defRPr>
            </a:lvl1pPr>
          </a:lstStyle>
          <a:p>
            <a:fld id="{B077C6E8-8CBF-3441-BF22-A7886A4099D3}" type="slidenum">
              <a:rPr lang="en-US" smtClean="0"/>
              <a:t>‹#›</a:t>
            </a:fld>
            <a:endParaRPr lang="en-US"/>
          </a:p>
        </p:txBody>
      </p:sp>
      <p:sp>
        <p:nvSpPr>
          <p:cNvPr id="7" name="Rectangle 6">
            <a:extLst>
              <a:ext uri="{FF2B5EF4-FFF2-40B4-BE49-F238E27FC236}">
                <a16:creationId xmlns:a16="http://schemas.microsoft.com/office/drawing/2014/main" id="{81769F39-1E61-E84E-84A9-3551FA50AD8E}"/>
              </a:ext>
            </a:extLst>
          </p:cNvPr>
          <p:cNvSpPr/>
          <p:nvPr/>
        </p:nvSpPr>
        <p:spPr>
          <a:xfrm>
            <a:off x="221381" y="1184031"/>
            <a:ext cx="385011" cy="5537443"/>
          </a:xfrm>
          <a:prstGeom prst="rect">
            <a:avLst/>
          </a:prstGeom>
          <a:solidFill>
            <a:srgbClr val="00A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3FAD869-77C3-4B48-B947-FF39E5B89804}"/>
              </a:ext>
            </a:extLst>
          </p:cNvPr>
          <p:cNvPicPr>
            <a:picLocks noChangeAspect="1"/>
          </p:cNvPicPr>
          <p:nvPr/>
        </p:nvPicPr>
        <p:blipFill rotWithShape="1">
          <a:blip r:embed="rId13"/>
          <a:srcRect r="77036"/>
          <a:stretch/>
        </p:blipFill>
        <p:spPr>
          <a:xfrm>
            <a:off x="127596" y="365125"/>
            <a:ext cx="622681" cy="661377"/>
          </a:xfrm>
          <a:prstGeom prst="rect">
            <a:avLst/>
          </a:prstGeom>
        </p:spPr>
      </p:pic>
    </p:spTree>
    <p:extLst>
      <p:ext uri="{BB962C8B-B14F-4D97-AF65-F5344CB8AC3E}">
        <p14:creationId xmlns:p14="http://schemas.microsoft.com/office/powerpoint/2010/main" val="2617636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16.tiff"/></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sthda.com/english/wiki/ggplot2-colors-how-to-change-colors-automatically-and-manuall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A99A-4F88-ED47-94B6-03518C0E7A08}"/>
              </a:ext>
            </a:extLst>
          </p:cNvPr>
          <p:cNvSpPr>
            <a:spLocks noGrp="1"/>
          </p:cNvSpPr>
          <p:nvPr>
            <p:ph type="ctrTitle"/>
          </p:nvPr>
        </p:nvSpPr>
        <p:spPr/>
        <p:txBody>
          <a:bodyPr/>
          <a:lstStyle/>
          <a:p>
            <a:r>
              <a:rPr lang="en-US" dirty="0"/>
              <a:t>BMR 617</a:t>
            </a:r>
          </a:p>
        </p:txBody>
      </p:sp>
      <p:sp>
        <p:nvSpPr>
          <p:cNvPr id="3" name="Subtitle 2">
            <a:extLst>
              <a:ext uri="{FF2B5EF4-FFF2-40B4-BE49-F238E27FC236}">
                <a16:creationId xmlns:a16="http://schemas.microsoft.com/office/drawing/2014/main" id="{1A62560E-32BC-D648-BB19-EA14CCE9953E}"/>
              </a:ext>
            </a:extLst>
          </p:cNvPr>
          <p:cNvSpPr>
            <a:spLocks noGrp="1"/>
          </p:cNvSpPr>
          <p:nvPr>
            <p:ph type="subTitle" idx="1"/>
          </p:nvPr>
        </p:nvSpPr>
        <p:spPr/>
        <p:txBody>
          <a:bodyPr/>
          <a:lstStyle/>
          <a:p>
            <a:r>
              <a:rPr lang="en-US" dirty="0"/>
              <a:t>Confidence Interval of a Mean</a:t>
            </a:r>
          </a:p>
        </p:txBody>
      </p:sp>
    </p:spTree>
    <p:extLst>
      <p:ext uri="{BB962C8B-B14F-4D97-AF65-F5344CB8AC3E}">
        <p14:creationId xmlns:p14="http://schemas.microsoft.com/office/powerpoint/2010/main" val="2038237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E4DE444A-4E1C-C54D-AB64-2DC056290139}"/>
                  </a:ext>
                </a:extLst>
              </p:cNvPr>
              <p:cNvSpPr>
                <a:spLocks noGrp="1"/>
              </p:cNvSpPr>
              <p:nvPr>
                <p:ph type="title"/>
              </p:nvPr>
            </p:nvSpPr>
            <p:spPr/>
            <p:txBody>
              <a:bodyPr/>
              <a:lstStyle/>
              <a:p>
                <a:r>
                  <a:rPr lang="en-US" dirty="0"/>
                  <a:t>Finding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oMath>
                </a14:m>
                <a:r>
                  <a:rPr lang="en-US" dirty="0"/>
                  <a:t> (or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m:t>
                        </m:r>
                      </m:sup>
                    </m:sSup>
                  </m:oMath>
                </a14:m>
                <a:r>
                  <a:rPr lang="en-US" dirty="0"/>
                  <a:t>) in R</a:t>
                </a:r>
              </a:p>
            </p:txBody>
          </p:sp>
        </mc:Choice>
        <mc:Fallback>
          <p:sp>
            <p:nvSpPr>
              <p:cNvPr id="2" name="Title 1">
                <a:extLst>
                  <a:ext uri="{FF2B5EF4-FFF2-40B4-BE49-F238E27FC236}">
                    <a16:creationId xmlns:a16="http://schemas.microsoft.com/office/drawing/2014/main" id="{E4DE444A-4E1C-C54D-AB64-2DC056290139}"/>
                  </a:ext>
                </a:extLst>
              </p:cNvPr>
              <p:cNvSpPr>
                <a:spLocks noGrp="1" noRot="1" noChangeAspect="1" noMove="1" noResize="1" noEditPoints="1" noAdjustHandles="1" noChangeArrowheads="1" noChangeShapeType="1" noTextEdit="1"/>
              </p:cNvSpPr>
              <p:nvPr>
                <p:ph type="title"/>
              </p:nvPr>
            </p:nvSpPr>
            <p:spPr>
              <a:blipFill>
                <a:blip r:embed="rId2"/>
                <a:stretch>
                  <a:fillRect l="-24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3A67661-92EC-FA4D-8381-2BF54013D644}"/>
                  </a:ext>
                </a:extLst>
              </p:cNvPr>
              <p:cNvSpPr>
                <a:spLocks noGrp="1"/>
              </p:cNvSpPr>
              <p:nvPr>
                <p:ph idx="1"/>
              </p:nvPr>
            </p:nvSpPr>
            <p:spPr/>
            <p:txBody>
              <a:bodyPr>
                <a:normAutofit lnSpcReduction="10000"/>
              </a:bodyPr>
              <a:lstStyle/>
              <a:p>
                <a:r>
                  <a:rPr lang="en-US" dirty="0"/>
                  <a:t>For each well-known distribution, R has a number of functions</a:t>
                </a:r>
              </a:p>
              <a:p>
                <a:r>
                  <a:rPr lang="en-US" dirty="0"/>
                  <a:t>The quantile functions give a value </a:t>
                </a:r>
                <a14:m>
                  <m:oMath xmlns:m="http://schemas.openxmlformats.org/officeDocument/2006/math">
                    <m:r>
                      <a:rPr lang="en-US" b="0" i="1" smtClean="0">
                        <a:latin typeface="Cambria Math" panose="02040503050406030204" pitchFamily="18" charset="0"/>
                      </a:rPr>
                      <m:t>𝑥</m:t>
                    </m:r>
                  </m:oMath>
                </a14:m>
                <a:r>
                  <a:rPr lang="en-US" dirty="0"/>
                  <a:t> for which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&lt;</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assuming </a:t>
                </a:r>
                <a14:m>
                  <m:oMath xmlns:m="http://schemas.openxmlformats.org/officeDocument/2006/math">
                    <m:r>
                      <a:rPr lang="en-US" b="0" i="1" smtClean="0">
                        <a:latin typeface="Cambria Math" panose="02040503050406030204" pitchFamily="18" charset="0"/>
                      </a:rPr>
                      <m:t>𝑋</m:t>
                    </m:r>
                  </m:oMath>
                </a14:m>
                <a:r>
                  <a:rPr lang="en-US" dirty="0"/>
                  <a:t> follows the distribution (</a:t>
                </a:r>
                <a14:m>
                  <m:oMath xmlns:m="http://schemas.openxmlformats.org/officeDocument/2006/math">
                    <m:r>
                      <a:rPr lang="en-US" b="0" i="1" smtClean="0">
                        <a:latin typeface="Cambria Math" panose="02040503050406030204" pitchFamily="18" charset="0"/>
                      </a:rPr>
                      <m:t>𝑝</m:t>
                    </m:r>
                  </m:oMath>
                </a14:m>
                <a:r>
                  <a:rPr lang="en-US" dirty="0"/>
                  <a:t> is passed to the function)</a:t>
                </a:r>
              </a:p>
              <a:p>
                <a:r>
                  <a:rPr lang="en-US" dirty="0"/>
                  <a:t>So, for example</a:t>
                </a:r>
                <a:br>
                  <a:rPr lang="en-US" dirty="0"/>
                </a:br>
                <a:r>
                  <a:rPr lang="en-US" sz="2000" dirty="0" err="1">
                    <a:latin typeface="JetBrains Mono" panose="020B0509020102050004" pitchFamily="49" charset="77"/>
                  </a:rPr>
                  <a:t>qnorm</a:t>
                </a:r>
                <a:r>
                  <a:rPr lang="en-US" sz="2000" dirty="0">
                    <a:latin typeface="JetBrains Mono" panose="020B0509020102050004" pitchFamily="49" charset="77"/>
                  </a:rPr>
                  <a:t>(0.7)</a:t>
                </a:r>
                <a:br>
                  <a:rPr lang="en-US" sz="2000" dirty="0">
                    <a:latin typeface="JetBrains Mono" panose="020B0509020102050004" pitchFamily="49" charset="77"/>
                  </a:rPr>
                </a:br>
                <a:r>
                  <a:rPr lang="en-US" dirty="0"/>
                  <a:t>gives 0.5244, which means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&lt;0.5244</m:t>
                        </m:r>
                      </m:e>
                    </m:d>
                    <m:r>
                      <a:rPr lang="en-US" b="0" i="1" smtClean="0">
                        <a:latin typeface="Cambria Math" panose="02040503050406030204" pitchFamily="18" charset="0"/>
                      </a:rPr>
                      <m:t>=0.7</m:t>
                    </m:r>
                  </m:oMath>
                </a14:m>
                <a:r>
                  <a:rPr lang="en-US" dirty="0"/>
                  <a:t> if X is normally distributed (with mean 0 and </a:t>
                </a:r>
                <a:r>
                  <a:rPr lang="en-US" dirty="0" err="1"/>
                  <a:t>sd</a:t>
                </a:r>
                <a:r>
                  <a:rPr lang="en-US" dirty="0"/>
                  <a:t> 1)</a:t>
                </a:r>
              </a:p>
              <a:p>
                <a:r>
                  <a:rPr lang="en-US" dirty="0"/>
                  <a:t>Similarly, </a:t>
                </a:r>
                <a:br>
                  <a:rPr lang="en-US" dirty="0"/>
                </a:br>
                <a:r>
                  <a:rPr lang="en-US" sz="2000" dirty="0">
                    <a:latin typeface="JetBrains Mono" panose="020B0509020102050004" pitchFamily="49" charset="77"/>
                  </a:rPr>
                  <a:t>qt(0.7, df=3)</a:t>
                </a:r>
                <a:br>
                  <a:rPr lang="en-US" sz="2000" dirty="0">
                    <a:latin typeface="JetBrains Mono" panose="020B0509020102050004" pitchFamily="49" charset="77"/>
                  </a:rPr>
                </a:br>
                <a:r>
                  <a:rPr lang="en-US" dirty="0"/>
                  <a:t>gives 0.5844, which means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&lt;0.5844</m:t>
                        </m:r>
                      </m:e>
                    </m:d>
                    <m:r>
                      <a:rPr lang="en-US" b="0" i="1" smtClean="0">
                        <a:latin typeface="Cambria Math" panose="02040503050406030204" pitchFamily="18" charset="0"/>
                      </a:rPr>
                      <m:t>=0.7</m:t>
                    </m:r>
                  </m:oMath>
                </a14:m>
                <a:r>
                  <a:rPr lang="en-US" dirty="0"/>
                  <a:t> if X is distributed according to the t-distribution with 3 degrees of freedom</a:t>
                </a:r>
              </a:p>
            </p:txBody>
          </p:sp>
        </mc:Choice>
        <mc:Fallback>
          <p:sp>
            <p:nvSpPr>
              <p:cNvPr id="3" name="Content Placeholder 2">
                <a:extLst>
                  <a:ext uri="{FF2B5EF4-FFF2-40B4-BE49-F238E27FC236}">
                    <a16:creationId xmlns:a16="http://schemas.microsoft.com/office/drawing/2014/main" id="{E3A67661-92EC-FA4D-8381-2BF54013D644}"/>
                  </a:ext>
                </a:extLst>
              </p:cNvPr>
              <p:cNvSpPr>
                <a:spLocks noGrp="1" noRot="1" noChangeAspect="1" noMove="1" noResize="1" noEditPoints="1" noAdjustHandles="1" noChangeArrowheads="1" noChangeShapeType="1" noTextEdit="1"/>
              </p:cNvSpPr>
              <p:nvPr>
                <p:ph idx="1"/>
              </p:nvPr>
            </p:nvSpPr>
            <p:spPr>
              <a:blipFill>
                <a:blip r:embed="rId3"/>
                <a:stretch>
                  <a:fillRect l="-1086" t="-3198"/>
                </a:stretch>
              </a:blipFill>
            </p:spPr>
            <p:txBody>
              <a:bodyPr/>
              <a:lstStyle/>
              <a:p>
                <a:r>
                  <a:rPr lang="en-US">
                    <a:noFill/>
                  </a:rPr>
                  <a:t> </a:t>
                </a:r>
              </a:p>
            </p:txBody>
          </p:sp>
        </mc:Fallback>
      </mc:AlternateContent>
    </p:spTree>
    <p:extLst>
      <p:ext uri="{BB962C8B-B14F-4D97-AF65-F5344CB8AC3E}">
        <p14:creationId xmlns:p14="http://schemas.microsoft.com/office/powerpoint/2010/main" val="1940696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2E536A88-D044-3245-8AC0-8B2F0846FD7B}"/>
                  </a:ext>
                </a:extLst>
              </p:cNvPr>
              <p:cNvSpPr>
                <a:spLocks noGrp="1"/>
              </p:cNvSpPr>
              <p:nvPr>
                <p:ph type="title"/>
              </p:nvPr>
            </p:nvSpPr>
            <p:spPr/>
            <p:txBody>
              <a:bodyPr/>
              <a:lstStyle/>
              <a:p>
                <a:r>
                  <a:rPr lang="en-US" dirty="0"/>
                  <a:t>Care in finding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oMath>
                </a14:m>
                <a:r>
                  <a:rPr lang="en-US" dirty="0"/>
                  <a:t> (or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m:t>
                        </m:r>
                      </m:sup>
                    </m:sSup>
                  </m:oMath>
                </a14:m>
                <a:r>
                  <a:rPr lang="en-US" dirty="0"/>
                  <a:t>)</a:t>
                </a:r>
              </a:p>
            </p:txBody>
          </p:sp>
        </mc:Choice>
        <mc:Fallback>
          <p:sp>
            <p:nvSpPr>
              <p:cNvPr id="2" name="Title 1">
                <a:extLst>
                  <a:ext uri="{FF2B5EF4-FFF2-40B4-BE49-F238E27FC236}">
                    <a16:creationId xmlns:a16="http://schemas.microsoft.com/office/drawing/2014/main" id="{2E536A88-D044-3245-8AC0-8B2F0846FD7B}"/>
                  </a:ext>
                </a:extLst>
              </p:cNvPr>
              <p:cNvSpPr>
                <a:spLocks noGrp="1" noRot="1" noChangeAspect="1" noMove="1" noResize="1" noEditPoints="1" noAdjustHandles="1" noChangeArrowheads="1" noChangeShapeType="1" noTextEdit="1"/>
              </p:cNvSpPr>
              <p:nvPr>
                <p:ph type="title"/>
              </p:nvPr>
            </p:nvSpPr>
            <p:spPr>
              <a:blipFill>
                <a:blip r:embed="rId2"/>
                <a:stretch>
                  <a:fillRect l="-24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AFC80E4-141D-9C43-8D28-2F3A3B5D318A}"/>
                  </a:ext>
                </a:extLst>
              </p:cNvPr>
              <p:cNvSpPr>
                <a:spLocks noGrp="1"/>
              </p:cNvSpPr>
              <p:nvPr>
                <p:ph idx="1"/>
              </p:nvPr>
            </p:nvSpPr>
            <p:spPr/>
            <p:txBody>
              <a:bodyPr>
                <a:normAutofit/>
              </a:bodyPr>
              <a:lstStyle/>
              <a:p>
                <a:r>
                  <a:rPr lang="en-US" dirty="0"/>
                  <a:t>To find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m:t>
                        </m:r>
                      </m:sup>
                    </m:sSup>
                  </m:oMath>
                </a14:m>
                <a:r>
                  <a:rPr lang="en-US" dirty="0"/>
                  <a:t> for a 95% confidence interval, we want </a:t>
                </a:r>
                <a:br>
                  <a:rPr lang="en-US" dirty="0"/>
                </a:b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m:t>
                            </m:r>
                          </m:sup>
                        </m:sSup>
                        <m:r>
                          <a:rPr lang="en-US" b="0" i="1" smtClean="0">
                            <a:latin typeface="Cambria Math" panose="02040503050406030204" pitchFamily="18" charset="0"/>
                          </a:rPr>
                          <m:t>&lt;</m:t>
                        </m:r>
                        <m:r>
                          <a:rPr lang="en-US" b="0" i="1" smtClean="0">
                            <a:latin typeface="Cambria Math" panose="02040503050406030204" pitchFamily="18" charset="0"/>
                          </a:rPr>
                          <m:t>𝑋</m:t>
                        </m:r>
                        <m:r>
                          <a:rPr lang="en-US" b="0" i="1" smtClean="0">
                            <a:latin typeface="Cambria Math" panose="02040503050406030204" pitchFamily="18" charset="0"/>
                          </a:rPr>
                          <m:t>&lt;</m:t>
                        </m:r>
                        <m:r>
                          <a:rPr lang="en-US" b="0" i="1" smtClean="0">
                            <a:latin typeface="Cambria Math" panose="02040503050406030204" pitchFamily="18" charset="0"/>
                          </a:rPr>
                          <m:t>𝑧</m:t>
                        </m:r>
                      </m:e>
                    </m:d>
                    <m:r>
                      <a:rPr lang="en-US" b="0" i="1" smtClean="0">
                        <a:latin typeface="Cambria Math" panose="02040503050406030204" pitchFamily="18" charset="0"/>
                      </a:rPr>
                      <m:t>=0.95</m:t>
                    </m:r>
                  </m:oMath>
                </a14:m>
                <a:endParaRPr lang="en-US" b="0" dirty="0"/>
              </a:p>
              <a:p>
                <a:r>
                  <a:rPr lang="en-US" dirty="0"/>
                  <a:t>In pictures:</a:t>
                </a:r>
              </a:p>
              <a:p>
                <a:endParaRPr lang="en-US" dirty="0"/>
              </a:p>
              <a:p>
                <a:endParaRPr lang="en-US" dirty="0"/>
              </a:p>
              <a:p>
                <a:endParaRPr lang="en-US" dirty="0"/>
              </a:p>
              <a:p>
                <a:endParaRPr lang="en-US" dirty="0"/>
              </a:p>
              <a:p>
                <a:r>
                  <a:rPr lang="en-US" dirty="0"/>
                  <a:t>So 95%+2.5%=97.5% fall below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m:t>
                        </m:r>
                      </m:sup>
                    </m:sSup>
                  </m:oMath>
                </a14:m>
                <a:br>
                  <a:rPr lang="en-US" dirty="0"/>
                </a:br>
                <a:endParaRPr lang="en-US" dirty="0"/>
              </a:p>
            </p:txBody>
          </p:sp>
        </mc:Choice>
        <mc:Fallback>
          <p:sp>
            <p:nvSpPr>
              <p:cNvPr id="3" name="Content Placeholder 2">
                <a:extLst>
                  <a:ext uri="{FF2B5EF4-FFF2-40B4-BE49-F238E27FC236}">
                    <a16:creationId xmlns:a16="http://schemas.microsoft.com/office/drawing/2014/main" id="{6AFC80E4-141D-9C43-8D28-2F3A3B5D318A}"/>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E357A0F-941E-5742-89B3-A7C3A3DCEDA9}"/>
              </a:ext>
            </a:extLst>
          </p:cNvPr>
          <p:cNvPicPr>
            <a:picLocks noChangeAspect="1"/>
          </p:cNvPicPr>
          <p:nvPr/>
        </p:nvPicPr>
        <p:blipFill>
          <a:blip r:embed="rId4"/>
          <a:stretch>
            <a:fillRect/>
          </a:stretch>
        </p:blipFill>
        <p:spPr>
          <a:xfrm>
            <a:off x="971836" y="3209390"/>
            <a:ext cx="3302213" cy="2129766"/>
          </a:xfrm>
          <a:prstGeom prst="rect">
            <a:avLst/>
          </a:prstGeom>
        </p:spPr>
      </p:pic>
      <p:pic>
        <p:nvPicPr>
          <p:cNvPr id="5" name="Picture 4">
            <a:extLst>
              <a:ext uri="{FF2B5EF4-FFF2-40B4-BE49-F238E27FC236}">
                <a16:creationId xmlns:a16="http://schemas.microsoft.com/office/drawing/2014/main" id="{766906E8-318C-7044-811C-7E2436FA11C7}"/>
              </a:ext>
            </a:extLst>
          </p:cNvPr>
          <p:cNvPicPr>
            <a:picLocks noChangeAspect="1"/>
          </p:cNvPicPr>
          <p:nvPr/>
        </p:nvPicPr>
        <p:blipFill>
          <a:blip r:embed="rId5"/>
          <a:stretch>
            <a:fillRect/>
          </a:stretch>
        </p:blipFill>
        <p:spPr>
          <a:xfrm>
            <a:off x="4423952" y="3188841"/>
            <a:ext cx="3339355" cy="2153721"/>
          </a:xfrm>
          <a:prstGeom prst="rect">
            <a:avLst/>
          </a:prstGeom>
        </p:spPr>
      </p:pic>
      <p:pic>
        <p:nvPicPr>
          <p:cNvPr id="6" name="Picture 5">
            <a:extLst>
              <a:ext uri="{FF2B5EF4-FFF2-40B4-BE49-F238E27FC236}">
                <a16:creationId xmlns:a16="http://schemas.microsoft.com/office/drawing/2014/main" id="{1E186F4D-E72D-3B4A-AC4D-AE45C199664D}"/>
              </a:ext>
            </a:extLst>
          </p:cNvPr>
          <p:cNvPicPr>
            <a:picLocks noChangeAspect="1"/>
          </p:cNvPicPr>
          <p:nvPr/>
        </p:nvPicPr>
        <p:blipFill>
          <a:blip r:embed="rId6"/>
          <a:stretch>
            <a:fillRect/>
          </a:stretch>
        </p:blipFill>
        <p:spPr>
          <a:xfrm>
            <a:off x="7865795" y="3188841"/>
            <a:ext cx="3339355" cy="2153721"/>
          </a:xfrm>
          <a:prstGeom prst="rect">
            <a:avLst/>
          </a:prstGeom>
        </p:spPr>
      </p:pic>
    </p:spTree>
    <p:extLst>
      <p:ext uri="{BB962C8B-B14F-4D97-AF65-F5344CB8AC3E}">
        <p14:creationId xmlns:p14="http://schemas.microsoft.com/office/powerpoint/2010/main" val="1510343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D8035640-9C13-5046-8400-F73CB4B000E9}"/>
                  </a:ext>
                </a:extLst>
              </p:cNvPr>
              <p:cNvSpPr>
                <a:spLocks noGrp="1"/>
              </p:cNvSpPr>
              <p:nvPr>
                <p:ph type="title"/>
              </p:nvPr>
            </p:nvSpPr>
            <p:spPr/>
            <p:txBody>
              <a:bodyPr/>
              <a:lstStyle/>
              <a:p>
                <a:r>
                  <a:rPr lang="en-US" dirty="0"/>
                  <a:t>Care in finding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m:t>
                        </m:r>
                      </m:sup>
                    </m:sSup>
                  </m:oMath>
                </a14:m>
                <a:r>
                  <a:rPr lang="en-US" dirty="0"/>
                  <a:t>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m:t>
                        </m:r>
                      </m:sup>
                    </m:sSup>
                  </m:oMath>
                </a14:m>
                <a:r>
                  <a:rPr lang="en-US" dirty="0"/>
                  <a:t>)</a:t>
                </a:r>
              </a:p>
            </p:txBody>
          </p:sp>
        </mc:Choice>
        <mc:Fallback>
          <p:sp>
            <p:nvSpPr>
              <p:cNvPr id="2" name="Title 1">
                <a:extLst>
                  <a:ext uri="{FF2B5EF4-FFF2-40B4-BE49-F238E27FC236}">
                    <a16:creationId xmlns:a16="http://schemas.microsoft.com/office/drawing/2014/main" id="{D8035640-9C13-5046-8400-F73CB4B000E9}"/>
                  </a:ext>
                </a:extLst>
              </p:cNvPr>
              <p:cNvSpPr>
                <a:spLocks noGrp="1" noRot="1" noChangeAspect="1" noMove="1" noResize="1" noEditPoints="1" noAdjustHandles="1" noChangeArrowheads="1" noChangeShapeType="1" noTextEdit="1"/>
              </p:cNvSpPr>
              <p:nvPr>
                <p:ph type="title"/>
              </p:nvPr>
            </p:nvSpPr>
            <p:spPr>
              <a:blipFill>
                <a:blip r:embed="rId2"/>
                <a:stretch>
                  <a:fillRect l="-24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81D9DE7-F13B-3D4D-AB12-03AEDFAAF8B7}"/>
                  </a:ext>
                </a:extLst>
              </p:cNvPr>
              <p:cNvSpPr>
                <a:spLocks noGrp="1"/>
              </p:cNvSpPr>
              <p:nvPr>
                <p:ph idx="1"/>
              </p:nvPr>
            </p:nvSpPr>
            <p:spPr/>
            <p:txBody>
              <a:bodyPr>
                <a:normAutofit/>
              </a:bodyPr>
              <a:lstStyle/>
              <a:p>
                <a:r>
                  <a:rPr lang="en-US" dirty="0"/>
                  <a:t>Generally, to find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oMath>
                </a14:m>
                <a:r>
                  <a:rPr lang="en-US" dirty="0"/>
                  <a:t> for a confidence level </a:t>
                </a:r>
                <a14:m>
                  <m:oMath xmlns:m="http://schemas.openxmlformats.org/officeDocument/2006/math">
                    <m:r>
                      <a:rPr lang="en-US" b="0" i="1" smtClean="0">
                        <a:latin typeface="Cambria Math" panose="02040503050406030204" pitchFamily="18" charset="0"/>
                      </a:rPr>
                      <m:t>𝐶</m:t>
                    </m:r>
                  </m:oMath>
                </a14:m>
                <a:r>
                  <a:rPr lang="en-US" dirty="0"/>
                  <a:t>:</a:t>
                </a:r>
              </a:p>
              <a:p>
                <a:endParaRPr lang="en-US" dirty="0"/>
              </a:p>
              <a:p>
                <a:endParaRPr lang="en-US" dirty="0"/>
              </a:p>
              <a:p>
                <a:endParaRPr lang="en-US" dirty="0"/>
              </a:p>
              <a:p>
                <a:endParaRPr lang="en-US" dirty="0"/>
              </a:p>
              <a:p>
                <a:endParaRPr lang="en-US" dirty="0"/>
              </a:p>
              <a:p>
                <a:r>
                  <a:rPr lang="en-US" dirty="0"/>
                  <a:t>So the value to pass to </a:t>
                </a:r>
                <a:r>
                  <a:rPr lang="en-US" sz="2000" dirty="0">
                    <a:latin typeface="JetBrains Mono" panose="020B0509020102050004" pitchFamily="49" charset="77"/>
                  </a:rPr>
                  <a:t>qt(…)</a:t>
                </a:r>
                <a:r>
                  <a:rPr lang="en-US" dirty="0"/>
                  <a:t> is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𝐶</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𝐶</m:t>
                        </m:r>
                      </m:num>
                      <m:den>
                        <m:r>
                          <a:rPr lang="en-US" b="0" i="1" smtClean="0">
                            <a:latin typeface="Cambria Math" panose="02040503050406030204" pitchFamily="18" charset="0"/>
                          </a:rPr>
                          <m:t>2</m:t>
                        </m:r>
                      </m:den>
                    </m:f>
                  </m:oMath>
                </a14:m>
                <a:endParaRPr lang="en-US" dirty="0"/>
              </a:p>
            </p:txBody>
          </p:sp>
        </mc:Choice>
        <mc:Fallback>
          <p:sp>
            <p:nvSpPr>
              <p:cNvPr id="3" name="Content Placeholder 2">
                <a:extLst>
                  <a:ext uri="{FF2B5EF4-FFF2-40B4-BE49-F238E27FC236}">
                    <a16:creationId xmlns:a16="http://schemas.microsoft.com/office/drawing/2014/main" id="{B81D9DE7-F13B-3D4D-AB12-03AEDFAAF8B7}"/>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EBF2971-AF18-2647-B242-1E682C011512}"/>
              </a:ext>
            </a:extLst>
          </p:cNvPr>
          <p:cNvPicPr>
            <a:picLocks noChangeAspect="1"/>
          </p:cNvPicPr>
          <p:nvPr/>
        </p:nvPicPr>
        <p:blipFill>
          <a:blip r:embed="rId4"/>
          <a:stretch>
            <a:fillRect/>
          </a:stretch>
        </p:blipFill>
        <p:spPr>
          <a:xfrm>
            <a:off x="840523" y="2285842"/>
            <a:ext cx="3433189" cy="2214239"/>
          </a:xfrm>
          <a:prstGeom prst="rect">
            <a:avLst/>
          </a:prstGeom>
        </p:spPr>
      </p:pic>
      <p:pic>
        <p:nvPicPr>
          <p:cNvPr id="5" name="Picture 4">
            <a:extLst>
              <a:ext uri="{FF2B5EF4-FFF2-40B4-BE49-F238E27FC236}">
                <a16:creationId xmlns:a16="http://schemas.microsoft.com/office/drawing/2014/main" id="{C1B46A12-A9FA-3844-950D-F818CB6C0F9D}"/>
              </a:ext>
            </a:extLst>
          </p:cNvPr>
          <p:cNvPicPr>
            <a:picLocks noChangeAspect="1"/>
          </p:cNvPicPr>
          <p:nvPr/>
        </p:nvPicPr>
        <p:blipFill>
          <a:blip r:embed="rId5"/>
          <a:stretch>
            <a:fillRect/>
          </a:stretch>
        </p:blipFill>
        <p:spPr>
          <a:xfrm>
            <a:off x="4247884" y="2274160"/>
            <a:ext cx="3451302" cy="2225921"/>
          </a:xfrm>
          <a:prstGeom prst="rect">
            <a:avLst/>
          </a:prstGeom>
        </p:spPr>
      </p:pic>
      <p:pic>
        <p:nvPicPr>
          <p:cNvPr id="6" name="Picture 5">
            <a:extLst>
              <a:ext uri="{FF2B5EF4-FFF2-40B4-BE49-F238E27FC236}">
                <a16:creationId xmlns:a16="http://schemas.microsoft.com/office/drawing/2014/main" id="{FCE275E1-2FC5-9B41-B653-71DF71478812}"/>
              </a:ext>
            </a:extLst>
          </p:cNvPr>
          <p:cNvPicPr>
            <a:picLocks noChangeAspect="1"/>
          </p:cNvPicPr>
          <p:nvPr/>
        </p:nvPicPr>
        <p:blipFill>
          <a:blip r:embed="rId6"/>
          <a:stretch>
            <a:fillRect/>
          </a:stretch>
        </p:blipFill>
        <p:spPr>
          <a:xfrm>
            <a:off x="7676651" y="2284434"/>
            <a:ext cx="3435372" cy="2215647"/>
          </a:xfrm>
          <a:prstGeom prst="rect">
            <a:avLst/>
          </a:prstGeom>
        </p:spPr>
      </p:pic>
    </p:spTree>
    <p:extLst>
      <p:ext uri="{BB962C8B-B14F-4D97-AF65-F5344CB8AC3E}">
        <p14:creationId xmlns:p14="http://schemas.microsoft.com/office/powerpoint/2010/main" val="1431931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5F129-7AFA-2241-A656-AF52AE4D29D6}"/>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CA5603E8-0FF1-2A42-AC03-13A34F25B565}"/>
              </a:ext>
            </a:extLst>
          </p:cNvPr>
          <p:cNvSpPr>
            <a:spLocks noGrp="1"/>
          </p:cNvSpPr>
          <p:nvPr>
            <p:ph idx="1"/>
          </p:nvPr>
        </p:nvSpPr>
        <p:spPr/>
        <p:txBody>
          <a:bodyPr>
            <a:normAutofit fontScale="77500" lnSpcReduction="20000"/>
          </a:bodyPr>
          <a:lstStyle/>
          <a:p>
            <a:r>
              <a:rPr lang="en-US" dirty="0"/>
              <a:t>Find the 95% confidence interval for the Cholesterol level for TH mice fed the Chow diet</a:t>
            </a:r>
          </a:p>
          <a:p>
            <a:pPr marL="0" indent="0">
              <a:buNone/>
            </a:pPr>
            <a:r>
              <a:rPr lang="en-US" sz="1800" dirty="0">
                <a:latin typeface="JetBrains Mono" panose="020B0509020102050004" pitchFamily="49" charset="77"/>
              </a:rPr>
              <a:t>library(</a:t>
            </a:r>
            <a:r>
              <a:rPr lang="en-US" sz="1800" dirty="0" err="1">
                <a:latin typeface="JetBrains Mono" panose="020B0509020102050004" pitchFamily="49" charset="77"/>
              </a:rPr>
              <a:t>tidyverse</a:t>
            </a:r>
            <a:r>
              <a:rPr lang="en-US" sz="1800" dirty="0">
                <a:latin typeface="JetBrains Mono" panose="020B0509020102050004" pitchFamily="49" charset="77"/>
              </a:rPr>
              <a:t>)</a:t>
            </a:r>
          </a:p>
          <a:p>
            <a:pPr marL="0" indent="0">
              <a:buNone/>
            </a:pPr>
            <a:r>
              <a:rPr lang="en-US" sz="1800" dirty="0">
                <a:latin typeface="JetBrains Mono" panose="020B0509020102050004" pitchFamily="49" charset="77"/>
              </a:rPr>
              <a:t>met &lt;- </a:t>
            </a:r>
            <a:r>
              <a:rPr lang="en-US" sz="1800" dirty="0" err="1">
                <a:latin typeface="JetBrains Mono" panose="020B0509020102050004" pitchFamily="49" charset="77"/>
              </a:rPr>
              <a:t>read_csv</a:t>
            </a:r>
            <a:r>
              <a:rPr lang="en-US" sz="1800" dirty="0">
                <a:latin typeface="JetBrains Mono" panose="020B0509020102050004" pitchFamily="49" charset="77"/>
              </a:rPr>
              <a:t>("https://</a:t>
            </a:r>
            <a:r>
              <a:rPr lang="en-US" sz="1800" dirty="0" err="1">
                <a:latin typeface="JetBrains Mono" panose="020B0509020102050004" pitchFamily="49" charset="77"/>
              </a:rPr>
              <a:t>denvirlab.marshall.edu</a:t>
            </a:r>
            <a:r>
              <a:rPr lang="en-US" sz="1800" dirty="0">
                <a:latin typeface="JetBrains Mono" panose="020B0509020102050004" pitchFamily="49" charset="77"/>
              </a:rPr>
              <a:t>/BMR617-2021/data/TH-B6-metabolic.csv")</a:t>
            </a:r>
          </a:p>
          <a:p>
            <a:pPr marL="0" indent="0">
              <a:buNone/>
            </a:pPr>
            <a:r>
              <a:rPr lang="en-US" sz="1800" dirty="0">
                <a:latin typeface="JetBrains Mono" panose="020B0509020102050004" pitchFamily="49" charset="77"/>
              </a:rPr>
              <a:t>met &lt;- separate(met, </a:t>
            </a:r>
            <a:r>
              <a:rPr lang="en-US" sz="1800" dirty="0" err="1">
                <a:latin typeface="JetBrains Mono" panose="020B0509020102050004" pitchFamily="49" charset="77"/>
              </a:rPr>
              <a:t>MouseID</a:t>
            </a:r>
            <a:r>
              <a:rPr lang="en-US" sz="1800" dirty="0">
                <a:latin typeface="JetBrains Mono" panose="020B0509020102050004" pitchFamily="49" charset="77"/>
              </a:rPr>
              <a:t>, </a:t>
            </a:r>
            <a:r>
              <a:rPr lang="en-US" sz="1800" dirty="0" err="1">
                <a:latin typeface="JetBrains Mono" panose="020B0509020102050004" pitchFamily="49" charset="77"/>
              </a:rPr>
              <a:t>sep</a:t>
            </a:r>
            <a:r>
              <a:rPr lang="en-US" sz="1800" dirty="0">
                <a:latin typeface="JetBrains Mono" panose="020B0509020102050004" pitchFamily="49" charset="77"/>
              </a:rPr>
              <a:t>="-", into=c("Strain", "Diet", "ID"))</a:t>
            </a:r>
          </a:p>
          <a:p>
            <a:pPr marL="0" indent="0">
              <a:buNone/>
            </a:pPr>
            <a:r>
              <a:rPr lang="en-US" sz="1800" dirty="0">
                <a:latin typeface="JetBrains Mono" panose="020B0509020102050004" pitchFamily="49" charset="77"/>
              </a:rPr>
              <a:t># Filter for TH Chow:</a:t>
            </a:r>
          </a:p>
          <a:p>
            <a:pPr marL="0" indent="0">
              <a:buNone/>
            </a:pPr>
            <a:r>
              <a:rPr lang="en-US" sz="1800" dirty="0" err="1">
                <a:latin typeface="JetBrains Mono" panose="020B0509020102050004" pitchFamily="49" charset="77"/>
              </a:rPr>
              <a:t>th_chow</a:t>
            </a:r>
            <a:r>
              <a:rPr lang="en-US" sz="1800" dirty="0">
                <a:latin typeface="JetBrains Mono" panose="020B0509020102050004" pitchFamily="49" charset="77"/>
              </a:rPr>
              <a:t> &lt;- filter(met, Strain=="TH" &amp; Diet == "Chow")</a:t>
            </a:r>
          </a:p>
          <a:p>
            <a:pPr marL="0" indent="0">
              <a:buNone/>
            </a:pPr>
            <a:r>
              <a:rPr lang="en-US" sz="1800" dirty="0">
                <a:latin typeface="JetBrains Mono" panose="020B0509020102050004" pitchFamily="49" charset="77"/>
              </a:rPr>
              <a:t># Get the cholesterol values from the table:</a:t>
            </a:r>
          </a:p>
          <a:p>
            <a:pPr marL="0" indent="0">
              <a:buNone/>
            </a:pPr>
            <a:r>
              <a:rPr lang="en-US" sz="1800" dirty="0" err="1">
                <a:latin typeface="JetBrains Mono" panose="020B0509020102050004" pitchFamily="49" charset="77"/>
              </a:rPr>
              <a:t>chol_th_chow</a:t>
            </a:r>
            <a:r>
              <a:rPr lang="en-US" sz="1800" dirty="0">
                <a:latin typeface="JetBrains Mono" panose="020B0509020102050004" pitchFamily="49" charset="77"/>
              </a:rPr>
              <a:t> &lt;- pull(</a:t>
            </a:r>
            <a:r>
              <a:rPr lang="en-US" sz="1800" dirty="0" err="1">
                <a:latin typeface="JetBrains Mono" panose="020B0509020102050004" pitchFamily="49" charset="77"/>
              </a:rPr>
              <a:t>th_chow</a:t>
            </a:r>
            <a:r>
              <a:rPr lang="en-US" sz="1800" dirty="0">
                <a:latin typeface="JetBrains Mono" panose="020B0509020102050004" pitchFamily="49" charset="77"/>
              </a:rPr>
              <a:t>, Cholesterol) </a:t>
            </a:r>
          </a:p>
          <a:p>
            <a:pPr marL="0" indent="0">
              <a:buNone/>
            </a:pPr>
            <a:r>
              <a:rPr lang="en-US" sz="1800" dirty="0">
                <a:latin typeface="JetBrains Mono" panose="020B0509020102050004" pitchFamily="49" charset="77"/>
              </a:rPr>
              <a:t>m &lt;- mean(</a:t>
            </a:r>
            <a:r>
              <a:rPr lang="en-US" sz="1800" dirty="0" err="1">
                <a:latin typeface="JetBrains Mono" panose="020B0509020102050004" pitchFamily="49" charset="77"/>
              </a:rPr>
              <a:t>chol_th_chow</a:t>
            </a:r>
            <a:r>
              <a:rPr lang="en-US" sz="1800" dirty="0">
                <a:latin typeface="JetBrains Mono" panose="020B0509020102050004" pitchFamily="49" charset="77"/>
              </a:rPr>
              <a:t>)</a:t>
            </a:r>
          </a:p>
          <a:p>
            <a:pPr marL="0" indent="0">
              <a:buNone/>
            </a:pPr>
            <a:r>
              <a:rPr lang="en-US" sz="1800" dirty="0">
                <a:latin typeface="JetBrains Mono" panose="020B0509020102050004" pitchFamily="49" charset="77"/>
              </a:rPr>
              <a:t>s &lt;- </a:t>
            </a:r>
            <a:r>
              <a:rPr lang="en-US" sz="1800" dirty="0" err="1">
                <a:latin typeface="JetBrains Mono" panose="020B0509020102050004" pitchFamily="49" charset="77"/>
              </a:rPr>
              <a:t>sd</a:t>
            </a:r>
            <a:r>
              <a:rPr lang="en-US" sz="1800" dirty="0">
                <a:latin typeface="JetBrains Mono" panose="020B0509020102050004" pitchFamily="49" charset="77"/>
              </a:rPr>
              <a:t>(</a:t>
            </a:r>
            <a:r>
              <a:rPr lang="en-US" sz="1800" dirty="0" err="1">
                <a:latin typeface="JetBrains Mono" panose="020B0509020102050004" pitchFamily="49" charset="77"/>
              </a:rPr>
              <a:t>chol_th_chow</a:t>
            </a:r>
            <a:r>
              <a:rPr lang="en-US" sz="1800" dirty="0">
                <a:latin typeface="JetBrains Mono" panose="020B0509020102050004" pitchFamily="49" charset="77"/>
              </a:rPr>
              <a:t>)</a:t>
            </a:r>
          </a:p>
          <a:p>
            <a:pPr marL="0" indent="0">
              <a:buNone/>
            </a:pPr>
            <a:r>
              <a:rPr lang="en-US" sz="1800" dirty="0">
                <a:latin typeface="JetBrains Mono" panose="020B0509020102050004" pitchFamily="49" charset="77"/>
              </a:rPr>
              <a:t>n &lt;- length(</a:t>
            </a:r>
            <a:r>
              <a:rPr lang="en-US" sz="1800" dirty="0" err="1">
                <a:latin typeface="JetBrains Mono" panose="020B0509020102050004" pitchFamily="49" charset="77"/>
              </a:rPr>
              <a:t>chol_th_chow</a:t>
            </a:r>
            <a:r>
              <a:rPr lang="en-US" sz="1800" dirty="0">
                <a:latin typeface="JetBrains Mono" panose="020B0509020102050004" pitchFamily="49" charset="77"/>
              </a:rPr>
              <a:t>)</a:t>
            </a:r>
          </a:p>
          <a:p>
            <a:pPr marL="0" indent="0">
              <a:buNone/>
            </a:pPr>
            <a:r>
              <a:rPr lang="en-US" sz="1800" dirty="0" err="1">
                <a:latin typeface="JetBrains Mono" panose="020B0509020102050004" pitchFamily="49" charset="77"/>
              </a:rPr>
              <a:t>conf_level</a:t>
            </a:r>
            <a:r>
              <a:rPr lang="en-US" sz="1800" dirty="0">
                <a:latin typeface="JetBrains Mono" panose="020B0509020102050004" pitchFamily="49" charset="77"/>
              </a:rPr>
              <a:t> &lt;- 0.95</a:t>
            </a:r>
          </a:p>
          <a:p>
            <a:pPr marL="0" indent="0">
              <a:buNone/>
            </a:pPr>
            <a:r>
              <a:rPr lang="en-US" sz="1800" dirty="0" err="1">
                <a:latin typeface="JetBrains Mono" panose="020B0509020102050004" pitchFamily="49" charset="77"/>
              </a:rPr>
              <a:t>t_star</a:t>
            </a:r>
            <a:r>
              <a:rPr lang="en-US" sz="1800" dirty="0">
                <a:latin typeface="JetBrains Mono" panose="020B0509020102050004" pitchFamily="49" charset="77"/>
              </a:rPr>
              <a:t> &lt;- qt((1+conf_level)/2, df=n-1)</a:t>
            </a:r>
          </a:p>
          <a:p>
            <a:pPr marL="0" indent="0">
              <a:buNone/>
            </a:pPr>
            <a:r>
              <a:rPr lang="en-US" sz="1800" dirty="0" err="1">
                <a:latin typeface="JetBrains Mono" panose="020B0509020102050004" pitchFamily="49" charset="77"/>
              </a:rPr>
              <a:t>conf_int_lower</a:t>
            </a:r>
            <a:r>
              <a:rPr lang="en-US" sz="1800" dirty="0">
                <a:latin typeface="JetBrains Mono" panose="020B0509020102050004" pitchFamily="49" charset="77"/>
              </a:rPr>
              <a:t> &lt;- m - </a:t>
            </a:r>
            <a:r>
              <a:rPr lang="en-US" sz="1800" dirty="0" err="1">
                <a:latin typeface="JetBrains Mono" panose="020B0509020102050004" pitchFamily="49" charset="77"/>
              </a:rPr>
              <a:t>t_star</a:t>
            </a:r>
            <a:r>
              <a:rPr lang="en-US" sz="1800" dirty="0">
                <a:latin typeface="JetBrains Mono" panose="020B0509020102050004" pitchFamily="49" charset="77"/>
              </a:rPr>
              <a:t>*s/sqrt(n)</a:t>
            </a:r>
          </a:p>
          <a:p>
            <a:pPr marL="0" indent="0">
              <a:buNone/>
            </a:pPr>
            <a:r>
              <a:rPr lang="en-US" sz="1800" dirty="0" err="1">
                <a:latin typeface="JetBrains Mono" panose="020B0509020102050004" pitchFamily="49" charset="77"/>
              </a:rPr>
              <a:t>conf_int_upper</a:t>
            </a:r>
            <a:r>
              <a:rPr lang="en-US" sz="1800" dirty="0">
                <a:latin typeface="JetBrains Mono" panose="020B0509020102050004" pitchFamily="49" charset="77"/>
              </a:rPr>
              <a:t> &lt;- m + </a:t>
            </a:r>
            <a:r>
              <a:rPr lang="en-US" sz="1800" dirty="0" err="1">
                <a:latin typeface="JetBrains Mono" panose="020B0509020102050004" pitchFamily="49" charset="77"/>
              </a:rPr>
              <a:t>t_star</a:t>
            </a:r>
            <a:r>
              <a:rPr lang="en-US" sz="1800" dirty="0">
                <a:latin typeface="JetBrains Mono" panose="020B0509020102050004" pitchFamily="49" charset="77"/>
              </a:rPr>
              <a:t>*s/sqrt(n)</a:t>
            </a:r>
          </a:p>
        </p:txBody>
      </p:sp>
    </p:spTree>
    <p:extLst>
      <p:ext uri="{BB962C8B-B14F-4D97-AF65-F5344CB8AC3E}">
        <p14:creationId xmlns:p14="http://schemas.microsoft.com/office/powerpoint/2010/main" val="856800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D3201-6B30-B04D-8216-BEED03972364}"/>
              </a:ext>
            </a:extLst>
          </p:cNvPr>
          <p:cNvSpPr>
            <a:spLocks noGrp="1"/>
          </p:cNvSpPr>
          <p:nvPr>
            <p:ph type="title"/>
          </p:nvPr>
        </p:nvSpPr>
        <p:spPr/>
        <p:txBody>
          <a:bodyPr/>
          <a:lstStyle/>
          <a:p>
            <a:r>
              <a:rPr lang="en-US" dirty="0"/>
              <a:t>Writing functions in R</a:t>
            </a:r>
          </a:p>
        </p:txBody>
      </p:sp>
      <p:sp>
        <p:nvSpPr>
          <p:cNvPr id="3" name="Content Placeholder 2">
            <a:extLst>
              <a:ext uri="{FF2B5EF4-FFF2-40B4-BE49-F238E27FC236}">
                <a16:creationId xmlns:a16="http://schemas.microsoft.com/office/drawing/2014/main" id="{6A56C0D5-B216-C64E-98AA-8DA5C13D4615}"/>
              </a:ext>
            </a:extLst>
          </p:cNvPr>
          <p:cNvSpPr>
            <a:spLocks noGrp="1"/>
          </p:cNvSpPr>
          <p:nvPr>
            <p:ph idx="1"/>
          </p:nvPr>
        </p:nvSpPr>
        <p:spPr/>
        <p:txBody>
          <a:bodyPr>
            <a:normAutofit fontScale="85000" lnSpcReduction="20000"/>
          </a:bodyPr>
          <a:lstStyle/>
          <a:p>
            <a:r>
              <a:rPr lang="en-US" dirty="0"/>
              <a:t>To get the confidence interval took seven lines of R code!</a:t>
            </a:r>
          </a:p>
          <a:p>
            <a:r>
              <a:rPr lang="en-US" dirty="0"/>
              <a:t>Each time we want the confidence interval, we could repeat these lines of code</a:t>
            </a:r>
          </a:p>
          <a:p>
            <a:r>
              <a:rPr lang="en-US" dirty="0"/>
              <a:t>A better way is to write our own function, so we can just call the function</a:t>
            </a:r>
          </a:p>
          <a:p>
            <a:r>
              <a:rPr lang="en-US" dirty="0"/>
              <a:t>The general syntax is</a:t>
            </a:r>
          </a:p>
          <a:p>
            <a:pPr marL="0" indent="0">
              <a:buNone/>
            </a:pPr>
            <a:r>
              <a:rPr lang="en-US" sz="1800" dirty="0" err="1">
                <a:latin typeface="JetBrains Mono" panose="020B0509020102050004" pitchFamily="49" charset="77"/>
              </a:rPr>
              <a:t>conf_int</a:t>
            </a:r>
            <a:r>
              <a:rPr lang="en-US" sz="1800" dirty="0">
                <a:latin typeface="JetBrains Mono" panose="020B0509020102050004" pitchFamily="49" charset="77"/>
              </a:rPr>
              <a:t> &lt;- function(x) {</a:t>
            </a:r>
          </a:p>
          <a:p>
            <a:pPr marL="0" indent="0">
              <a:buNone/>
            </a:pPr>
            <a:r>
              <a:rPr lang="en-US" sz="1800" dirty="0">
                <a:latin typeface="JetBrains Mono" panose="020B0509020102050004" pitchFamily="49" charset="77"/>
              </a:rPr>
              <a:t>  # ...</a:t>
            </a:r>
          </a:p>
          <a:p>
            <a:pPr marL="0" indent="0">
              <a:buNone/>
            </a:pPr>
            <a:r>
              <a:rPr lang="en-US" sz="1800" dirty="0">
                <a:latin typeface="JetBrains Mono" panose="020B0509020102050004" pitchFamily="49" charset="77"/>
              </a:rPr>
              <a:t>  return(</a:t>
            </a:r>
            <a:r>
              <a:rPr lang="en-US" sz="1800" dirty="0" err="1">
                <a:latin typeface="JetBrains Mono" panose="020B0509020102050004" pitchFamily="49" charset="77"/>
              </a:rPr>
              <a:t>result_of_calculation</a:t>
            </a:r>
            <a:r>
              <a:rPr lang="en-US" sz="1800" dirty="0">
                <a:latin typeface="JetBrains Mono" panose="020B0509020102050004" pitchFamily="49" charset="77"/>
              </a:rPr>
              <a:t>)</a:t>
            </a:r>
          </a:p>
          <a:p>
            <a:pPr marL="0" indent="0">
              <a:buNone/>
            </a:pPr>
            <a:r>
              <a:rPr lang="en-US" sz="2000" dirty="0">
                <a:latin typeface="JetBrains Mono" panose="020B0509020102050004" pitchFamily="49" charset="77"/>
              </a:rPr>
              <a:t>}</a:t>
            </a:r>
            <a:r>
              <a:rPr lang="en-US" dirty="0"/>
              <a:t> </a:t>
            </a:r>
          </a:p>
          <a:p>
            <a:r>
              <a:rPr lang="en-US" dirty="0"/>
              <a:t>We can allow optional parameters to the function by giving a default value:</a:t>
            </a:r>
          </a:p>
          <a:p>
            <a:pPr marL="0" indent="0">
              <a:buNone/>
            </a:pPr>
            <a:r>
              <a:rPr lang="en-US" sz="1800" dirty="0" err="1">
                <a:latin typeface="JetBrains Mono" panose="020B0509020102050004" pitchFamily="49" charset="77"/>
              </a:rPr>
              <a:t>conf_int</a:t>
            </a:r>
            <a:r>
              <a:rPr lang="en-US" sz="1800" dirty="0">
                <a:latin typeface="JetBrains Mono" panose="020B0509020102050004" pitchFamily="49" charset="77"/>
              </a:rPr>
              <a:t> &lt;- function(x, </a:t>
            </a:r>
            <a:r>
              <a:rPr lang="en-US" sz="1800" dirty="0" err="1">
                <a:latin typeface="JetBrains Mono" panose="020B0509020102050004" pitchFamily="49" charset="77"/>
              </a:rPr>
              <a:t>conf_level</a:t>
            </a:r>
            <a:r>
              <a:rPr lang="en-US" sz="1800" dirty="0">
                <a:latin typeface="JetBrains Mono" panose="020B0509020102050004" pitchFamily="49" charset="77"/>
              </a:rPr>
              <a:t>=0.95) {</a:t>
            </a:r>
          </a:p>
          <a:p>
            <a:pPr marL="0" indent="0">
              <a:buNone/>
            </a:pPr>
            <a:r>
              <a:rPr lang="en-US" sz="1800" dirty="0">
                <a:latin typeface="JetBrains Mono" panose="020B0509020102050004" pitchFamily="49" charset="77"/>
              </a:rPr>
              <a:t>  # ...</a:t>
            </a:r>
          </a:p>
          <a:p>
            <a:pPr marL="0" indent="0">
              <a:buNone/>
            </a:pPr>
            <a:r>
              <a:rPr lang="en-US" sz="1800" dirty="0">
                <a:latin typeface="JetBrains Mono" panose="020B0509020102050004" pitchFamily="49" charset="77"/>
              </a:rPr>
              <a:t>  return(</a:t>
            </a:r>
            <a:r>
              <a:rPr lang="en-US" sz="1800" dirty="0" err="1">
                <a:latin typeface="JetBrains Mono" panose="020B0509020102050004" pitchFamily="49" charset="77"/>
              </a:rPr>
              <a:t>result_of_calculation</a:t>
            </a:r>
            <a:r>
              <a:rPr lang="en-US" sz="1800" dirty="0">
                <a:latin typeface="JetBrains Mono" panose="020B0509020102050004" pitchFamily="49" charset="77"/>
              </a:rPr>
              <a:t>)</a:t>
            </a:r>
          </a:p>
          <a:p>
            <a:pPr marL="0" indent="0">
              <a:buNone/>
            </a:pPr>
            <a:r>
              <a:rPr lang="en-US" sz="1800" dirty="0">
                <a:latin typeface="JetBrains Mono" panose="020B0509020102050004" pitchFamily="49" charset="77"/>
              </a:rPr>
              <a:t>}</a:t>
            </a:r>
            <a:r>
              <a:rPr lang="en-US" sz="1800" dirty="0"/>
              <a:t> </a:t>
            </a:r>
          </a:p>
          <a:p>
            <a:pPr marL="0" indent="0">
              <a:buNone/>
            </a:pPr>
            <a:endParaRPr lang="en-US" sz="2200" dirty="0">
              <a:latin typeface="JetBrains Mono" panose="020B0509020102050004" pitchFamily="49" charset="77"/>
            </a:endParaRPr>
          </a:p>
        </p:txBody>
      </p:sp>
    </p:spTree>
    <p:extLst>
      <p:ext uri="{BB962C8B-B14F-4D97-AF65-F5344CB8AC3E}">
        <p14:creationId xmlns:p14="http://schemas.microsoft.com/office/powerpoint/2010/main" val="3834873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9CDD-345D-0349-B2E6-63458B16DFA7}"/>
              </a:ext>
            </a:extLst>
          </p:cNvPr>
          <p:cNvSpPr>
            <a:spLocks noGrp="1"/>
          </p:cNvSpPr>
          <p:nvPr>
            <p:ph type="title"/>
          </p:nvPr>
        </p:nvSpPr>
        <p:spPr/>
        <p:txBody>
          <a:bodyPr/>
          <a:lstStyle/>
          <a:p>
            <a:r>
              <a:rPr lang="en-US" dirty="0"/>
              <a:t>A function to compute confidence intervals</a:t>
            </a:r>
          </a:p>
        </p:txBody>
      </p:sp>
      <p:sp>
        <p:nvSpPr>
          <p:cNvPr id="3" name="Content Placeholder 2">
            <a:extLst>
              <a:ext uri="{FF2B5EF4-FFF2-40B4-BE49-F238E27FC236}">
                <a16:creationId xmlns:a16="http://schemas.microsoft.com/office/drawing/2014/main" id="{B707AA2E-8D1B-BB4D-9F6F-3E667E7428AE}"/>
              </a:ext>
            </a:extLst>
          </p:cNvPr>
          <p:cNvSpPr>
            <a:spLocks noGrp="1"/>
          </p:cNvSpPr>
          <p:nvPr>
            <p:ph idx="1"/>
          </p:nvPr>
        </p:nvSpPr>
        <p:spPr/>
        <p:txBody>
          <a:bodyPr>
            <a:normAutofit/>
          </a:bodyPr>
          <a:lstStyle/>
          <a:p>
            <a:pPr marL="0" indent="0">
              <a:buNone/>
            </a:pPr>
            <a:r>
              <a:rPr lang="en-US" sz="2000" dirty="0" err="1">
                <a:latin typeface="JetBrains Mono" panose="020B0509020102050004" pitchFamily="49" charset="77"/>
              </a:rPr>
              <a:t>conf_int</a:t>
            </a:r>
            <a:r>
              <a:rPr lang="en-US" sz="2000" dirty="0">
                <a:latin typeface="JetBrains Mono" panose="020B0509020102050004" pitchFamily="49" charset="77"/>
              </a:rPr>
              <a:t> &lt;- function(x, </a:t>
            </a:r>
            <a:r>
              <a:rPr lang="en-US" sz="2000" dirty="0" err="1">
                <a:latin typeface="JetBrains Mono" panose="020B0509020102050004" pitchFamily="49" charset="77"/>
              </a:rPr>
              <a:t>conf_level</a:t>
            </a:r>
            <a:r>
              <a:rPr lang="en-US" sz="2000" dirty="0">
                <a:latin typeface="JetBrains Mono" panose="020B0509020102050004" pitchFamily="49" charset="77"/>
              </a:rPr>
              <a:t>=0.95) {</a:t>
            </a:r>
          </a:p>
          <a:p>
            <a:pPr marL="0" indent="0">
              <a:buNone/>
            </a:pPr>
            <a:r>
              <a:rPr lang="en-US" sz="2000" dirty="0">
                <a:latin typeface="JetBrains Mono" panose="020B0509020102050004" pitchFamily="49" charset="77"/>
              </a:rPr>
              <a:t>  m &lt;- mean(x)</a:t>
            </a:r>
          </a:p>
          <a:p>
            <a:pPr marL="0" indent="0">
              <a:buNone/>
            </a:pPr>
            <a:r>
              <a:rPr lang="en-US" sz="2000" dirty="0">
                <a:latin typeface="JetBrains Mono" panose="020B0509020102050004" pitchFamily="49" charset="77"/>
              </a:rPr>
              <a:t>  s &lt;- </a:t>
            </a:r>
            <a:r>
              <a:rPr lang="en-US" sz="2000" dirty="0" err="1">
                <a:latin typeface="JetBrains Mono" panose="020B0509020102050004" pitchFamily="49" charset="77"/>
              </a:rPr>
              <a:t>sd</a:t>
            </a:r>
            <a:r>
              <a:rPr lang="en-US" sz="2000" dirty="0">
                <a:latin typeface="JetBrains Mono" panose="020B0509020102050004" pitchFamily="49" charset="77"/>
              </a:rPr>
              <a:t>(x)</a:t>
            </a:r>
          </a:p>
          <a:p>
            <a:pPr marL="0" indent="0">
              <a:buNone/>
            </a:pPr>
            <a:r>
              <a:rPr lang="en-US" sz="2000" dirty="0">
                <a:latin typeface="JetBrains Mono" panose="020B0509020102050004" pitchFamily="49" charset="77"/>
              </a:rPr>
              <a:t>  n &lt;- length(x)</a:t>
            </a:r>
          </a:p>
          <a:p>
            <a:pPr marL="0" indent="0">
              <a:buNone/>
            </a:pPr>
            <a:r>
              <a:rPr lang="en-US" sz="2000" dirty="0">
                <a:latin typeface="JetBrains Mono" panose="020B0509020102050004" pitchFamily="49" charset="77"/>
              </a:rPr>
              <a:t>  </a:t>
            </a:r>
            <a:r>
              <a:rPr lang="en-US" sz="2000" dirty="0" err="1">
                <a:latin typeface="JetBrains Mono" panose="020B0509020102050004" pitchFamily="49" charset="77"/>
              </a:rPr>
              <a:t>t_star</a:t>
            </a:r>
            <a:r>
              <a:rPr lang="en-US" sz="2000" dirty="0">
                <a:latin typeface="JetBrains Mono" panose="020B0509020102050004" pitchFamily="49" charset="77"/>
              </a:rPr>
              <a:t> &lt;- qt((1+conf_level)/2, df=n-1)</a:t>
            </a:r>
          </a:p>
          <a:p>
            <a:pPr marL="0" indent="0">
              <a:buNone/>
            </a:pPr>
            <a:r>
              <a:rPr lang="en-US" sz="2000" dirty="0">
                <a:latin typeface="JetBrains Mono" panose="020B0509020102050004" pitchFamily="49" charset="77"/>
              </a:rPr>
              <a:t>  </a:t>
            </a:r>
            <a:r>
              <a:rPr lang="en-US" sz="2000" dirty="0" err="1">
                <a:latin typeface="JetBrains Mono" panose="020B0509020102050004" pitchFamily="49" charset="77"/>
              </a:rPr>
              <a:t>conf_int_lower</a:t>
            </a:r>
            <a:r>
              <a:rPr lang="en-US" sz="2000" dirty="0">
                <a:latin typeface="JetBrains Mono" panose="020B0509020102050004" pitchFamily="49" charset="77"/>
              </a:rPr>
              <a:t> &lt;- m - </a:t>
            </a:r>
            <a:r>
              <a:rPr lang="en-US" sz="2000" dirty="0" err="1">
                <a:latin typeface="JetBrains Mono" panose="020B0509020102050004" pitchFamily="49" charset="77"/>
              </a:rPr>
              <a:t>t_star</a:t>
            </a:r>
            <a:r>
              <a:rPr lang="en-US" sz="2000" dirty="0">
                <a:latin typeface="JetBrains Mono" panose="020B0509020102050004" pitchFamily="49" charset="77"/>
              </a:rPr>
              <a:t>*s/sqrt(n)</a:t>
            </a:r>
          </a:p>
          <a:p>
            <a:pPr marL="0" indent="0">
              <a:buNone/>
            </a:pPr>
            <a:r>
              <a:rPr lang="en-US" sz="2000" dirty="0">
                <a:latin typeface="JetBrains Mono" panose="020B0509020102050004" pitchFamily="49" charset="77"/>
              </a:rPr>
              <a:t>  </a:t>
            </a:r>
            <a:r>
              <a:rPr lang="en-US" sz="2000" dirty="0" err="1">
                <a:latin typeface="JetBrains Mono" panose="020B0509020102050004" pitchFamily="49" charset="77"/>
              </a:rPr>
              <a:t>conf_int_upper</a:t>
            </a:r>
            <a:r>
              <a:rPr lang="en-US" sz="2000" dirty="0">
                <a:latin typeface="JetBrains Mono" panose="020B0509020102050004" pitchFamily="49" charset="77"/>
              </a:rPr>
              <a:t> &lt;- m + </a:t>
            </a:r>
            <a:r>
              <a:rPr lang="en-US" sz="2000" dirty="0" err="1">
                <a:latin typeface="JetBrains Mono" panose="020B0509020102050004" pitchFamily="49" charset="77"/>
              </a:rPr>
              <a:t>t_star</a:t>
            </a:r>
            <a:r>
              <a:rPr lang="en-US" sz="2000" dirty="0">
                <a:latin typeface="JetBrains Mono" panose="020B0509020102050004" pitchFamily="49" charset="77"/>
              </a:rPr>
              <a:t>*s/sqrt(n)</a:t>
            </a:r>
          </a:p>
          <a:p>
            <a:pPr marL="0" indent="0">
              <a:buNone/>
            </a:pPr>
            <a:r>
              <a:rPr lang="en-US" sz="2000" dirty="0">
                <a:latin typeface="JetBrains Mono" panose="020B0509020102050004" pitchFamily="49" charset="77"/>
              </a:rPr>
              <a:t>  return(c(</a:t>
            </a:r>
            <a:r>
              <a:rPr lang="en-US" sz="2000" dirty="0" err="1">
                <a:latin typeface="JetBrains Mono" panose="020B0509020102050004" pitchFamily="49" charset="77"/>
              </a:rPr>
              <a:t>conf_int_lower</a:t>
            </a:r>
            <a:r>
              <a:rPr lang="en-US" sz="2000" dirty="0">
                <a:latin typeface="JetBrains Mono" panose="020B0509020102050004" pitchFamily="49" charset="77"/>
              </a:rPr>
              <a:t>, </a:t>
            </a:r>
            <a:r>
              <a:rPr lang="en-US" sz="2000" dirty="0" err="1">
                <a:latin typeface="JetBrains Mono" panose="020B0509020102050004" pitchFamily="49" charset="77"/>
              </a:rPr>
              <a:t>conf_int_upper</a:t>
            </a:r>
            <a:r>
              <a:rPr lang="en-US" sz="2000" dirty="0">
                <a:latin typeface="JetBrains Mono" panose="020B0509020102050004" pitchFamily="49" charset="77"/>
              </a:rPr>
              <a:t>))</a:t>
            </a:r>
          </a:p>
          <a:p>
            <a:pPr marL="0" indent="0">
              <a:buNone/>
            </a:pPr>
            <a:r>
              <a:rPr lang="en-US" sz="2000" dirty="0">
                <a:latin typeface="JetBrains Mono" panose="020B0509020102050004" pitchFamily="49" charset="77"/>
              </a:rPr>
              <a:t>}</a:t>
            </a:r>
          </a:p>
        </p:txBody>
      </p:sp>
    </p:spTree>
    <p:extLst>
      <p:ext uri="{BB962C8B-B14F-4D97-AF65-F5344CB8AC3E}">
        <p14:creationId xmlns:p14="http://schemas.microsoft.com/office/powerpoint/2010/main" val="643053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29783-493C-C940-A9CD-C2624BB693E4}"/>
              </a:ext>
            </a:extLst>
          </p:cNvPr>
          <p:cNvSpPr>
            <a:spLocks noGrp="1"/>
          </p:cNvSpPr>
          <p:nvPr>
            <p:ph type="title"/>
          </p:nvPr>
        </p:nvSpPr>
        <p:spPr/>
        <p:txBody>
          <a:bodyPr/>
          <a:lstStyle/>
          <a:p>
            <a:r>
              <a:rPr lang="en-US" dirty="0"/>
              <a:t>Using our function</a:t>
            </a:r>
          </a:p>
        </p:txBody>
      </p:sp>
      <p:sp>
        <p:nvSpPr>
          <p:cNvPr id="3" name="Content Placeholder 2">
            <a:extLst>
              <a:ext uri="{FF2B5EF4-FFF2-40B4-BE49-F238E27FC236}">
                <a16:creationId xmlns:a16="http://schemas.microsoft.com/office/drawing/2014/main" id="{DCC37AA4-8D81-F94A-9EDF-ADD5AFA9F745}"/>
              </a:ext>
            </a:extLst>
          </p:cNvPr>
          <p:cNvSpPr>
            <a:spLocks noGrp="1"/>
          </p:cNvSpPr>
          <p:nvPr>
            <p:ph idx="1"/>
          </p:nvPr>
        </p:nvSpPr>
        <p:spPr/>
        <p:txBody>
          <a:bodyPr/>
          <a:lstStyle/>
          <a:p>
            <a:r>
              <a:rPr lang="en-US" dirty="0"/>
              <a:t>We can call our function to get the 95% confidence interval using</a:t>
            </a:r>
          </a:p>
          <a:p>
            <a:pPr marL="0" indent="0">
              <a:buNone/>
            </a:pPr>
            <a:r>
              <a:rPr lang="en-US" sz="2000" dirty="0" err="1">
                <a:latin typeface="JetBrains Mono" panose="020B0509020102050004" pitchFamily="49" charset="77"/>
              </a:rPr>
              <a:t>conf_int</a:t>
            </a:r>
            <a:r>
              <a:rPr lang="en-US" sz="2000" dirty="0">
                <a:latin typeface="JetBrains Mono" panose="020B0509020102050004" pitchFamily="49" charset="77"/>
              </a:rPr>
              <a:t>(</a:t>
            </a:r>
            <a:r>
              <a:rPr lang="en-US" sz="2000" dirty="0" err="1">
                <a:latin typeface="JetBrains Mono" panose="020B0509020102050004" pitchFamily="49" charset="77"/>
              </a:rPr>
              <a:t>chol_th_chow</a:t>
            </a:r>
            <a:r>
              <a:rPr lang="en-US" sz="2000" dirty="0">
                <a:latin typeface="JetBrains Mono" panose="020B0509020102050004" pitchFamily="49" charset="77"/>
              </a:rPr>
              <a:t>)</a:t>
            </a:r>
          </a:p>
          <a:p>
            <a:r>
              <a:rPr lang="en-US" dirty="0"/>
              <a:t>To get a 99% confidence interval:</a:t>
            </a:r>
          </a:p>
          <a:p>
            <a:pPr marL="0" indent="0">
              <a:buNone/>
            </a:pPr>
            <a:r>
              <a:rPr lang="en-US" sz="2000" dirty="0" err="1">
                <a:latin typeface="JetBrains Mono" panose="020B0509020102050004" pitchFamily="49" charset="77"/>
              </a:rPr>
              <a:t>conf_int</a:t>
            </a:r>
            <a:r>
              <a:rPr lang="en-US" sz="2000" dirty="0">
                <a:latin typeface="JetBrains Mono" panose="020B0509020102050004" pitchFamily="49" charset="77"/>
              </a:rPr>
              <a:t>(</a:t>
            </a:r>
            <a:r>
              <a:rPr lang="en-US" sz="2000" dirty="0" err="1">
                <a:latin typeface="JetBrains Mono" panose="020B0509020102050004" pitchFamily="49" charset="77"/>
              </a:rPr>
              <a:t>chol_th_chow</a:t>
            </a:r>
            <a:r>
              <a:rPr lang="en-US" sz="2000" dirty="0">
                <a:latin typeface="JetBrains Mono" panose="020B0509020102050004" pitchFamily="49" charset="77"/>
              </a:rPr>
              <a:t>, </a:t>
            </a:r>
            <a:r>
              <a:rPr lang="en-US" sz="2000" dirty="0" err="1">
                <a:latin typeface="JetBrains Mono" panose="020B0509020102050004" pitchFamily="49" charset="77"/>
              </a:rPr>
              <a:t>conf_level</a:t>
            </a:r>
            <a:r>
              <a:rPr lang="en-US" sz="2000" dirty="0">
                <a:latin typeface="JetBrains Mono" panose="020B0509020102050004" pitchFamily="49" charset="77"/>
              </a:rPr>
              <a:t>=0.99)</a:t>
            </a:r>
          </a:p>
          <a:p>
            <a:r>
              <a:rPr lang="en-US" dirty="0"/>
              <a:t>Note we can get individual ends using</a:t>
            </a:r>
          </a:p>
          <a:p>
            <a:pPr marL="0" lvl="0" indent="0">
              <a:buNone/>
            </a:pPr>
            <a:r>
              <a:rPr lang="en-US" sz="2000" dirty="0" err="1">
                <a:solidFill>
                  <a:prstClr val="black"/>
                </a:solidFill>
                <a:latin typeface="JetBrains Mono" panose="020B0509020102050004" pitchFamily="49" charset="77"/>
              </a:rPr>
              <a:t>conf_int</a:t>
            </a:r>
            <a:r>
              <a:rPr lang="en-US" sz="2000" dirty="0">
                <a:solidFill>
                  <a:prstClr val="black"/>
                </a:solidFill>
                <a:latin typeface="JetBrains Mono" panose="020B0509020102050004" pitchFamily="49" charset="77"/>
              </a:rPr>
              <a:t>(</a:t>
            </a:r>
            <a:r>
              <a:rPr lang="en-US" sz="2000" dirty="0" err="1">
                <a:solidFill>
                  <a:prstClr val="black"/>
                </a:solidFill>
                <a:latin typeface="JetBrains Mono" panose="020B0509020102050004" pitchFamily="49" charset="77"/>
              </a:rPr>
              <a:t>chol_th_chow</a:t>
            </a:r>
            <a:r>
              <a:rPr lang="en-US" sz="2000" dirty="0">
                <a:solidFill>
                  <a:prstClr val="black"/>
                </a:solidFill>
                <a:latin typeface="JetBrains Mono" panose="020B0509020102050004" pitchFamily="49" charset="77"/>
              </a:rPr>
              <a:t>)[[1]]</a:t>
            </a:r>
          </a:p>
          <a:p>
            <a:pPr marL="0" lvl="0" indent="0">
              <a:buNone/>
            </a:pPr>
            <a:r>
              <a:rPr lang="en-US" sz="2000" dirty="0" err="1">
                <a:solidFill>
                  <a:prstClr val="black"/>
                </a:solidFill>
                <a:latin typeface="JetBrains Mono" panose="020B0509020102050004" pitchFamily="49" charset="77"/>
              </a:rPr>
              <a:t>conf_int</a:t>
            </a:r>
            <a:r>
              <a:rPr lang="en-US" sz="2000" dirty="0">
                <a:solidFill>
                  <a:prstClr val="black"/>
                </a:solidFill>
                <a:latin typeface="JetBrains Mono" panose="020B0509020102050004" pitchFamily="49" charset="77"/>
              </a:rPr>
              <a:t>(</a:t>
            </a:r>
            <a:r>
              <a:rPr lang="en-US" sz="2000" dirty="0" err="1">
                <a:solidFill>
                  <a:prstClr val="black"/>
                </a:solidFill>
                <a:latin typeface="JetBrains Mono" panose="020B0509020102050004" pitchFamily="49" charset="77"/>
              </a:rPr>
              <a:t>chol_th_chow</a:t>
            </a:r>
            <a:r>
              <a:rPr lang="en-US" sz="2000" dirty="0">
                <a:solidFill>
                  <a:prstClr val="black"/>
                </a:solidFill>
                <a:latin typeface="JetBrains Mono" panose="020B0509020102050004" pitchFamily="49" charset="77"/>
              </a:rPr>
              <a:t>)[[2]]</a:t>
            </a:r>
          </a:p>
          <a:p>
            <a:pPr marL="0" indent="0">
              <a:buNone/>
            </a:pPr>
            <a:endParaRPr lang="en-US" dirty="0"/>
          </a:p>
        </p:txBody>
      </p:sp>
    </p:spTree>
    <p:extLst>
      <p:ext uri="{BB962C8B-B14F-4D97-AF65-F5344CB8AC3E}">
        <p14:creationId xmlns:p14="http://schemas.microsoft.com/office/powerpoint/2010/main" val="1992420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715F-1AF1-E743-B5C7-93FD78A5DE93}"/>
              </a:ext>
            </a:extLst>
          </p:cNvPr>
          <p:cNvSpPr>
            <a:spLocks noGrp="1"/>
          </p:cNvSpPr>
          <p:nvPr>
            <p:ph type="title"/>
          </p:nvPr>
        </p:nvSpPr>
        <p:spPr/>
        <p:txBody>
          <a:bodyPr/>
          <a:lstStyle/>
          <a:p>
            <a:r>
              <a:rPr lang="en-US" dirty="0"/>
              <a:t>Bar Charts with confidence intervals as error bars</a:t>
            </a:r>
          </a:p>
        </p:txBody>
      </p:sp>
      <p:sp>
        <p:nvSpPr>
          <p:cNvPr id="3" name="Content Placeholder 2">
            <a:extLst>
              <a:ext uri="{FF2B5EF4-FFF2-40B4-BE49-F238E27FC236}">
                <a16:creationId xmlns:a16="http://schemas.microsoft.com/office/drawing/2014/main" id="{F828CC20-D740-BB42-B54D-624403D6A98B}"/>
              </a:ext>
            </a:extLst>
          </p:cNvPr>
          <p:cNvSpPr>
            <a:spLocks noGrp="1"/>
          </p:cNvSpPr>
          <p:nvPr>
            <p:ph idx="1"/>
          </p:nvPr>
        </p:nvSpPr>
        <p:spPr/>
        <p:txBody>
          <a:bodyPr/>
          <a:lstStyle/>
          <a:p>
            <a:r>
              <a:rPr lang="en-US" dirty="0"/>
              <a:t>Last time we discussed error bars on bar charts:</a:t>
            </a:r>
          </a:p>
          <a:p>
            <a:r>
              <a:rPr lang="en-US" dirty="0"/>
              <a:t>Standard deviation is descriptive of the sample</a:t>
            </a:r>
          </a:p>
          <a:p>
            <a:r>
              <a:rPr lang="en-US" dirty="0"/>
              <a:t>Standard Error of the Mean is a measure of how accurately the sample mean approximates the population mean</a:t>
            </a:r>
          </a:p>
          <a:p>
            <a:r>
              <a:rPr lang="en-US" dirty="0"/>
              <a:t>Confidence intervals arguably give a better depiction of this</a:t>
            </a:r>
          </a:p>
          <a:p>
            <a:pPr lvl="1"/>
            <a:r>
              <a:rPr lang="en-US" dirty="0"/>
              <a:t>We are 95% (for example) confident the range shown in the error bar captures the population mean</a:t>
            </a:r>
          </a:p>
          <a:p>
            <a:r>
              <a:rPr lang="en-US" dirty="0"/>
              <a:t>Confidence intervals are not commonly used as error bars</a:t>
            </a:r>
          </a:p>
          <a:p>
            <a:pPr lvl="1"/>
            <a:r>
              <a:rPr lang="en-US" dirty="0"/>
              <a:t>But worth considering</a:t>
            </a:r>
          </a:p>
        </p:txBody>
      </p:sp>
    </p:spTree>
    <p:extLst>
      <p:ext uri="{BB962C8B-B14F-4D97-AF65-F5344CB8AC3E}">
        <p14:creationId xmlns:p14="http://schemas.microsoft.com/office/powerpoint/2010/main" val="1951334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E48B-2166-AE48-BBA7-01B3170F023D}"/>
              </a:ext>
            </a:extLst>
          </p:cNvPr>
          <p:cNvSpPr>
            <a:spLocks noGrp="1"/>
          </p:cNvSpPr>
          <p:nvPr>
            <p:ph type="title"/>
          </p:nvPr>
        </p:nvSpPr>
        <p:spPr/>
        <p:txBody>
          <a:bodyPr/>
          <a:lstStyle/>
          <a:p>
            <a:r>
              <a:rPr lang="en-US" dirty="0"/>
              <a:t>Creating bar charts with confidence intervals as error bars</a:t>
            </a:r>
          </a:p>
        </p:txBody>
      </p:sp>
      <p:sp>
        <p:nvSpPr>
          <p:cNvPr id="3" name="Content Placeholder 2">
            <a:extLst>
              <a:ext uri="{FF2B5EF4-FFF2-40B4-BE49-F238E27FC236}">
                <a16:creationId xmlns:a16="http://schemas.microsoft.com/office/drawing/2014/main" id="{238A547F-1421-4E4E-A391-41DFA5B13B8F}"/>
              </a:ext>
            </a:extLst>
          </p:cNvPr>
          <p:cNvSpPr>
            <a:spLocks noGrp="1"/>
          </p:cNvSpPr>
          <p:nvPr>
            <p:ph idx="1"/>
          </p:nvPr>
        </p:nvSpPr>
        <p:spPr/>
        <p:txBody>
          <a:bodyPr>
            <a:normAutofit fontScale="92500" lnSpcReduction="20000"/>
          </a:bodyPr>
          <a:lstStyle/>
          <a:p>
            <a:r>
              <a:rPr lang="en-US" dirty="0"/>
              <a:t>We can leverage our function for computing confidence intervals in our graphing code:</a:t>
            </a:r>
          </a:p>
          <a:p>
            <a:pPr marL="0" indent="0">
              <a:buNone/>
            </a:pPr>
            <a:r>
              <a:rPr lang="en-US" sz="2000" dirty="0" err="1">
                <a:latin typeface="JetBrains Mono" panose="020B0509020102050004" pitchFamily="49" charset="77"/>
              </a:rPr>
              <a:t>met_grouped</a:t>
            </a:r>
            <a:r>
              <a:rPr lang="en-US" sz="2000" dirty="0">
                <a:latin typeface="JetBrains Mono" panose="020B0509020102050004" pitchFamily="49" charset="77"/>
              </a:rPr>
              <a:t> &lt;- </a:t>
            </a:r>
            <a:r>
              <a:rPr lang="en-US" sz="2000" dirty="0" err="1">
                <a:latin typeface="JetBrains Mono" panose="020B0509020102050004" pitchFamily="49" charset="77"/>
              </a:rPr>
              <a:t>group_by</a:t>
            </a:r>
            <a:r>
              <a:rPr lang="en-US" sz="2000" dirty="0">
                <a:latin typeface="JetBrains Mono" panose="020B0509020102050004" pitchFamily="49" charset="77"/>
              </a:rPr>
              <a:t>(met, Strain, Diet)</a:t>
            </a:r>
          </a:p>
          <a:p>
            <a:pPr marL="0" indent="0">
              <a:buNone/>
            </a:pPr>
            <a:r>
              <a:rPr lang="en-US" sz="2000" dirty="0" err="1">
                <a:latin typeface="JetBrains Mono" panose="020B0509020102050004" pitchFamily="49" charset="77"/>
              </a:rPr>
              <a:t>met_summary</a:t>
            </a:r>
            <a:r>
              <a:rPr lang="en-US" sz="2000" dirty="0">
                <a:latin typeface="JetBrains Mono" panose="020B0509020102050004" pitchFamily="49" charset="77"/>
              </a:rPr>
              <a:t> &lt;- summarize(</a:t>
            </a:r>
            <a:r>
              <a:rPr lang="en-US" sz="2000" dirty="0" err="1">
                <a:latin typeface="JetBrains Mono" panose="020B0509020102050004" pitchFamily="49" charset="77"/>
              </a:rPr>
              <a:t>met_grouped</a:t>
            </a:r>
            <a:r>
              <a:rPr lang="en-US" sz="2000" dirty="0">
                <a:latin typeface="JetBrains Mono" panose="020B0509020102050004" pitchFamily="49" charset="77"/>
              </a:rPr>
              <a:t>, </a:t>
            </a:r>
          </a:p>
          <a:p>
            <a:pPr marL="0" indent="0">
              <a:buNone/>
            </a:pPr>
            <a:r>
              <a:rPr lang="en-US" sz="2000" dirty="0">
                <a:latin typeface="JetBrains Mono" panose="020B0509020102050004" pitchFamily="49" charset="77"/>
              </a:rPr>
              <a:t>      </a:t>
            </a:r>
            <a:r>
              <a:rPr lang="en-US" sz="2000" dirty="0" err="1">
                <a:latin typeface="JetBrains Mono" panose="020B0509020102050004" pitchFamily="49" charset="77"/>
              </a:rPr>
              <a:t>MeanCholesterol</a:t>
            </a:r>
            <a:r>
              <a:rPr lang="en-US" sz="2000" dirty="0">
                <a:latin typeface="JetBrains Mono" panose="020B0509020102050004" pitchFamily="49" charset="77"/>
              </a:rPr>
              <a:t> = mean(Cholesterol),</a:t>
            </a:r>
          </a:p>
          <a:p>
            <a:pPr marL="0" indent="0">
              <a:buNone/>
            </a:pPr>
            <a:r>
              <a:rPr lang="en-US" sz="2000" dirty="0">
                <a:latin typeface="JetBrains Mono" panose="020B0509020102050004" pitchFamily="49" charset="77"/>
              </a:rPr>
              <a:t>      </a:t>
            </a:r>
            <a:r>
              <a:rPr lang="en-US" sz="2000" dirty="0" err="1">
                <a:latin typeface="JetBrains Mono" panose="020B0509020102050004" pitchFamily="49" charset="77"/>
              </a:rPr>
              <a:t>lowerCI</a:t>
            </a:r>
            <a:r>
              <a:rPr lang="en-US" sz="2000" dirty="0">
                <a:latin typeface="JetBrains Mono" panose="020B0509020102050004" pitchFamily="49" charset="77"/>
              </a:rPr>
              <a:t> = </a:t>
            </a:r>
            <a:r>
              <a:rPr lang="en-US" sz="2000" dirty="0" err="1">
                <a:latin typeface="JetBrains Mono" panose="020B0509020102050004" pitchFamily="49" charset="77"/>
              </a:rPr>
              <a:t>conf_int</a:t>
            </a:r>
            <a:r>
              <a:rPr lang="en-US" sz="2000" dirty="0">
                <a:latin typeface="JetBrains Mono" panose="020B0509020102050004" pitchFamily="49" charset="77"/>
              </a:rPr>
              <a:t>(Cholesterol, </a:t>
            </a:r>
            <a:r>
              <a:rPr lang="en-US" sz="2000" dirty="0" err="1">
                <a:latin typeface="JetBrains Mono" panose="020B0509020102050004" pitchFamily="49" charset="77"/>
              </a:rPr>
              <a:t>conf_level</a:t>
            </a:r>
            <a:r>
              <a:rPr lang="en-US" sz="2000" dirty="0">
                <a:latin typeface="JetBrains Mono" panose="020B0509020102050004" pitchFamily="49" charset="77"/>
              </a:rPr>
              <a:t>=0.95)[[1]],</a:t>
            </a:r>
          </a:p>
          <a:p>
            <a:pPr marL="0" indent="0">
              <a:buNone/>
            </a:pPr>
            <a:r>
              <a:rPr lang="en-US" sz="2000" dirty="0">
                <a:latin typeface="JetBrains Mono" panose="020B0509020102050004" pitchFamily="49" charset="77"/>
              </a:rPr>
              <a:t>      </a:t>
            </a:r>
            <a:r>
              <a:rPr lang="en-US" sz="2000" dirty="0" err="1">
                <a:latin typeface="JetBrains Mono" panose="020B0509020102050004" pitchFamily="49" charset="77"/>
              </a:rPr>
              <a:t>upperCI</a:t>
            </a:r>
            <a:r>
              <a:rPr lang="en-US" sz="2000" dirty="0">
                <a:latin typeface="JetBrains Mono" panose="020B0509020102050004" pitchFamily="49" charset="77"/>
              </a:rPr>
              <a:t> = </a:t>
            </a:r>
            <a:r>
              <a:rPr lang="en-US" sz="2000" dirty="0" err="1">
                <a:latin typeface="JetBrains Mono" panose="020B0509020102050004" pitchFamily="49" charset="77"/>
              </a:rPr>
              <a:t>conf_int</a:t>
            </a:r>
            <a:r>
              <a:rPr lang="en-US" sz="2000" dirty="0">
                <a:latin typeface="JetBrains Mono" panose="020B0509020102050004" pitchFamily="49" charset="77"/>
              </a:rPr>
              <a:t>(Cholesterol, </a:t>
            </a:r>
            <a:r>
              <a:rPr lang="en-US" sz="2000" dirty="0" err="1">
                <a:latin typeface="JetBrains Mono" panose="020B0509020102050004" pitchFamily="49" charset="77"/>
              </a:rPr>
              <a:t>conf_level</a:t>
            </a:r>
            <a:r>
              <a:rPr lang="en-US" sz="2000" dirty="0">
                <a:latin typeface="JetBrains Mono" panose="020B0509020102050004" pitchFamily="49" charset="77"/>
              </a:rPr>
              <a:t>=0.95)[[2]])</a:t>
            </a:r>
          </a:p>
          <a:p>
            <a:pPr marL="0" indent="0">
              <a:buNone/>
            </a:pPr>
            <a:r>
              <a:rPr lang="en-US" sz="2000" dirty="0" err="1">
                <a:latin typeface="JetBrains Mono" panose="020B0509020102050004" pitchFamily="49" charset="77"/>
              </a:rPr>
              <a:t>barplot</a:t>
            </a:r>
            <a:r>
              <a:rPr lang="en-US" sz="2000" dirty="0">
                <a:latin typeface="JetBrains Mono" panose="020B0509020102050004" pitchFamily="49" charset="77"/>
              </a:rPr>
              <a:t> &lt;- </a:t>
            </a:r>
            <a:r>
              <a:rPr lang="en-US" sz="2000" dirty="0" err="1">
                <a:latin typeface="JetBrains Mono" panose="020B0509020102050004" pitchFamily="49" charset="77"/>
              </a:rPr>
              <a:t>ggplot</a:t>
            </a:r>
            <a:r>
              <a:rPr lang="en-US" sz="2000" dirty="0">
                <a:latin typeface="JetBrains Mono" panose="020B0509020102050004" pitchFamily="49" charset="77"/>
              </a:rPr>
              <a:t>(</a:t>
            </a:r>
            <a:r>
              <a:rPr lang="en-US" sz="2000" dirty="0" err="1">
                <a:latin typeface="JetBrains Mono" panose="020B0509020102050004" pitchFamily="49" charset="77"/>
              </a:rPr>
              <a:t>met_summary</a:t>
            </a:r>
            <a:r>
              <a:rPr lang="en-US" sz="2000" dirty="0">
                <a:latin typeface="JetBrains Mono" panose="020B0509020102050004" pitchFamily="49" charset="77"/>
              </a:rPr>
              <a:t>, </a:t>
            </a:r>
            <a:r>
              <a:rPr lang="en-US" sz="2000" dirty="0" err="1">
                <a:latin typeface="JetBrains Mono" panose="020B0509020102050004" pitchFamily="49" charset="77"/>
              </a:rPr>
              <a:t>aes</a:t>
            </a:r>
            <a:r>
              <a:rPr lang="en-US" sz="2000" dirty="0">
                <a:latin typeface="JetBrains Mono" panose="020B0509020102050004" pitchFamily="49" charset="77"/>
              </a:rPr>
              <a:t>(x=Diet, y=</a:t>
            </a:r>
            <a:r>
              <a:rPr lang="en-US" sz="2000" dirty="0" err="1">
                <a:latin typeface="JetBrains Mono" panose="020B0509020102050004" pitchFamily="49" charset="77"/>
              </a:rPr>
              <a:t>MeanCholesterol</a:t>
            </a:r>
            <a:r>
              <a:rPr lang="en-US" sz="2000" dirty="0">
                <a:latin typeface="JetBrains Mono" panose="020B0509020102050004" pitchFamily="49" charset="77"/>
              </a:rPr>
              <a:t>, fill=Strain)) +</a:t>
            </a:r>
          </a:p>
          <a:p>
            <a:pPr marL="0" indent="0">
              <a:buNone/>
            </a:pPr>
            <a:r>
              <a:rPr lang="en-US" sz="2000" dirty="0">
                <a:latin typeface="JetBrains Mono" panose="020B0509020102050004" pitchFamily="49" charset="77"/>
              </a:rPr>
              <a:t>  </a:t>
            </a:r>
            <a:r>
              <a:rPr lang="en-US" sz="2000" dirty="0" err="1">
                <a:latin typeface="JetBrains Mono" panose="020B0509020102050004" pitchFamily="49" charset="77"/>
              </a:rPr>
              <a:t>geom_bar</a:t>
            </a:r>
            <a:r>
              <a:rPr lang="en-US" sz="2000" dirty="0">
                <a:latin typeface="JetBrains Mono" panose="020B0509020102050004" pitchFamily="49" charset="77"/>
              </a:rPr>
              <a:t>(stat='identity', position=</a:t>
            </a:r>
            <a:r>
              <a:rPr lang="en-US" sz="2000" dirty="0" err="1">
                <a:latin typeface="JetBrains Mono" panose="020B0509020102050004" pitchFamily="49" charset="77"/>
              </a:rPr>
              <a:t>position_dodge</a:t>
            </a:r>
            <a:r>
              <a:rPr lang="en-US" sz="2000" dirty="0">
                <a:latin typeface="JetBrains Mono" panose="020B0509020102050004" pitchFamily="49" charset="77"/>
              </a:rPr>
              <a:t>())</a:t>
            </a:r>
          </a:p>
          <a:p>
            <a:pPr marL="0" indent="0">
              <a:buNone/>
            </a:pPr>
            <a:r>
              <a:rPr lang="en-US" sz="2000" dirty="0" err="1">
                <a:latin typeface="JetBrains Mono" panose="020B0509020102050004" pitchFamily="49" charset="77"/>
              </a:rPr>
              <a:t>ciError</a:t>
            </a:r>
            <a:r>
              <a:rPr lang="en-US" sz="2000" dirty="0">
                <a:latin typeface="JetBrains Mono" panose="020B0509020102050004" pitchFamily="49" charset="77"/>
              </a:rPr>
              <a:t> &lt;- </a:t>
            </a:r>
            <a:r>
              <a:rPr lang="en-US" sz="2000" dirty="0" err="1">
                <a:latin typeface="JetBrains Mono" panose="020B0509020102050004" pitchFamily="49" charset="77"/>
              </a:rPr>
              <a:t>geom_errorbar</a:t>
            </a:r>
            <a:r>
              <a:rPr lang="en-US" sz="2000" dirty="0">
                <a:latin typeface="JetBrains Mono" panose="020B0509020102050004" pitchFamily="49" charset="77"/>
              </a:rPr>
              <a:t>(</a:t>
            </a:r>
            <a:r>
              <a:rPr lang="en-US" sz="2000" dirty="0" err="1">
                <a:latin typeface="JetBrains Mono" panose="020B0509020102050004" pitchFamily="49" charset="77"/>
              </a:rPr>
              <a:t>aes</a:t>
            </a:r>
            <a:r>
              <a:rPr lang="en-US" sz="2000" dirty="0">
                <a:latin typeface="JetBrains Mono" panose="020B0509020102050004" pitchFamily="49" charset="77"/>
              </a:rPr>
              <a:t>(</a:t>
            </a:r>
            <a:r>
              <a:rPr lang="en-US" sz="2000" dirty="0" err="1">
                <a:latin typeface="JetBrains Mono" panose="020B0509020102050004" pitchFamily="49" charset="77"/>
              </a:rPr>
              <a:t>ymin</a:t>
            </a:r>
            <a:r>
              <a:rPr lang="en-US" sz="2000" dirty="0">
                <a:latin typeface="JetBrains Mono" panose="020B0509020102050004" pitchFamily="49" charset="77"/>
              </a:rPr>
              <a:t>=</a:t>
            </a:r>
            <a:r>
              <a:rPr lang="en-US" sz="2000" dirty="0" err="1">
                <a:latin typeface="JetBrains Mono" panose="020B0509020102050004" pitchFamily="49" charset="77"/>
              </a:rPr>
              <a:t>lowerCI</a:t>
            </a:r>
            <a:r>
              <a:rPr lang="en-US" sz="2000" dirty="0">
                <a:latin typeface="JetBrains Mono" panose="020B0509020102050004" pitchFamily="49" charset="77"/>
              </a:rPr>
              <a:t>, </a:t>
            </a:r>
            <a:r>
              <a:rPr lang="en-US" sz="2000" dirty="0" err="1">
                <a:latin typeface="JetBrains Mono" panose="020B0509020102050004" pitchFamily="49" charset="77"/>
              </a:rPr>
              <a:t>ymax</a:t>
            </a:r>
            <a:r>
              <a:rPr lang="en-US" sz="2000" dirty="0">
                <a:latin typeface="JetBrains Mono" panose="020B0509020102050004" pitchFamily="49" charset="77"/>
              </a:rPr>
              <a:t>=</a:t>
            </a:r>
            <a:r>
              <a:rPr lang="en-US" sz="2000" dirty="0" err="1">
                <a:latin typeface="JetBrains Mono" panose="020B0509020102050004" pitchFamily="49" charset="77"/>
              </a:rPr>
              <a:t>upperCI</a:t>
            </a:r>
            <a:r>
              <a:rPr lang="en-US" sz="2000" dirty="0">
                <a:latin typeface="JetBrains Mono" panose="020B0509020102050004" pitchFamily="49" charset="77"/>
              </a:rPr>
              <a:t>), </a:t>
            </a:r>
          </a:p>
          <a:p>
            <a:pPr marL="0" indent="0">
              <a:buNone/>
            </a:pPr>
            <a:r>
              <a:rPr lang="en-US" sz="2000" dirty="0">
                <a:latin typeface="JetBrains Mono" panose="020B0509020102050004" pitchFamily="49" charset="77"/>
              </a:rPr>
              <a:t>                         position=</a:t>
            </a:r>
            <a:r>
              <a:rPr lang="en-US" sz="2000" dirty="0" err="1">
                <a:latin typeface="JetBrains Mono" panose="020B0509020102050004" pitchFamily="49" charset="77"/>
              </a:rPr>
              <a:t>position_dodge</a:t>
            </a:r>
            <a:r>
              <a:rPr lang="en-US" sz="2000" dirty="0">
                <a:latin typeface="JetBrains Mono" panose="020B0509020102050004" pitchFamily="49" charset="77"/>
              </a:rPr>
              <a:t>(width=0.9), width=0.2)</a:t>
            </a:r>
          </a:p>
          <a:p>
            <a:pPr marL="0" indent="0">
              <a:buNone/>
            </a:pPr>
            <a:r>
              <a:rPr lang="en-US" sz="2000" dirty="0" err="1">
                <a:latin typeface="JetBrains Mono" panose="020B0509020102050004" pitchFamily="49" charset="77"/>
              </a:rPr>
              <a:t>barplot</a:t>
            </a:r>
            <a:r>
              <a:rPr lang="en-US" sz="2000" dirty="0">
                <a:latin typeface="JetBrains Mono" panose="020B0509020102050004" pitchFamily="49" charset="77"/>
              </a:rPr>
              <a:t> + </a:t>
            </a:r>
            <a:r>
              <a:rPr lang="en-US" sz="2000" dirty="0" err="1">
                <a:latin typeface="JetBrains Mono" panose="020B0509020102050004" pitchFamily="49" charset="77"/>
              </a:rPr>
              <a:t>ciError</a:t>
            </a:r>
            <a:endParaRPr lang="en-US" sz="2000" dirty="0">
              <a:latin typeface="JetBrains Mono" panose="020B0509020102050004" pitchFamily="49" charset="77"/>
            </a:endParaRPr>
          </a:p>
        </p:txBody>
      </p:sp>
    </p:spTree>
    <p:extLst>
      <p:ext uri="{BB962C8B-B14F-4D97-AF65-F5344CB8AC3E}">
        <p14:creationId xmlns:p14="http://schemas.microsoft.com/office/powerpoint/2010/main" val="1984868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1581-109E-1949-B00C-8D1CB3AC958E}"/>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3B43D5B1-4B88-9C45-BCEC-A1AF793F535D}"/>
              </a:ext>
            </a:extLst>
          </p:cNvPr>
          <p:cNvSpPr>
            <a:spLocks noGrp="1"/>
          </p:cNvSpPr>
          <p:nvPr>
            <p:ph idx="1"/>
          </p:nvPr>
        </p:nvSpPr>
        <p:spPr/>
        <p:txBody>
          <a:bodyPr>
            <a:normAutofit fontScale="85000" lnSpcReduction="10000"/>
          </a:bodyPr>
          <a:lstStyle/>
          <a:p>
            <a:r>
              <a:rPr lang="en-US" dirty="0"/>
              <a:t>Create some bar charts:</a:t>
            </a:r>
          </a:p>
          <a:p>
            <a:r>
              <a:rPr lang="en-US" dirty="0"/>
              <a:t>Use SD, SEM, and Confidence Intervals for the error bars</a:t>
            </a:r>
          </a:p>
          <a:p>
            <a:r>
              <a:rPr lang="en-US" dirty="0"/>
              <a:t>Experiment with different confidence levels for the confidence interval error bars</a:t>
            </a:r>
          </a:p>
          <a:p>
            <a:r>
              <a:rPr lang="en-US" dirty="0"/>
              <a:t>Create bar charts for Cholesterol, Triglycerides, Fat Mass, Body Weight, Insulin</a:t>
            </a:r>
          </a:p>
          <a:p>
            <a:r>
              <a:rPr lang="en-US" dirty="0"/>
              <a:t>For each, ask whether the strain appears to affect the variable, the diet appears to affect the variable, and whether the diet effect is the same in both strains. Which group has the least variation? </a:t>
            </a:r>
            <a:r>
              <a:rPr lang="en-US"/>
              <a:t>The most?</a:t>
            </a:r>
            <a:endParaRPr lang="en-US" dirty="0"/>
          </a:p>
          <a:p>
            <a:r>
              <a:rPr lang="en-US" dirty="0"/>
              <a:t>Modify the x- and y-axis labels, and add a title</a:t>
            </a:r>
          </a:p>
          <a:p>
            <a:r>
              <a:rPr lang="en-US" dirty="0"/>
              <a:t>Experiment with the colors: see </a:t>
            </a:r>
            <a:r>
              <a:rPr lang="en-US" dirty="0">
                <a:hlinkClick r:id="rId2"/>
              </a:rPr>
              <a:t>http://www.sthda.com/english/wiki/ggplot2-colors-how-to-change-colors-automatically-and-manually</a:t>
            </a:r>
            <a:r>
              <a:rPr lang="en-US" dirty="0"/>
              <a:t> for some examples</a:t>
            </a:r>
          </a:p>
        </p:txBody>
      </p:sp>
    </p:spTree>
    <p:extLst>
      <p:ext uri="{BB962C8B-B14F-4D97-AF65-F5344CB8AC3E}">
        <p14:creationId xmlns:p14="http://schemas.microsoft.com/office/powerpoint/2010/main" val="372877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C15F4-D3D6-0545-86E2-65709BD7BA42}"/>
              </a:ext>
            </a:extLst>
          </p:cNvPr>
          <p:cNvSpPr>
            <a:spLocks noGrp="1"/>
          </p:cNvSpPr>
          <p:nvPr>
            <p:ph type="title"/>
          </p:nvPr>
        </p:nvSpPr>
        <p:spPr/>
        <p:txBody>
          <a:bodyPr/>
          <a:lstStyle/>
          <a:p>
            <a:r>
              <a:rPr lang="en-US" dirty="0"/>
              <a:t>Confidence Intervals</a:t>
            </a:r>
          </a:p>
        </p:txBody>
      </p:sp>
      <p:sp>
        <p:nvSpPr>
          <p:cNvPr id="3" name="Content Placeholder 2">
            <a:extLst>
              <a:ext uri="{FF2B5EF4-FFF2-40B4-BE49-F238E27FC236}">
                <a16:creationId xmlns:a16="http://schemas.microsoft.com/office/drawing/2014/main" id="{13E7445A-647E-1941-844E-B8458B6554FE}"/>
              </a:ext>
            </a:extLst>
          </p:cNvPr>
          <p:cNvSpPr>
            <a:spLocks noGrp="1"/>
          </p:cNvSpPr>
          <p:nvPr>
            <p:ph idx="1"/>
          </p:nvPr>
        </p:nvSpPr>
        <p:spPr/>
        <p:txBody>
          <a:bodyPr/>
          <a:lstStyle/>
          <a:p>
            <a:r>
              <a:rPr lang="en-US" dirty="0"/>
              <a:t>Remember our framework for confidence intervals:</a:t>
            </a:r>
          </a:p>
          <a:p>
            <a:r>
              <a:rPr lang="en-US" dirty="0"/>
              <a:t>We gather a sample of data and compute some statistic from it</a:t>
            </a:r>
          </a:p>
          <a:p>
            <a:pPr lvl="1"/>
            <a:r>
              <a:rPr lang="en-US" dirty="0"/>
              <a:t>In this presentation, this statistic will be the mean</a:t>
            </a:r>
          </a:p>
          <a:p>
            <a:r>
              <a:rPr lang="en-US" dirty="0"/>
              <a:t>The idea is that this statistic for the sample approximates the population value</a:t>
            </a:r>
          </a:p>
          <a:p>
            <a:r>
              <a:rPr lang="en-US" dirty="0"/>
              <a:t>We choose a confidence level</a:t>
            </a:r>
          </a:p>
          <a:p>
            <a:pPr lvl="1"/>
            <a:r>
              <a:rPr lang="en-US" dirty="0"/>
              <a:t>Typically 95%</a:t>
            </a:r>
          </a:p>
          <a:p>
            <a:r>
              <a:rPr lang="en-US" dirty="0"/>
              <a:t>We compute a range of values that we are 95% confident contains the population value</a:t>
            </a:r>
          </a:p>
        </p:txBody>
      </p:sp>
    </p:spTree>
    <p:extLst>
      <p:ext uri="{BB962C8B-B14F-4D97-AF65-F5344CB8AC3E}">
        <p14:creationId xmlns:p14="http://schemas.microsoft.com/office/powerpoint/2010/main" val="2290089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8A7B9-3FDF-B040-A7C2-824FB46F9AB7}"/>
              </a:ext>
            </a:extLst>
          </p:cNvPr>
          <p:cNvSpPr>
            <a:spLocks noGrp="1"/>
          </p:cNvSpPr>
          <p:nvPr>
            <p:ph type="title"/>
          </p:nvPr>
        </p:nvSpPr>
        <p:spPr/>
        <p:txBody>
          <a:bodyPr/>
          <a:lstStyle/>
          <a:p>
            <a:r>
              <a:rPr lang="en-US" dirty="0"/>
              <a:t>Using the central limit theorem to calculate the confidence interval of a mean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4DB73AB-3651-5745-A71B-A50F4694EF30}"/>
                  </a:ext>
                </a:extLst>
              </p:cNvPr>
              <p:cNvSpPr>
                <a:spLocks noGrp="1"/>
              </p:cNvSpPr>
              <p:nvPr>
                <p:ph idx="1"/>
              </p:nvPr>
            </p:nvSpPr>
            <p:spPr/>
            <p:txBody>
              <a:bodyPr/>
              <a:lstStyle/>
              <a:p>
                <a:r>
                  <a:rPr lang="en-US" dirty="0"/>
                  <a:t>Suppose we take a sample of size </a:t>
                </a:r>
                <a:r>
                  <a:rPr lang="en-US" i="1" dirty="0"/>
                  <a:t>n</a:t>
                </a:r>
                <a:r>
                  <a:rPr lang="en-US" dirty="0"/>
                  <a:t>, and compute the mean of the sample, which we call </a:t>
                </a:r>
                <a:r>
                  <a:rPr lang="en-US" i="1" dirty="0"/>
                  <a:t>m</a:t>
                </a:r>
                <a:endParaRPr lang="en-US" dirty="0"/>
              </a:p>
              <a:p>
                <a:r>
                  <a:rPr lang="en-US" dirty="0"/>
                  <a:t>For concreteness, you can think of the Cholesterol measure for one of our mouse groups (e.g. TH mice fed a Chow diet)</a:t>
                </a:r>
              </a:p>
              <a:p>
                <a:r>
                  <a:rPr lang="en-US" dirty="0"/>
                  <a:t>The Central Limit Theorem tells us that the set of all possible sample means is approximately normally distributed with mean </a:t>
                </a:r>
                <a14:m>
                  <m:oMath xmlns:m="http://schemas.openxmlformats.org/officeDocument/2006/math">
                    <m:r>
                      <a:rPr lang="en-US" i="1" smtClean="0">
                        <a:latin typeface="Cambria Math" panose="02040503050406030204" pitchFamily="18" charset="0"/>
                        <a:ea typeface="Cambria Math" panose="02040503050406030204" pitchFamily="18" charset="0"/>
                      </a:rPr>
                      <m:t>𝜇</m:t>
                    </m:r>
                  </m:oMath>
                </a14:m>
                <a:r>
                  <a:rPr lang="en-US" dirty="0"/>
                  <a:t> and standard deviation </a:t>
                </a:r>
                <a14:m>
                  <m:oMath xmlns:m="http://schemas.openxmlformats.org/officeDocument/2006/math">
                    <m:f>
                      <m:fPr>
                        <m:type m:val="skw"/>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𝜎</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𝑛</m:t>
                            </m:r>
                          </m:e>
                        </m:rad>
                      </m:den>
                    </m:f>
                  </m:oMath>
                </a14:m>
                <a:r>
                  <a:rPr lang="en-US" dirty="0"/>
                  <a:t>,  where </a:t>
                </a:r>
                <a14:m>
                  <m:oMath xmlns:m="http://schemas.openxmlformats.org/officeDocument/2006/math">
                    <m:r>
                      <a:rPr lang="en-US" i="1" smtClean="0">
                        <a:latin typeface="Cambria Math" panose="02040503050406030204" pitchFamily="18" charset="0"/>
                        <a:ea typeface="Cambria Math" panose="02040503050406030204" pitchFamily="18" charset="0"/>
                      </a:rPr>
                      <m:t>𝜇</m:t>
                    </m:r>
                  </m:oMath>
                </a14:m>
                <a:r>
                  <a:rPr lang="en-US" dirty="0"/>
                  <a:t> and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a:t> are the mean and standard deviation of the population, respectively.</a:t>
                </a:r>
              </a:p>
            </p:txBody>
          </p:sp>
        </mc:Choice>
        <mc:Fallback>
          <p:sp>
            <p:nvSpPr>
              <p:cNvPr id="3" name="Content Placeholder 2">
                <a:extLst>
                  <a:ext uri="{FF2B5EF4-FFF2-40B4-BE49-F238E27FC236}">
                    <a16:creationId xmlns:a16="http://schemas.microsoft.com/office/drawing/2014/main" id="{14DB73AB-3651-5745-A71B-A50F4694EF30}"/>
                  </a:ext>
                </a:extLst>
              </p:cNvPr>
              <p:cNvSpPr>
                <a:spLocks noGrp="1" noRot="1" noChangeAspect="1" noMove="1" noResize="1" noEditPoints="1" noAdjustHandles="1" noChangeArrowheads="1" noChangeShapeType="1" noTextEdit="1"/>
              </p:cNvSpPr>
              <p:nvPr>
                <p:ph idx="1"/>
              </p:nvPr>
            </p:nvSpPr>
            <p:spPr>
              <a:blipFill>
                <a:blip r:embed="rId2"/>
                <a:stretch>
                  <a:fillRect l="-1086" t="-2326" r="-1327" b="-3198"/>
                </a:stretch>
              </a:blipFill>
            </p:spPr>
            <p:txBody>
              <a:bodyPr/>
              <a:lstStyle/>
              <a:p>
                <a:r>
                  <a:rPr lang="en-US">
                    <a:noFill/>
                  </a:rPr>
                  <a:t> </a:t>
                </a:r>
              </a:p>
            </p:txBody>
          </p:sp>
        </mc:Fallback>
      </mc:AlternateContent>
    </p:spTree>
    <p:extLst>
      <p:ext uri="{BB962C8B-B14F-4D97-AF65-F5344CB8AC3E}">
        <p14:creationId xmlns:p14="http://schemas.microsoft.com/office/powerpoint/2010/main" val="38655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FB07-D4E6-6C4F-96EB-23684B2E85BE}"/>
              </a:ext>
            </a:extLst>
          </p:cNvPr>
          <p:cNvSpPr>
            <a:spLocks noGrp="1"/>
          </p:cNvSpPr>
          <p:nvPr>
            <p:ph type="title"/>
          </p:nvPr>
        </p:nvSpPr>
        <p:spPr>
          <a:xfrm>
            <a:off x="838200" y="365125"/>
            <a:ext cx="10515600" cy="1325563"/>
          </a:xfrm>
        </p:spPr>
        <p:txBody>
          <a:bodyPr anchor="ctr">
            <a:normAutofit/>
          </a:bodyPr>
          <a:lstStyle/>
          <a:p>
            <a:r>
              <a:rPr lang="en-US" dirty="0"/>
              <a:t>Using the central limit theorem to calculate the confidence interval of a mean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3DCD548-48E8-7241-B764-61CEB2505CA4}"/>
                  </a:ext>
                </a:extLst>
              </p:cNvPr>
              <p:cNvSpPr>
                <a:spLocks noGrp="1"/>
              </p:cNvSpPr>
              <p:nvPr>
                <p:ph sz="half" idx="1"/>
              </p:nvPr>
            </p:nvSpPr>
            <p:spPr>
              <a:xfrm>
                <a:off x="838200" y="1825625"/>
                <a:ext cx="5181600" cy="4351338"/>
              </a:xfrm>
            </p:spPr>
            <p:txBody>
              <a:bodyPr>
                <a:normAutofit/>
              </a:bodyPr>
              <a:lstStyle/>
              <a:p>
                <a:pPr/>
                <a:r>
                  <a:rPr lang="en-US" sz="2600" dirty="0"/>
                  <a:t>Properties of normal distributions tell us that the quantity</a:t>
                </a:r>
                <a:br>
                  <a:rPr lang="en-US" sz="2600" dirty="0"/>
                </a:br>
                <a14:m>
                  <m:oMath xmlns:m="http://schemas.openxmlformats.org/officeDocument/2006/math">
                    <m:f>
                      <m:fPr>
                        <m:ctrlPr>
                          <a:rPr lang="en-US" sz="2600" i="1" smtClean="0">
                            <a:latin typeface="Cambria Math" panose="02040503050406030204" pitchFamily="18" charset="0"/>
                          </a:rPr>
                        </m:ctrlPr>
                      </m:fPr>
                      <m:num>
                        <m:r>
                          <a:rPr lang="en-US" sz="2600" b="0" i="1" smtClean="0">
                            <a:latin typeface="Cambria Math" panose="02040503050406030204" pitchFamily="18" charset="0"/>
                          </a:rPr>
                          <m:t>𝑚</m:t>
                        </m:r>
                        <m:r>
                          <a:rPr lang="en-US" sz="2600" b="0" i="1" smtClean="0">
                            <a:latin typeface="Cambria Math" panose="02040503050406030204" pitchFamily="18" charset="0"/>
                          </a:rPr>
                          <m:t>−</m:t>
                        </m:r>
                        <m:r>
                          <a:rPr lang="en-US" sz="2600" b="0" i="1" smtClean="0">
                            <a:latin typeface="Cambria Math" panose="02040503050406030204" pitchFamily="18" charset="0"/>
                          </a:rPr>
                          <m:t>𝜇</m:t>
                        </m:r>
                      </m:num>
                      <m:den>
                        <m:f>
                          <m:fPr>
                            <m:type m:val="skw"/>
                            <m:ctrlPr>
                              <a:rPr lang="en-US" sz="2600" i="1" smtClean="0">
                                <a:latin typeface="Cambria Math" panose="02040503050406030204" pitchFamily="18" charset="0"/>
                              </a:rPr>
                            </m:ctrlPr>
                          </m:fPr>
                          <m:num>
                            <m:r>
                              <a:rPr lang="en-US" sz="2600" i="1" smtClean="0">
                                <a:latin typeface="Cambria Math" panose="02040503050406030204" pitchFamily="18" charset="0"/>
                              </a:rPr>
                              <m:t>𝜎</m:t>
                            </m:r>
                          </m:num>
                          <m:den>
                            <m:rad>
                              <m:radPr>
                                <m:degHide m:val="on"/>
                                <m:ctrlPr>
                                  <a:rPr lang="en-US" sz="2600" i="1" smtClean="0">
                                    <a:latin typeface="Cambria Math" panose="02040503050406030204" pitchFamily="18" charset="0"/>
                                  </a:rPr>
                                </m:ctrlPr>
                              </m:radPr>
                              <m:deg/>
                              <m:e>
                                <m:r>
                                  <a:rPr lang="en-US" sz="2600" b="0" i="1" smtClean="0">
                                    <a:latin typeface="Cambria Math" panose="02040503050406030204" pitchFamily="18" charset="0"/>
                                  </a:rPr>
                                  <m:t>𝑛</m:t>
                                </m:r>
                              </m:e>
                            </m:rad>
                          </m:den>
                        </m:f>
                      </m:den>
                    </m:f>
                  </m:oMath>
                </a14:m>
                <a:br>
                  <a:rPr lang="en-US" sz="2600" dirty="0"/>
                </a:br>
                <a:r>
                  <a:rPr lang="en-US" sz="2600" dirty="0"/>
                  <a:t>is normally distributed with mean 0 and standard deviation 1</a:t>
                </a:r>
              </a:p>
              <a:p>
                <a:r>
                  <a:rPr lang="en-US" sz="2600" dirty="0"/>
                  <a:t>This means we can find a value </a:t>
                </a:r>
                <a14:m>
                  <m:oMath xmlns:m="http://schemas.openxmlformats.org/officeDocument/2006/math">
                    <m:sSup>
                      <m:sSupPr>
                        <m:ctrlPr>
                          <a:rPr lang="en-US" sz="2600" i="1" smtClean="0">
                            <a:latin typeface="Cambria Math" panose="02040503050406030204" pitchFamily="18" charset="0"/>
                          </a:rPr>
                        </m:ctrlPr>
                      </m:sSupPr>
                      <m:e>
                        <m:r>
                          <a:rPr lang="en-US" sz="2600" b="0" i="1" smtClean="0">
                            <a:latin typeface="Cambria Math" panose="02040503050406030204" pitchFamily="18" charset="0"/>
                          </a:rPr>
                          <m:t>𝑧</m:t>
                        </m:r>
                      </m:e>
                      <m:sup>
                        <m:r>
                          <a:rPr lang="en-US" sz="2600" b="0" i="1" smtClean="0">
                            <a:latin typeface="Cambria Math" panose="02040503050406030204" pitchFamily="18" charset="0"/>
                          </a:rPr>
                          <m:t>∗</m:t>
                        </m:r>
                      </m:sup>
                    </m:sSup>
                  </m:oMath>
                </a14:m>
                <a:r>
                  <a:rPr lang="en-US" sz="2600" dirty="0"/>
                  <a:t> with the property that the probability that </a:t>
                </a:r>
                <a14:m>
                  <m:oMath xmlns:m="http://schemas.openxmlformats.org/officeDocument/2006/math">
                    <m:f>
                      <m:fPr>
                        <m:ctrlPr>
                          <a:rPr lang="en-US" sz="2600" i="1" smtClean="0">
                            <a:latin typeface="Cambria Math" panose="02040503050406030204" pitchFamily="18" charset="0"/>
                          </a:rPr>
                        </m:ctrlPr>
                      </m:fPr>
                      <m:num>
                        <m:r>
                          <a:rPr lang="en-US" sz="2600" b="0" i="1" smtClean="0">
                            <a:latin typeface="Cambria Math" panose="02040503050406030204" pitchFamily="18" charset="0"/>
                          </a:rPr>
                          <m:t>𝑚</m:t>
                        </m:r>
                        <m:r>
                          <a:rPr lang="en-US" sz="2600" b="0" i="1" smtClean="0">
                            <a:latin typeface="Cambria Math" panose="02040503050406030204" pitchFamily="18" charset="0"/>
                          </a:rPr>
                          <m:t>−</m:t>
                        </m:r>
                        <m:r>
                          <a:rPr lang="en-US" sz="2600" b="0" i="1" smtClean="0">
                            <a:latin typeface="Cambria Math" panose="02040503050406030204" pitchFamily="18" charset="0"/>
                          </a:rPr>
                          <m:t>𝜇</m:t>
                        </m:r>
                      </m:num>
                      <m:den>
                        <m:f>
                          <m:fPr>
                            <m:type m:val="skw"/>
                            <m:ctrlPr>
                              <a:rPr lang="en-US" sz="2600" i="1" smtClean="0">
                                <a:latin typeface="Cambria Math" panose="02040503050406030204" pitchFamily="18" charset="0"/>
                              </a:rPr>
                            </m:ctrlPr>
                          </m:fPr>
                          <m:num>
                            <m:r>
                              <a:rPr lang="en-US" sz="2600" i="1" smtClean="0">
                                <a:latin typeface="Cambria Math" panose="02040503050406030204" pitchFamily="18" charset="0"/>
                              </a:rPr>
                              <m:t>𝜎</m:t>
                            </m:r>
                          </m:num>
                          <m:den>
                            <m:rad>
                              <m:radPr>
                                <m:degHide m:val="on"/>
                                <m:ctrlPr>
                                  <a:rPr lang="en-US" sz="2600" i="1" smtClean="0">
                                    <a:latin typeface="Cambria Math" panose="02040503050406030204" pitchFamily="18" charset="0"/>
                                  </a:rPr>
                                </m:ctrlPr>
                              </m:radPr>
                              <m:deg/>
                              <m:e>
                                <m:r>
                                  <a:rPr lang="en-US" sz="2600" b="0" i="1" smtClean="0">
                                    <a:latin typeface="Cambria Math" panose="02040503050406030204" pitchFamily="18" charset="0"/>
                                  </a:rPr>
                                  <m:t>𝑛</m:t>
                                </m:r>
                              </m:e>
                            </m:rad>
                          </m:den>
                        </m:f>
                      </m:den>
                    </m:f>
                  </m:oMath>
                </a14:m>
                <a:r>
                  <a:rPr lang="en-US" sz="2600" dirty="0"/>
                  <a:t> lies between </a:t>
                </a:r>
                <a14:m>
                  <m:oMath xmlns:m="http://schemas.openxmlformats.org/officeDocument/2006/math">
                    <m:r>
                      <a:rPr lang="en-US" sz="2600" b="0" i="1" smtClean="0">
                        <a:latin typeface="Cambria Math" panose="02040503050406030204" pitchFamily="18" charset="0"/>
                      </a:rPr>
                      <m:t>−</m:t>
                    </m:r>
                    <m:sSup>
                      <m:sSupPr>
                        <m:ctrlPr>
                          <a:rPr lang="en-US" sz="2600" b="0" i="1" smtClean="0">
                            <a:latin typeface="Cambria Math" panose="02040503050406030204" pitchFamily="18" charset="0"/>
                          </a:rPr>
                        </m:ctrlPr>
                      </m:sSupPr>
                      <m:e>
                        <m:r>
                          <a:rPr lang="en-US" sz="2600" b="0" i="1" smtClean="0">
                            <a:latin typeface="Cambria Math" panose="02040503050406030204" pitchFamily="18" charset="0"/>
                          </a:rPr>
                          <m:t>𝑧</m:t>
                        </m:r>
                      </m:e>
                      <m:sup>
                        <m:r>
                          <a:rPr lang="en-US" sz="2600" b="0" i="1" smtClean="0">
                            <a:latin typeface="Cambria Math" panose="02040503050406030204" pitchFamily="18" charset="0"/>
                          </a:rPr>
                          <m:t>∗</m:t>
                        </m:r>
                      </m:sup>
                    </m:sSup>
                  </m:oMath>
                </a14:m>
                <a:r>
                  <a:rPr lang="en-US" sz="2600" dirty="0"/>
                  <a:t> and </a:t>
                </a:r>
                <a14:m>
                  <m:oMath xmlns:m="http://schemas.openxmlformats.org/officeDocument/2006/math">
                    <m:sSup>
                      <m:sSupPr>
                        <m:ctrlPr>
                          <a:rPr lang="en-US" sz="2600" i="1" smtClean="0">
                            <a:latin typeface="Cambria Math" panose="02040503050406030204" pitchFamily="18" charset="0"/>
                          </a:rPr>
                        </m:ctrlPr>
                      </m:sSupPr>
                      <m:e>
                        <m:r>
                          <a:rPr lang="en-US" sz="2600" b="0" i="1" smtClean="0">
                            <a:latin typeface="Cambria Math" panose="02040503050406030204" pitchFamily="18" charset="0"/>
                          </a:rPr>
                          <m:t>𝑧</m:t>
                        </m:r>
                      </m:e>
                      <m:sup>
                        <m:r>
                          <a:rPr lang="en-US" sz="2600" b="0" i="1" smtClean="0">
                            <a:latin typeface="Cambria Math" panose="02040503050406030204" pitchFamily="18" charset="0"/>
                          </a:rPr>
                          <m:t>∗</m:t>
                        </m:r>
                      </m:sup>
                    </m:sSup>
                  </m:oMath>
                </a14:m>
                <a:r>
                  <a:rPr lang="en-US" sz="2600" dirty="0"/>
                  <a:t>is, for example, 0.95.</a:t>
                </a:r>
              </a:p>
            </p:txBody>
          </p:sp>
        </mc:Choice>
        <mc:Fallback>
          <p:sp>
            <p:nvSpPr>
              <p:cNvPr id="3" name="Content Placeholder 2">
                <a:extLst>
                  <a:ext uri="{FF2B5EF4-FFF2-40B4-BE49-F238E27FC236}">
                    <a16:creationId xmlns:a16="http://schemas.microsoft.com/office/drawing/2014/main" id="{53DCD548-48E8-7241-B764-61CEB2505CA4}"/>
                  </a:ext>
                </a:extLst>
              </p:cNvPr>
              <p:cNvSpPr>
                <a:spLocks noGrp="1" noRot="1" noChangeAspect="1" noMove="1" noResize="1" noEditPoints="1" noAdjustHandles="1" noChangeArrowheads="1" noChangeShapeType="1" noTextEdit="1"/>
              </p:cNvSpPr>
              <p:nvPr>
                <p:ph sz="half" idx="1"/>
              </p:nvPr>
            </p:nvSpPr>
            <p:spPr>
              <a:xfrm>
                <a:off x="838200" y="1825625"/>
                <a:ext cx="5181600" cy="4351338"/>
              </a:xfrm>
              <a:blipFill>
                <a:blip r:embed="rId2"/>
                <a:stretch>
                  <a:fillRect l="-1956" t="-2035" r="-3178" b="-755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43CF8FF-3C5C-6B42-ABFB-05140ABA5FFD}"/>
              </a:ext>
            </a:extLst>
          </p:cNvPr>
          <p:cNvPicPr>
            <a:picLocks noChangeAspect="1"/>
          </p:cNvPicPr>
          <p:nvPr/>
        </p:nvPicPr>
        <p:blipFill>
          <a:blip r:embed="rId3"/>
          <a:stretch>
            <a:fillRect/>
          </a:stretch>
        </p:blipFill>
        <p:spPr>
          <a:xfrm>
            <a:off x="6172200" y="2323751"/>
            <a:ext cx="5181600" cy="3355086"/>
          </a:xfrm>
          <a:prstGeom prst="rect">
            <a:avLst/>
          </a:prstGeom>
          <a:noFill/>
        </p:spPr>
      </p:pic>
    </p:spTree>
    <p:extLst>
      <p:ext uri="{BB962C8B-B14F-4D97-AF65-F5344CB8AC3E}">
        <p14:creationId xmlns:p14="http://schemas.microsoft.com/office/powerpoint/2010/main" val="2426771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B4F59D-DF01-0D4A-8FD9-7B9E7EAFDC34}"/>
              </a:ext>
            </a:extLst>
          </p:cNvPr>
          <p:cNvSpPr>
            <a:spLocks noGrp="1"/>
          </p:cNvSpPr>
          <p:nvPr>
            <p:ph type="title"/>
          </p:nvPr>
        </p:nvSpPr>
        <p:spPr/>
        <p:txBody>
          <a:bodyPr/>
          <a:lstStyle/>
          <a:p>
            <a:r>
              <a:rPr lang="en-US" dirty="0"/>
              <a:t>Using the central limit theorem to calculate the confidence interval of a mean</a:t>
            </a:r>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5B952BAF-B65D-6441-8366-D6E87EEFAF12}"/>
                  </a:ext>
                </a:extLst>
              </p:cNvPr>
              <p:cNvSpPr>
                <a:spLocks noGrp="1"/>
              </p:cNvSpPr>
              <p:nvPr>
                <p:ph idx="1"/>
              </p:nvPr>
            </p:nvSpPr>
            <p:spPr>
              <a:xfrm>
                <a:off x="838200" y="1716066"/>
                <a:ext cx="10515600" cy="4885149"/>
              </a:xfrm>
            </p:spPr>
            <p:txBody>
              <a:bodyPr>
                <a:normAutofit fontScale="92500" lnSpcReduction="20000"/>
              </a:bodyPr>
              <a:lstStyle/>
              <a:p>
                <a:r>
                  <a:rPr lang="en-US" dirty="0"/>
                  <a:t>Saying that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𝜇</m:t>
                        </m:r>
                      </m:num>
                      <m:den>
                        <m:f>
                          <m:fPr>
                            <m:type m:val="skw"/>
                            <m:ctrlPr>
                              <a:rPr lang="en-US" i="1">
                                <a:latin typeface="Cambria Math" panose="02040503050406030204" pitchFamily="18" charset="0"/>
                              </a:rPr>
                            </m:ctrlPr>
                          </m:fPr>
                          <m:num>
                            <m:r>
                              <a:rPr lang="en-US" i="1">
                                <a:latin typeface="Cambria Math" panose="02040503050406030204" pitchFamily="18" charset="0"/>
                              </a:rPr>
                              <m:t>𝜎</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𝑛</m:t>
                                </m:r>
                              </m:e>
                            </m:rad>
                          </m:den>
                        </m:f>
                      </m:den>
                    </m:f>
                  </m:oMath>
                </a14:m>
                <a:r>
                  <a:rPr lang="en-US" dirty="0"/>
                  <a:t> lies between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m:t>
                        </m:r>
                      </m:sup>
                    </m:sSup>
                  </m:oMath>
                </a14:m>
                <a:r>
                  <a:rPr lang="en-US" dirty="0"/>
                  <a:t> and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𝑧</m:t>
                        </m:r>
                      </m:e>
                      <m:sup>
                        <m:r>
                          <a:rPr lang="en-US" i="1">
                            <a:latin typeface="Cambria Math" panose="02040503050406030204" pitchFamily="18" charset="0"/>
                          </a:rPr>
                          <m:t>∗</m:t>
                        </m:r>
                      </m:sup>
                    </m:sSup>
                  </m:oMath>
                </a14:m>
                <a:r>
                  <a:rPr lang="en-US" dirty="0"/>
                  <a:t> is equivalent to</a:t>
                </a:r>
                <a:br>
                  <a:rPr lang="en-US" dirty="0"/>
                </a:b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m:t>
                        </m:r>
                      </m:sup>
                    </m:sSup>
                    <m:r>
                      <a:rPr lang="en-US" b="0" i="1" smtClean="0">
                        <a:latin typeface="Cambria Math" panose="02040503050406030204" pitchFamily="18" charset="0"/>
                      </a:rPr>
                      <m:t>&lt;</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num>
                      <m:den>
                        <m:f>
                          <m:fPr>
                            <m:type m:val="skw"/>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den>
                        </m:f>
                      </m:den>
                    </m:f>
                    <m:r>
                      <a:rPr lang="en-US" b="0" i="1" smtClean="0">
                        <a:latin typeface="Cambria Math" panose="02040503050406030204" pitchFamily="18" charset="0"/>
                      </a:rPr>
                      <m:t>&lt;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m:t>
                        </m:r>
                      </m:sup>
                    </m:sSup>
                  </m:oMath>
                </a14:m>
                <a:br>
                  <a:rPr lang="en-US" dirty="0"/>
                </a:br>
                <a:r>
                  <a:rPr lang="en-US" dirty="0"/>
                  <a:t>which in turn is equivalent to</a:t>
                </a:r>
                <a:br>
                  <a:rPr lang="en-US" dirty="0"/>
                </a:br>
                <a:br>
                  <a:rPr lang="en-US" dirty="0"/>
                </a:b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𝑧</m:t>
                            </m:r>
                          </m:e>
                          <m:sup>
                            <m:r>
                              <a:rPr lang="en-US" b="0" i="1" smtClean="0">
                                <a:latin typeface="Cambria Math" panose="02040503050406030204" pitchFamily="18" charset="0"/>
                                <a:ea typeface="Cambria Math" panose="02040503050406030204" pitchFamily="18" charset="0"/>
                              </a:rPr>
                              <m:t>∗</m:t>
                            </m:r>
                          </m:sup>
                        </m:sSup>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den>
                    </m:f>
                    <m:r>
                      <a:rPr lang="en-US" b="0" i="1" smtClean="0">
                        <a:latin typeface="Cambria Math" panose="02040503050406030204" pitchFamily="18" charset="0"/>
                      </a:rPr>
                      <m:t>&lt;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&lt;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𝑧</m:t>
                            </m:r>
                          </m:e>
                          <m:sup>
                            <m:r>
                              <a:rPr lang="en-US" b="0" i="1" smtClean="0">
                                <a:latin typeface="Cambria Math" panose="02040503050406030204" pitchFamily="18" charset="0"/>
                                <a:ea typeface="Cambria Math" panose="02040503050406030204" pitchFamily="18" charset="0"/>
                              </a:rPr>
                              <m:t>∗</m:t>
                            </m:r>
                          </m:sup>
                        </m:sSup>
                      </m:num>
                      <m:den>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𝑛</m:t>
                            </m:r>
                          </m:e>
                        </m:rad>
                      </m:den>
                    </m:f>
                  </m:oMath>
                </a14:m>
                <a:br>
                  <a:rPr lang="en-US" dirty="0"/>
                </a:br>
                <a:r>
                  <a:rPr lang="en-US" dirty="0"/>
                  <a:t>which means the distance between </a:t>
                </a:r>
                <a14:m>
                  <m:oMath xmlns:m="http://schemas.openxmlformats.org/officeDocument/2006/math">
                    <m:r>
                      <a:rPr lang="en-US" b="0" i="1" smtClean="0">
                        <a:latin typeface="Cambria Math" panose="02040503050406030204" pitchFamily="18" charset="0"/>
                      </a:rPr>
                      <m:t>𝑚</m:t>
                    </m:r>
                  </m:oMath>
                </a14:m>
                <a:r>
                  <a:rPr lang="en-US" dirty="0"/>
                  <a:t> and </a:t>
                </a:r>
                <a14:m>
                  <m:oMath xmlns:m="http://schemas.openxmlformats.org/officeDocument/2006/math">
                    <m:r>
                      <a:rPr lang="en-US" i="1" smtClean="0">
                        <a:latin typeface="Cambria Math" panose="02040503050406030204" pitchFamily="18" charset="0"/>
                        <a:ea typeface="Cambria Math" panose="02040503050406030204" pitchFamily="18" charset="0"/>
                      </a:rPr>
                      <m:t>𝜇</m:t>
                    </m:r>
                  </m:oMath>
                </a14:m>
                <a:r>
                  <a:rPr lang="en-US" dirty="0"/>
                  <a:t> is less than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𝜎</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𝑧</m:t>
                            </m:r>
                          </m:e>
                          <m:sup>
                            <m:r>
                              <a:rPr lang="en-US" b="0" i="1" smtClean="0">
                                <a:latin typeface="Cambria Math" panose="02040503050406030204" pitchFamily="18" charset="0"/>
                                <a:ea typeface="Cambria Math" panose="02040503050406030204" pitchFamily="18" charset="0"/>
                              </a:rPr>
                              <m:t>∗</m:t>
                            </m:r>
                          </m:sup>
                        </m:sSup>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𝑛</m:t>
                            </m:r>
                          </m:e>
                        </m:rad>
                      </m:den>
                    </m:f>
                  </m:oMath>
                </a14:m>
                <a:r>
                  <a:rPr lang="en-US" dirty="0"/>
                  <a:t>, which we can state as</a:t>
                </a:r>
                <a:br>
                  <a:rPr lang="en-US" dirty="0"/>
                </a:b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𝑧</m:t>
                            </m:r>
                          </m:e>
                          <m:sup>
                            <m:r>
                              <a:rPr lang="en-US" b="0" i="1" smtClean="0">
                                <a:latin typeface="Cambria Math" panose="02040503050406030204" pitchFamily="18" charset="0"/>
                                <a:ea typeface="Cambria Math" panose="02040503050406030204" pitchFamily="18" charset="0"/>
                              </a:rPr>
                              <m:t>∗</m:t>
                            </m:r>
                          </m:sup>
                        </m:sSup>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den>
                    </m:f>
                    <m:r>
                      <a:rPr lang="en-US" b="0" i="1" smtClean="0">
                        <a:latin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𝑧</m:t>
                            </m:r>
                          </m:e>
                          <m:sup>
                            <m:r>
                              <a:rPr lang="en-US" b="0" i="1" smtClean="0">
                                <a:latin typeface="Cambria Math" panose="02040503050406030204" pitchFamily="18" charset="0"/>
                                <a:ea typeface="Cambria Math" panose="02040503050406030204" pitchFamily="18" charset="0"/>
                              </a:rPr>
                              <m:t>∗</m:t>
                            </m:r>
                          </m:sup>
                        </m:sSup>
                      </m:num>
                      <m:den>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𝑛</m:t>
                            </m:r>
                          </m:e>
                        </m:rad>
                      </m:den>
                    </m:f>
                  </m:oMath>
                </a14:m>
                <a:br>
                  <a:rPr lang="en-US" b="0" dirty="0">
                    <a:ea typeface="Cambria Math" panose="02040503050406030204" pitchFamily="18" charset="0"/>
                  </a:rPr>
                </a:br>
                <a:br>
                  <a:rPr lang="en-US" b="0" dirty="0">
                    <a:ea typeface="Cambria Math" panose="02040503050406030204" pitchFamily="18" charset="0"/>
                  </a:rPr>
                </a:br>
                <a:r>
                  <a:rPr lang="en-US" b="0" dirty="0">
                    <a:ea typeface="Cambria Math" panose="02040503050406030204" pitchFamily="18" charset="0"/>
                  </a:rPr>
                  <a:t>i.e. </a:t>
                </a:r>
                <a:r>
                  <a:rPr lang="en-US" dirty="0">
                    <a:ea typeface="Cambria Math" panose="02040503050406030204" pitchFamily="18" charset="0"/>
                  </a:rPr>
                  <a:t>there is a 95% probability the range </a:t>
                </a:r>
                <a14:m>
                  <m:oMath xmlns:m="http://schemas.openxmlformats.org/officeDocument/2006/math">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𝑧</m:t>
                                </m:r>
                              </m:e>
                              <m:sup>
                                <m:r>
                                  <a:rPr lang="en-US" b="0" i="1" smtClean="0">
                                    <a:latin typeface="Cambria Math" panose="02040503050406030204" pitchFamily="18" charset="0"/>
                                    <a:ea typeface="Cambria Math" panose="02040503050406030204" pitchFamily="18" charset="0"/>
                                  </a:rPr>
                                  <m:t>∗</m:t>
                                </m:r>
                              </m:sup>
                            </m:sSup>
                          </m:num>
                          <m:den>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𝑛</m:t>
                                </m:r>
                              </m:e>
                            </m:rad>
                          </m:den>
                        </m:f>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𝑧</m:t>
                                </m:r>
                              </m:e>
                              <m:sup>
                                <m:r>
                                  <a:rPr lang="en-US" b="0" i="1" smtClean="0">
                                    <a:latin typeface="Cambria Math" panose="02040503050406030204" pitchFamily="18" charset="0"/>
                                    <a:ea typeface="Cambria Math" panose="02040503050406030204" pitchFamily="18" charset="0"/>
                                  </a:rPr>
                                  <m:t>∗</m:t>
                                </m:r>
                              </m:sup>
                            </m:sSup>
                          </m:num>
                          <m:den>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𝑛</m:t>
                                </m:r>
                              </m:e>
                            </m:rad>
                          </m:den>
                        </m:f>
                      </m:e>
                    </m:d>
                  </m:oMath>
                </a14:m>
                <a:r>
                  <a:rPr lang="en-US" dirty="0"/>
                  <a:t> contains the true mean </a:t>
                </a:r>
                <a14:m>
                  <m:oMath xmlns:m="http://schemas.openxmlformats.org/officeDocument/2006/math">
                    <m:r>
                      <a:rPr lang="en-US" i="1" smtClean="0">
                        <a:latin typeface="Cambria Math" panose="02040503050406030204" pitchFamily="18" charset="0"/>
                        <a:ea typeface="Cambria Math" panose="02040503050406030204" pitchFamily="18" charset="0"/>
                      </a:rPr>
                      <m:t>𝜇</m:t>
                    </m:r>
                  </m:oMath>
                </a14:m>
                <a:r>
                  <a:rPr lang="en-US" dirty="0"/>
                  <a:t>.</a:t>
                </a:r>
              </a:p>
            </p:txBody>
          </p:sp>
        </mc:Choice>
        <mc:Fallback>
          <p:sp>
            <p:nvSpPr>
              <p:cNvPr id="6" name="Content Placeholder 5">
                <a:extLst>
                  <a:ext uri="{FF2B5EF4-FFF2-40B4-BE49-F238E27FC236}">
                    <a16:creationId xmlns:a16="http://schemas.microsoft.com/office/drawing/2014/main" id="{5B952BAF-B65D-6441-8366-D6E87EEFAF12}"/>
                  </a:ext>
                </a:extLst>
              </p:cNvPr>
              <p:cNvSpPr>
                <a:spLocks noGrp="1" noRot="1" noChangeAspect="1" noMove="1" noResize="1" noEditPoints="1" noAdjustHandles="1" noChangeArrowheads="1" noChangeShapeType="1" noTextEdit="1"/>
              </p:cNvSpPr>
              <p:nvPr>
                <p:ph idx="1"/>
              </p:nvPr>
            </p:nvSpPr>
            <p:spPr>
              <a:xfrm>
                <a:off x="838200" y="1716066"/>
                <a:ext cx="10515600" cy="4885149"/>
              </a:xfrm>
              <a:blipFill>
                <a:blip r:embed="rId2"/>
                <a:stretch>
                  <a:fillRect l="-965" t="-8052"/>
                </a:stretch>
              </a:blipFill>
            </p:spPr>
            <p:txBody>
              <a:bodyPr/>
              <a:lstStyle/>
              <a:p>
                <a:r>
                  <a:rPr lang="en-US">
                    <a:noFill/>
                  </a:rPr>
                  <a:t> </a:t>
                </a:r>
              </a:p>
            </p:txBody>
          </p:sp>
        </mc:Fallback>
      </mc:AlternateContent>
    </p:spTree>
    <p:extLst>
      <p:ext uri="{BB962C8B-B14F-4D97-AF65-F5344CB8AC3E}">
        <p14:creationId xmlns:p14="http://schemas.microsoft.com/office/powerpoint/2010/main" val="377915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80385206-2EEF-724C-B6B9-14D6D145491A}"/>
                  </a:ext>
                </a:extLst>
              </p:cNvPr>
              <p:cNvSpPr>
                <a:spLocks noGrp="1"/>
              </p:cNvSpPr>
              <p:nvPr>
                <p:ph type="title"/>
              </p:nvPr>
            </p:nvSpPr>
            <p:spPr/>
            <p:txBody>
              <a:bodyPr/>
              <a:lstStyle/>
              <a:p>
                <a:r>
                  <a:rPr lang="en-US" dirty="0"/>
                  <a:t>We don’t usually know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endParaRPr lang="en-US" dirty="0"/>
              </a:p>
            </p:txBody>
          </p:sp>
        </mc:Choice>
        <mc:Fallback>
          <p:sp>
            <p:nvSpPr>
              <p:cNvPr id="2" name="Title 1">
                <a:extLst>
                  <a:ext uri="{FF2B5EF4-FFF2-40B4-BE49-F238E27FC236}">
                    <a16:creationId xmlns:a16="http://schemas.microsoft.com/office/drawing/2014/main" id="{80385206-2EEF-724C-B6B9-14D6D145491A}"/>
                  </a:ext>
                </a:extLst>
              </p:cNvPr>
              <p:cNvSpPr>
                <a:spLocks noGrp="1" noRot="1" noChangeAspect="1" noMove="1" noResize="1" noEditPoints="1" noAdjustHandles="1" noChangeArrowheads="1" noChangeShapeType="1" noTextEdit="1"/>
              </p:cNvSpPr>
              <p:nvPr>
                <p:ph type="title"/>
              </p:nvPr>
            </p:nvSpPr>
            <p:spPr>
              <a:blipFill>
                <a:blip r:embed="rId2"/>
                <a:stretch>
                  <a:fillRect l="-24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F182CB8-4BBF-4F41-8079-0AA09320E0A5}"/>
                  </a:ext>
                </a:extLst>
              </p:cNvPr>
              <p:cNvSpPr>
                <a:spLocks noGrp="1"/>
              </p:cNvSpPr>
              <p:nvPr>
                <p:ph idx="1"/>
              </p:nvPr>
            </p:nvSpPr>
            <p:spPr/>
            <p:txBody>
              <a:bodyPr/>
              <a:lstStyle/>
              <a:p>
                <a:r>
                  <a:rPr lang="en-US" dirty="0"/>
                  <a:t>The previous two slides produced a formula for the confidence interval for the mean</a:t>
                </a:r>
              </a:p>
              <a:p>
                <a:r>
                  <a:rPr lang="en-US" dirty="0"/>
                  <a:t>However, this formula relied on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a:t>, the </a:t>
                </a:r>
                <a:r>
                  <a:rPr lang="en-US" i="1" dirty="0"/>
                  <a:t>population</a:t>
                </a:r>
                <a:r>
                  <a:rPr lang="en-US" dirty="0"/>
                  <a:t> standard deviation</a:t>
                </a:r>
              </a:p>
              <a:p>
                <a:r>
                  <a:rPr lang="en-US" dirty="0"/>
                  <a:t>We almost never know this</a:t>
                </a:r>
              </a:p>
            </p:txBody>
          </p:sp>
        </mc:Choice>
        <mc:Fallback>
          <p:sp>
            <p:nvSpPr>
              <p:cNvPr id="3" name="Content Placeholder 2">
                <a:extLst>
                  <a:ext uri="{FF2B5EF4-FFF2-40B4-BE49-F238E27FC236}">
                    <a16:creationId xmlns:a16="http://schemas.microsoft.com/office/drawing/2014/main" id="{9F182CB8-4BBF-4F41-8079-0AA09320E0A5}"/>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18480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2BF5-CC36-974B-B65A-1862CF0DD44F}"/>
              </a:ext>
            </a:extLst>
          </p:cNvPr>
          <p:cNvSpPr>
            <a:spLocks noGrp="1"/>
          </p:cNvSpPr>
          <p:nvPr>
            <p:ph type="title"/>
          </p:nvPr>
        </p:nvSpPr>
        <p:spPr/>
        <p:txBody>
          <a:bodyPr/>
          <a:lstStyle/>
          <a:p>
            <a:r>
              <a:rPr lang="en-US" dirty="0"/>
              <a:t>The t-distribution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BDA1D90-23A3-324F-83FC-0BFE812678CC}"/>
                  </a:ext>
                </a:extLst>
              </p:cNvPr>
              <p:cNvSpPr>
                <a:spLocks noGrp="1"/>
              </p:cNvSpPr>
              <p:nvPr>
                <p:ph idx="1"/>
              </p:nvPr>
            </p:nvSpPr>
            <p:spPr/>
            <p:txBody>
              <a:bodyPr>
                <a:normAutofit fontScale="85000" lnSpcReduction="20000"/>
              </a:bodyPr>
              <a:lstStyle/>
              <a:p>
                <a:r>
                  <a:rPr lang="en-US" dirty="0"/>
                  <a:t>The previous work relied on the fact that</a:t>
                </a:r>
                <a:br>
                  <a:rPr lang="en-US" dirty="0"/>
                </a:br>
                <a:br>
                  <a:rPr lang="en-US" dirty="0"/>
                </a:b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𝜇</m:t>
                        </m:r>
                      </m:num>
                      <m:den>
                        <m:f>
                          <m:fPr>
                            <m:type m:val="skw"/>
                            <m:ctrlPr>
                              <a:rPr lang="en-US" i="1">
                                <a:latin typeface="Cambria Math" panose="02040503050406030204" pitchFamily="18" charset="0"/>
                              </a:rPr>
                            </m:ctrlPr>
                          </m:fPr>
                          <m:num>
                            <m:r>
                              <a:rPr lang="en-US" i="1">
                                <a:latin typeface="Cambria Math" panose="02040503050406030204" pitchFamily="18" charset="0"/>
                              </a:rPr>
                              <m:t>𝜎</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𝑛</m:t>
                                </m:r>
                              </m:e>
                            </m:rad>
                          </m:den>
                        </m:f>
                      </m:den>
                    </m:f>
                  </m:oMath>
                </a14:m>
                <a:br>
                  <a:rPr lang="en-US" dirty="0"/>
                </a:br>
                <a:br>
                  <a:rPr lang="en-US" dirty="0"/>
                </a:br>
                <a:r>
                  <a:rPr lang="en-US" dirty="0"/>
                  <a:t>was normally distributed with mean 0 and standard deviation 1</a:t>
                </a:r>
              </a:p>
              <a:p>
                <a:r>
                  <a:rPr lang="en-US" dirty="0"/>
                  <a:t>Or more generally, that it had a known distribution</a:t>
                </a:r>
              </a:p>
              <a:p>
                <a:r>
                  <a:rPr lang="en-US" dirty="0"/>
                  <a:t>In the 1920s, William Sealy </a:t>
                </a:r>
                <a:r>
                  <a:rPr lang="en-US" dirty="0" err="1"/>
                  <a:t>Gosset</a:t>
                </a:r>
                <a:r>
                  <a:rPr lang="en-US" dirty="0"/>
                  <a:t> computed the distribution for the quantity</a:t>
                </a:r>
                <a:br>
                  <a:rPr lang="en-US" dirty="0"/>
                </a:br>
                <a:br>
                  <a:rPr lang="en-US" dirty="0"/>
                </a:b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num>
                      <m:den>
                        <m:f>
                          <m:fPr>
                            <m:type m:val="skw"/>
                            <m:ctrlPr>
                              <a:rPr lang="en-US" i="1" smtClean="0">
                                <a:latin typeface="Cambria Math" panose="02040503050406030204" pitchFamily="18" charset="0"/>
                              </a:rPr>
                            </m:ctrlPr>
                          </m:fPr>
                          <m:num>
                            <m:r>
                              <a:rPr lang="en-US" b="0" i="1" smtClean="0">
                                <a:latin typeface="Cambria Math" panose="02040503050406030204" pitchFamily="18" charset="0"/>
                              </a:rPr>
                              <m:t>𝑠</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𝑛</m:t>
                                </m:r>
                              </m:e>
                            </m:rad>
                          </m:den>
                        </m:f>
                      </m:den>
                    </m:f>
                  </m:oMath>
                </a14:m>
                <a:br>
                  <a:rPr lang="en-US" dirty="0"/>
                </a:br>
                <a:br>
                  <a:rPr lang="en-US" dirty="0"/>
                </a:br>
                <a:r>
                  <a:rPr lang="en-US" dirty="0"/>
                  <a:t>under the additional assumption that the population is normally distributed</a:t>
                </a:r>
              </a:p>
              <a:p>
                <a:r>
                  <a:rPr lang="en-US" dirty="0"/>
                  <a:t>This distribution is called the t-distribution (sometimes "Student's t-distribution)</a:t>
                </a:r>
              </a:p>
            </p:txBody>
          </p:sp>
        </mc:Choice>
        <mc:Fallback>
          <p:sp>
            <p:nvSpPr>
              <p:cNvPr id="3" name="Content Placeholder 2">
                <a:extLst>
                  <a:ext uri="{FF2B5EF4-FFF2-40B4-BE49-F238E27FC236}">
                    <a16:creationId xmlns:a16="http://schemas.microsoft.com/office/drawing/2014/main" id="{1BDA1D90-23A3-324F-83FC-0BFE812678CC}"/>
                  </a:ext>
                </a:extLst>
              </p:cNvPr>
              <p:cNvSpPr>
                <a:spLocks noGrp="1" noRot="1" noChangeAspect="1" noMove="1" noResize="1" noEditPoints="1" noAdjustHandles="1" noChangeArrowheads="1" noChangeShapeType="1" noTextEdit="1"/>
              </p:cNvSpPr>
              <p:nvPr>
                <p:ph idx="1"/>
              </p:nvPr>
            </p:nvSpPr>
            <p:spPr>
              <a:blipFill>
                <a:blip r:embed="rId2"/>
                <a:stretch>
                  <a:fillRect l="-844" t="-3198" b="-2907"/>
                </a:stretch>
              </a:blipFill>
            </p:spPr>
            <p:txBody>
              <a:bodyPr/>
              <a:lstStyle/>
              <a:p>
                <a:r>
                  <a:rPr lang="en-US">
                    <a:noFill/>
                  </a:rPr>
                  <a:t> </a:t>
                </a:r>
              </a:p>
            </p:txBody>
          </p:sp>
        </mc:Fallback>
      </mc:AlternateContent>
    </p:spTree>
    <p:extLst>
      <p:ext uri="{BB962C8B-B14F-4D97-AF65-F5344CB8AC3E}">
        <p14:creationId xmlns:p14="http://schemas.microsoft.com/office/powerpoint/2010/main" val="176410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44B04-99DE-444C-AF7C-8F1770DD5622}"/>
              </a:ext>
            </a:extLst>
          </p:cNvPr>
          <p:cNvSpPr>
            <a:spLocks noGrp="1"/>
          </p:cNvSpPr>
          <p:nvPr>
            <p:ph type="title"/>
          </p:nvPr>
        </p:nvSpPr>
        <p:spPr/>
        <p:txBody>
          <a:bodyPr>
            <a:normAutofit fontScale="90000"/>
          </a:bodyPr>
          <a:lstStyle/>
          <a:p>
            <a:r>
              <a:rPr lang="en-US" dirty="0"/>
              <a:t>Computing the confidence interval of the mean when the population is normally distributed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5CA0D24-298C-1746-9D5E-C2CEE793F75D}"/>
                  </a:ext>
                </a:extLst>
              </p:cNvPr>
              <p:cNvSpPr>
                <a:spLocks noGrp="1"/>
              </p:cNvSpPr>
              <p:nvPr>
                <p:ph idx="1"/>
              </p:nvPr>
            </p:nvSpPr>
            <p:spPr/>
            <p:txBody>
              <a:bodyPr>
                <a:normAutofit lnSpcReduction="10000"/>
              </a:bodyPr>
              <a:lstStyle/>
              <a:p>
                <a:r>
                  <a:rPr lang="en-US" dirty="0"/>
                  <a:t>We can do the same math we did before:</a:t>
                </a:r>
              </a:p>
              <a:p>
                <a:r>
                  <a:rPr lang="en-US" dirty="0"/>
                  <a:t>Find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oMath>
                </a14:m>
                <a:r>
                  <a:rPr lang="en-US" dirty="0"/>
                  <a:t> so that the probability a value in the t-distribution lies between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oMath>
                </a14:m>
                <a:r>
                  <a:rPr lang="en-US" dirty="0"/>
                  <a:t> and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oMath>
                </a14:m>
                <a:r>
                  <a:rPr lang="en-US" dirty="0"/>
                  <a:t> is 0.95 (I'll show how to do this soon)</a:t>
                </a:r>
              </a:p>
              <a:p>
                <a:r>
                  <a:rPr lang="en-US" dirty="0"/>
                  <a:t>This means </a:t>
                </a:r>
                <a:br>
                  <a:rPr lang="en-US" dirty="0"/>
                </a:b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r>
                          <a:rPr lang="en-US" b="0" i="1" smtClean="0">
                            <a:latin typeface="Cambria Math" panose="02040503050406030204" pitchFamily="18" charset="0"/>
                          </a:rPr>
                          <m:t>&lt;</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num>
                          <m:den>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𝑠</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den>
                            </m:f>
                          </m:den>
                        </m:f>
                        <m:r>
                          <a:rPr lang="en-US" b="0" i="1" smtClean="0">
                            <a:latin typeface="Cambria Math" panose="02040503050406030204" pitchFamily="18" charset="0"/>
                          </a:rPr>
                          <m:t>&lt;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e>
                    </m:d>
                    <m:r>
                      <a:rPr lang="en-US" b="0" i="1" smtClean="0">
                        <a:latin typeface="Cambria Math" panose="02040503050406030204" pitchFamily="18" charset="0"/>
                      </a:rPr>
                      <m:t>=0.95</m:t>
                    </m:r>
                  </m:oMath>
                </a14:m>
                <a:br>
                  <a:rPr lang="en-US" dirty="0"/>
                </a:b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r>
                              <a:rPr lang="en-US" b="0" i="1" smtClean="0">
                                <a:latin typeface="Cambria Math" panose="02040503050406030204" pitchFamily="18" charset="0"/>
                              </a:rPr>
                              <m:t>𝑠</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den>
                        </m:f>
                        <m:r>
                          <a:rPr lang="en-US" b="0" i="1" smtClean="0">
                            <a:latin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𝑡</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𝑠</m:t>
                            </m:r>
                          </m:num>
                          <m:den>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𝑛</m:t>
                                </m:r>
                              </m:e>
                            </m:rad>
                          </m:den>
                        </m:f>
                      </m:e>
                    </m:d>
                    <m:r>
                      <a:rPr lang="en-US" b="0" i="1" smtClean="0">
                        <a:latin typeface="Cambria Math" panose="02040503050406030204" pitchFamily="18" charset="0"/>
                      </a:rPr>
                      <m:t>=0.95</m:t>
                    </m:r>
                  </m:oMath>
                </a14:m>
                <a:br>
                  <a:rPr lang="en-US" dirty="0"/>
                </a:br>
                <a:r>
                  <a:rPr lang="en-US" dirty="0"/>
                  <a:t>i.e.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m:t>
                        </m:r>
                        <m:f>
                          <m:fPr>
                            <m:type m:val="skw"/>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r>
                              <a:rPr lang="en-US" b="0" i="1" smtClean="0">
                                <a:latin typeface="Cambria Math" panose="02040503050406030204" pitchFamily="18" charset="0"/>
                              </a:rPr>
                              <m:t>𝑠</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den>
                        </m:f>
                        <m:r>
                          <a:rPr lang="en-US" b="0" i="1" smtClean="0">
                            <a:latin typeface="Cambria Math" panose="02040503050406030204" pitchFamily="18" charset="0"/>
                          </a:rPr>
                          <m:t>, </m:t>
                        </m:r>
                        <m:r>
                          <a:rPr lang="en-US" b="0" i="1" smtClean="0">
                            <a:latin typeface="Cambria Math" panose="02040503050406030204" pitchFamily="18" charset="0"/>
                          </a:rPr>
                          <m:t>𝑚</m:t>
                        </m:r>
                        <m:r>
                          <a:rPr lang="en-US" b="0" i="1" smtClean="0">
                            <a:latin typeface="Cambria Math" panose="02040503050406030204" pitchFamily="18" charset="0"/>
                          </a:rPr>
                          <m:t>+</m:t>
                        </m:r>
                        <m:f>
                          <m:fPr>
                            <m:type m:val="skw"/>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r>
                              <a:rPr lang="en-US" b="0" i="1" smtClean="0">
                                <a:latin typeface="Cambria Math" panose="02040503050406030204" pitchFamily="18" charset="0"/>
                              </a:rPr>
                              <m:t>𝑠</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den>
                        </m:f>
                      </m:e>
                    </m:d>
                  </m:oMath>
                </a14:m>
                <a:r>
                  <a:rPr lang="en-US" dirty="0"/>
                  <a:t> is the 95% confidence interval for the mean</a:t>
                </a:r>
              </a:p>
            </p:txBody>
          </p:sp>
        </mc:Choice>
        <mc:Fallback>
          <p:sp>
            <p:nvSpPr>
              <p:cNvPr id="3" name="Content Placeholder 2">
                <a:extLst>
                  <a:ext uri="{FF2B5EF4-FFF2-40B4-BE49-F238E27FC236}">
                    <a16:creationId xmlns:a16="http://schemas.microsoft.com/office/drawing/2014/main" id="{45CA0D24-298C-1746-9D5E-C2CEE793F75D}"/>
                  </a:ext>
                </a:extLst>
              </p:cNvPr>
              <p:cNvSpPr>
                <a:spLocks noGrp="1" noRot="1" noChangeAspect="1" noMove="1" noResize="1" noEditPoints="1" noAdjustHandles="1" noChangeArrowheads="1" noChangeShapeType="1" noTextEdit="1"/>
              </p:cNvSpPr>
              <p:nvPr>
                <p:ph idx="1"/>
              </p:nvPr>
            </p:nvSpPr>
            <p:spPr>
              <a:blipFill>
                <a:blip r:embed="rId2"/>
                <a:stretch>
                  <a:fillRect l="-1086" t="-3198" b="-16860"/>
                </a:stretch>
              </a:blipFill>
            </p:spPr>
            <p:txBody>
              <a:bodyPr/>
              <a:lstStyle/>
              <a:p>
                <a:r>
                  <a:rPr lang="en-US">
                    <a:noFill/>
                  </a:rPr>
                  <a:t> </a:t>
                </a:r>
              </a:p>
            </p:txBody>
          </p:sp>
        </mc:Fallback>
      </mc:AlternateContent>
    </p:spTree>
    <p:extLst>
      <p:ext uri="{BB962C8B-B14F-4D97-AF65-F5344CB8AC3E}">
        <p14:creationId xmlns:p14="http://schemas.microsoft.com/office/powerpoint/2010/main" val="751668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75738-6A5D-0841-904E-0A84D233BBDA}"/>
              </a:ext>
            </a:extLst>
          </p:cNvPr>
          <p:cNvSpPr>
            <a:spLocks noGrp="1"/>
          </p:cNvSpPr>
          <p:nvPr>
            <p:ph type="title"/>
          </p:nvPr>
        </p:nvSpPr>
        <p:spPr/>
        <p:txBody>
          <a:bodyPr/>
          <a:lstStyle/>
          <a:p>
            <a:r>
              <a:rPr lang="en-US" dirty="0"/>
              <a:t>More about the t-distribution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C1E5A49-BD17-9A4B-9609-31399D9C6CDA}"/>
                  </a:ext>
                </a:extLst>
              </p:cNvPr>
              <p:cNvSpPr>
                <a:spLocks noGrp="1"/>
              </p:cNvSpPr>
              <p:nvPr>
                <p:ph idx="1"/>
              </p:nvPr>
            </p:nvSpPr>
            <p:spPr>
              <a:xfrm>
                <a:off x="838200" y="1825625"/>
                <a:ext cx="5809180" cy="4351338"/>
              </a:xfrm>
            </p:spPr>
            <p:txBody>
              <a:bodyPr>
                <a:normAutofit fontScale="92500" lnSpcReduction="10000"/>
              </a:bodyPr>
              <a:lstStyle/>
              <a:p>
                <a:r>
                  <a:rPr lang="en-US" dirty="0"/>
                  <a:t>The t-distribution is really a family of distributions, which depend on a value called the number of degrees of freedom</a:t>
                </a:r>
              </a:p>
              <a:p>
                <a:r>
                  <a:rPr lang="en-US" dirty="0"/>
                  <a:t>If the number of degrees of freedom is larger (say,  larger than about 15), the t-distribution is almost identical to the normal distribution.</a:t>
                </a:r>
              </a:p>
              <a:p>
                <a:r>
                  <a:rPr lang="en-US" dirty="0"/>
                  <a:t>For small degrees of freedom (2, 3, or 4), the distributions are quite different.</a:t>
                </a:r>
              </a:p>
              <a:p>
                <a:r>
                  <a:rPr lang="en-US" dirty="0"/>
                  <a:t>For the previous discussion, the number of degrees of freedom is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a:t>
                </a:r>
              </a:p>
            </p:txBody>
          </p:sp>
        </mc:Choice>
        <mc:Fallback>
          <p:sp>
            <p:nvSpPr>
              <p:cNvPr id="3" name="Content Placeholder 2">
                <a:extLst>
                  <a:ext uri="{FF2B5EF4-FFF2-40B4-BE49-F238E27FC236}">
                    <a16:creationId xmlns:a16="http://schemas.microsoft.com/office/drawing/2014/main" id="{9C1E5A49-BD17-9A4B-9609-31399D9C6CDA}"/>
                  </a:ext>
                </a:extLst>
              </p:cNvPr>
              <p:cNvSpPr>
                <a:spLocks noGrp="1" noRot="1" noChangeAspect="1" noMove="1" noResize="1" noEditPoints="1" noAdjustHandles="1" noChangeArrowheads="1" noChangeShapeType="1" noTextEdit="1"/>
              </p:cNvSpPr>
              <p:nvPr>
                <p:ph idx="1"/>
              </p:nvPr>
            </p:nvSpPr>
            <p:spPr>
              <a:xfrm>
                <a:off x="838200" y="1825625"/>
                <a:ext cx="5809180" cy="4351338"/>
              </a:xfrm>
              <a:blipFill>
                <a:blip r:embed="rId2"/>
                <a:stretch>
                  <a:fillRect l="-1747" t="-2616" r="-2620" b="-1744"/>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89F0EC67-3A53-594E-B699-1E7509F9BF30}"/>
              </a:ext>
            </a:extLst>
          </p:cNvPr>
          <p:cNvPicPr>
            <a:picLocks noChangeAspect="1"/>
          </p:cNvPicPr>
          <p:nvPr/>
        </p:nvPicPr>
        <p:blipFill>
          <a:blip r:embed="rId3"/>
          <a:srcRect t="13336" b="13336"/>
          <a:stretch>
            <a:fillRect/>
          </a:stretch>
        </p:blipFill>
        <p:spPr>
          <a:xfrm>
            <a:off x="6845531" y="1908426"/>
            <a:ext cx="4656388" cy="2560834"/>
          </a:xfrm>
          <a:prstGeom prst="rect">
            <a:avLst/>
          </a:prstGeom>
        </p:spPr>
      </p:pic>
    </p:spTree>
    <p:extLst>
      <p:ext uri="{BB962C8B-B14F-4D97-AF65-F5344CB8AC3E}">
        <p14:creationId xmlns:p14="http://schemas.microsoft.com/office/powerpoint/2010/main" val="4224053727"/>
      </p:ext>
    </p:extLst>
  </p:cSld>
  <p:clrMapOvr>
    <a:masterClrMapping/>
  </p:clrMapOvr>
</p:sld>
</file>

<file path=ppt/theme/theme1.xml><?xml version="1.0" encoding="utf-8"?>
<a:theme xmlns:a="http://schemas.openxmlformats.org/drawingml/2006/main" name="MUSO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0325">
          <a:solidFill>
            <a:srgbClr val="535C5C"/>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rgbClr val="00AF41"/>
        </a:solidFill>
      </a:spPr>
      <a:bodyPr wrap="square" rtlCol="0">
        <a:spAutoFit/>
      </a:bodyPr>
      <a:lstStyle>
        <a:defPPr algn="l">
          <a:defRPr dirty="0" smtClean="0">
            <a:solidFill>
              <a:schemeClr val="bg1"/>
            </a:solidFill>
          </a:defRPr>
        </a:defPPr>
      </a:lstStyle>
    </a:txDef>
  </a:objectDefaults>
  <a:extraClrSchemeLst/>
  <a:extLst>
    <a:ext uri="{05A4C25C-085E-4340-85A3-A5531E510DB2}">
      <thm15:themeFamily xmlns:thm15="http://schemas.microsoft.com/office/thememl/2012/main" name="MUSOM" id="{CB6BB4B1-8331-CB4D-B3AA-CD1B2079FC59}" vid="{DE073F15-A86C-7640-8012-1389FBAB8C18}"/>
    </a:ext>
  </a:extLst>
</a:theme>
</file>

<file path=docProps/app.xml><?xml version="1.0" encoding="utf-8"?>
<Properties xmlns="http://schemas.openxmlformats.org/officeDocument/2006/extended-properties" xmlns:vt="http://schemas.openxmlformats.org/officeDocument/2006/docPropsVTypes">
  <TotalTime>614</TotalTime>
  <Words>1683</Words>
  <Application>Microsoft Macintosh PowerPoint</Application>
  <PresentationFormat>Widescreen</PresentationFormat>
  <Paragraphs>134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Cambria Math</vt:lpstr>
      <vt:lpstr>JetBrains Mono</vt:lpstr>
      <vt:lpstr>MUSOM</vt:lpstr>
      <vt:lpstr>BMR 617</vt:lpstr>
      <vt:lpstr>Confidence Intervals</vt:lpstr>
      <vt:lpstr>Using the central limit theorem to calculate the confidence interval of a mean</vt:lpstr>
      <vt:lpstr>Using the central limit theorem to calculate the confidence interval of a mean</vt:lpstr>
      <vt:lpstr>Using the central limit theorem to calculate the confidence interval of a mean</vt:lpstr>
      <vt:lpstr>We don’t usually know σ</vt:lpstr>
      <vt:lpstr>The t-distribution</vt:lpstr>
      <vt:lpstr>Computing the confidence interval of the mean when the population is normally distributed</vt:lpstr>
      <vt:lpstr>More about the t-distribution</vt:lpstr>
      <vt:lpstr>Finding t^∗ (or z^∗) in R</vt:lpstr>
      <vt:lpstr>Care in finding t^∗ (or z^∗)</vt:lpstr>
      <vt:lpstr>Care in finding t^∗ (or z^∗)</vt:lpstr>
      <vt:lpstr>Example</vt:lpstr>
      <vt:lpstr>Writing functions in R</vt:lpstr>
      <vt:lpstr>A function to compute confidence intervals</vt:lpstr>
      <vt:lpstr>Using our function</vt:lpstr>
      <vt:lpstr>Bar Charts with confidence intervals as error bars</vt:lpstr>
      <vt:lpstr>Creating bar charts with confidence intervals as error bars</vt:lpstr>
      <vt:lpstr>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BMR 617</dc:title>
  <dc:creator>Denvir, James</dc:creator>
  <cp:lastModifiedBy>Denvir, James</cp:lastModifiedBy>
  <cp:revision>15</cp:revision>
  <dcterms:created xsi:type="dcterms:W3CDTF">2021-03-04T03:32:10Z</dcterms:created>
  <dcterms:modified xsi:type="dcterms:W3CDTF">2021-03-04T13:47:03Z</dcterms:modified>
</cp:coreProperties>
</file>