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 showGuides="1">
      <p:cViewPr>
        <p:scale>
          <a:sx n="135" d="100"/>
          <a:sy n="135" d="100"/>
        </p:scale>
        <p:origin x="144" y="-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69D34-8E3A-FC45-82B2-D2B770152C19}" type="datetimeFigureOut">
              <a:rPr lang="en-US" smtClean="0"/>
              <a:t>3/1/21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22A23-351B-8F49-AE8E-15D4C344B6C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B6F00A2-D617-FA4B-A3BF-B86CDE3843DC}"/>
              </a:ext>
            </a:extLst>
          </p:cNvPr>
          <p:cNvSpPr txBox="1">
            <a:spLocks/>
          </p:cNvSpPr>
          <p:nvPr/>
        </p:nvSpPr>
        <p:spPr>
          <a:xfrm>
            <a:off x="4038600" y="6356350"/>
            <a:ext cx="4114800" cy="365125"/>
          </a:xfrm>
          <a:prstGeom prst="rect">
            <a:avLst/>
          </a:prstGeom>
          <a:solidFill>
            <a:srgbClr val="00AF4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Marshall University Joan C. Edwards School of Medicine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64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69D34-8E3A-FC45-82B2-D2B770152C19}" type="datetimeFigureOut">
              <a:rPr lang="en-US" smtClean="0"/>
              <a:t>3/1/21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22A23-351B-8F49-AE8E-15D4C344B6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768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69D34-8E3A-FC45-82B2-D2B770152C19}" type="datetimeFigureOut">
              <a:rPr lang="en-US" smtClean="0"/>
              <a:t>3/1/21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22A23-351B-8F49-AE8E-15D4C344B6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73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69D34-8E3A-FC45-82B2-D2B770152C19}" type="datetimeFigureOut">
              <a:rPr lang="en-US" smtClean="0"/>
              <a:t>3/1/21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22A23-351B-8F49-AE8E-15D4C344B6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955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69D34-8E3A-FC45-82B2-D2B770152C19}" type="datetimeFigureOut">
              <a:rPr lang="en-US" smtClean="0"/>
              <a:t>3/1/21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22A23-351B-8F49-AE8E-15D4C344B6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096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69D34-8E3A-FC45-82B2-D2B770152C19}" type="datetimeFigureOut">
              <a:rPr lang="en-US" smtClean="0"/>
              <a:t>3/1/21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22A23-351B-8F49-AE8E-15D4C344B6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864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69D34-8E3A-FC45-82B2-D2B770152C19}" type="datetimeFigureOut">
              <a:rPr lang="en-US" smtClean="0"/>
              <a:t>3/1/21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22A23-351B-8F49-AE8E-15D4C344B6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931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69D34-8E3A-FC45-82B2-D2B770152C19}" type="datetimeFigureOut">
              <a:rPr lang="en-US" smtClean="0"/>
              <a:t>3/1/21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22A23-351B-8F49-AE8E-15D4C344B6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18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69D34-8E3A-FC45-82B2-D2B770152C19}" type="datetimeFigureOut">
              <a:rPr lang="en-US" smtClean="0"/>
              <a:t>3/1/21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22A23-351B-8F49-AE8E-15D4C344B6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515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69D34-8E3A-FC45-82B2-D2B770152C19}" type="datetimeFigureOut">
              <a:rPr lang="en-US" smtClean="0"/>
              <a:t>3/1/21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22A23-351B-8F49-AE8E-15D4C344B6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46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69D34-8E3A-FC45-82B2-D2B770152C19}" type="datetimeFigureOut">
              <a:rPr lang="en-US" smtClean="0"/>
              <a:t>3/1/21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22A23-351B-8F49-AE8E-15D4C344B6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675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solidFill>
            <a:srgbClr val="00AF41"/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D4869D34-8E3A-FC45-82B2-D2B770152C19}" type="datetimeFigureOut">
              <a:rPr lang="en-US" smtClean="0"/>
              <a:t>3/1/21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solidFill>
            <a:srgbClr val="00AF41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solidFill>
            <a:srgbClr val="00AF41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A3622A23-351B-8F49-AE8E-15D4C344B6C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769F39-1E61-E84E-84A9-3551FA50AD8E}"/>
              </a:ext>
            </a:extLst>
          </p:cNvPr>
          <p:cNvSpPr/>
          <p:nvPr/>
        </p:nvSpPr>
        <p:spPr>
          <a:xfrm>
            <a:off x="221381" y="1184031"/>
            <a:ext cx="385011" cy="5537443"/>
          </a:xfrm>
          <a:prstGeom prst="rect">
            <a:avLst/>
          </a:prstGeom>
          <a:solidFill>
            <a:srgbClr val="00A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3FAD869-77C3-4B48-B947-FF39E5B89804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r="77036"/>
          <a:stretch/>
        </p:blipFill>
        <p:spPr>
          <a:xfrm>
            <a:off x="127596" y="365125"/>
            <a:ext cx="622681" cy="661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49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71898-BC75-A440-885E-400DFF2D5A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BMR 617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DD6565-85E2-8A47-993D-B2E39BAB6D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central limit theorem and the standard error of the mean</a:t>
            </a:r>
          </a:p>
          <a:p>
            <a:r>
              <a:rPr lang="en-US" dirty="0"/>
              <a:t>March 2</a:t>
            </a:r>
            <a:r>
              <a:rPr lang="en-US" baseline="30000" dirty="0"/>
              <a:t>nd</a:t>
            </a:r>
            <a:r>
              <a:rPr lang="en-US" dirty="0"/>
              <a:t> 2021</a:t>
            </a:r>
          </a:p>
        </p:txBody>
      </p:sp>
    </p:spTree>
    <p:extLst>
      <p:ext uri="{BB962C8B-B14F-4D97-AF65-F5344CB8AC3E}">
        <p14:creationId xmlns:p14="http://schemas.microsoft.com/office/powerpoint/2010/main" val="26744626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85AE8-E0A4-F440-9BE2-263D9D80F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 Charts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970873-178A-B64E-980B-2AA7981E12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We've previously plotted quantitative data using box plots and column scatter plots</a:t>
            </a:r>
          </a:p>
          <a:p>
            <a:pPr lvl="1"/>
            <a:r>
              <a:rPr lang="en-US" dirty="0"/>
              <a:t>Probably the best way to show the data</a:t>
            </a:r>
          </a:p>
          <a:p>
            <a:pPr lvl="1"/>
            <a:r>
              <a:rPr lang="en-US" dirty="0"/>
              <a:t>All data are shown, not just summary statistics</a:t>
            </a:r>
          </a:p>
          <a:p>
            <a:r>
              <a:rPr lang="en-US" dirty="0"/>
              <a:t>Some people still prefer bar charts</a:t>
            </a:r>
          </a:p>
          <a:p>
            <a:r>
              <a:rPr lang="en-US" dirty="0"/>
              <a:t>Use "error bars" to summarize spread in the data</a:t>
            </a:r>
          </a:p>
        </p:txBody>
      </p:sp>
    </p:spTree>
    <p:extLst>
      <p:ext uri="{BB962C8B-B14F-4D97-AF65-F5344CB8AC3E}">
        <p14:creationId xmlns:p14="http://schemas.microsoft.com/office/powerpoint/2010/main" val="41278647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AF6DE-37B4-2E44-B3BA-00E652899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bars: Standard Deviation or Standard Error of the Mean?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8F5F15-441A-A244-B2A8-B76888837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showing error bars on bar charts we (currently) have two options: standard deviation, or standard error of the mean</a:t>
            </a:r>
          </a:p>
          <a:p>
            <a:r>
              <a:rPr lang="en-US" dirty="0"/>
              <a:t>Which to use?</a:t>
            </a:r>
          </a:p>
          <a:p>
            <a:r>
              <a:rPr lang="en-US" dirty="0"/>
              <a:t>Remember our interpretation:</a:t>
            </a:r>
          </a:p>
          <a:p>
            <a:pPr lvl="1"/>
            <a:r>
              <a:rPr lang="en-US" dirty="0"/>
              <a:t>The standard deviation is the average distance of a point in the data set from the mean</a:t>
            </a:r>
          </a:p>
          <a:p>
            <a:pPr lvl="2"/>
            <a:r>
              <a:rPr lang="en-US" dirty="0"/>
              <a:t>It's a measure of the spread in the sample</a:t>
            </a:r>
          </a:p>
          <a:p>
            <a:pPr lvl="1"/>
            <a:r>
              <a:rPr lang="en-US" dirty="0"/>
              <a:t>The standard error of the mean is the average error in using the sample mean as an approximation of the population mean</a:t>
            </a:r>
          </a:p>
          <a:p>
            <a:pPr lvl="2"/>
            <a:r>
              <a:rPr lang="en-US" dirty="0"/>
              <a:t>It's a measure of the precision of using this sample for inference about the population</a:t>
            </a:r>
          </a:p>
        </p:txBody>
      </p:sp>
    </p:spTree>
    <p:extLst>
      <p:ext uri="{BB962C8B-B14F-4D97-AF65-F5344CB8AC3E}">
        <p14:creationId xmlns:p14="http://schemas.microsoft.com/office/powerpoint/2010/main" val="1219048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DF2F7-B553-BF49-9A7E-9DB86FF5D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bars: standard deviation or SEM?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775E9D-90A8-194B-A57D-1F47FB0DC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Use standard deviation when the primary goal is to describe your data set</a:t>
            </a:r>
          </a:p>
          <a:p>
            <a:pPr lvl="1"/>
            <a:r>
              <a:rPr lang="en-US" dirty="0"/>
              <a:t>Typically used to describe potential confounding variables in, for example, clinical trials</a:t>
            </a:r>
          </a:p>
          <a:p>
            <a:pPr lvl="1"/>
            <a:r>
              <a:rPr lang="en-US" dirty="0"/>
              <a:t>Show that both control and treatment groups have similar age distributions, for example</a:t>
            </a:r>
          </a:p>
          <a:p>
            <a:r>
              <a:rPr lang="en-US" dirty="0"/>
              <a:t>Use standard error of the mean when the primary goal is statistical inference</a:t>
            </a:r>
          </a:p>
          <a:p>
            <a:pPr lvl="1"/>
            <a:r>
              <a:rPr lang="en-US" dirty="0"/>
              <a:t>We want to show that our sample is representative of the population</a:t>
            </a:r>
          </a:p>
          <a:p>
            <a:pPr lvl="1"/>
            <a:r>
              <a:rPr lang="en-US" dirty="0"/>
              <a:t>At least quantify the extent to which it represents the population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5FC4D2-7D3A-1942-8A87-D51A9C2BA651}"/>
              </a:ext>
            </a:extLst>
          </p:cNvPr>
          <p:cNvSpPr txBox="1"/>
          <p:nvPr/>
        </p:nvSpPr>
        <p:spPr>
          <a:xfrm>
            <a:off x="838987" y="5806911"/>
            <a:ext cx="9464510" cy="461665"/>
          </a:xfrm>
          <a:prstGeom prst="rect">
            <a:avLst/>
          </a:prstGeom>
          <a:solidFill>
            <a:srgbClr val="00AF41"/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The most important thing is to clearly state what your error bars represent</a:t>
            </a:r>
          </a:p>
        </p:txBody>
      </p:sp>
    </p:spTree>
    <p:extLst>
      <p:ext uri="{BB962C8B-B14F-4D97-AF65-F5344CB8AC3E}">
        <p14:creationId xmlns:p14="http://schemas.microsoft.com/office/powerpoint/2010/main" val="404206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71F7E-C464-1E49-B8F1-6FC2AEB00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Aside: bench experiments and populations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C92EF-0B45-9447-A028-9AA31D877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our TH/B6 mouse diet data. </a:t>
            </a:r>
          </a:p>
          <a:p>
            <a:r>
              <a:rPr lang="en-US" dirty="0"/>
              <a:t>For example, let's just consider the Cholesterol data for TH mice fed the Chow diet</a:t>
            </a:r>
          </a:p>
          <a:p>
            <a:r>
              <a:rPr lang="en-US" dirty="0"/>
              <a:t>We have six values which comprise the sample</a:t>
            </a:r>
          </a:p>
          <a:p>
            <a:pPr lvl="1"/>
            <a:r>
              <a:rPr lang="en-US" dirty="0"/>
              <a:t>But what is the population?</a:t>
            </a:r>
          </a:p>
        </p:txBody>
      </p:sp>
    </p:spTree>
    <p:extLst>
      <p:ext uri="{BB962C8B-B14F-4D97-AF65-F5344CB8AC3E}">
        <p14:creationId xmlns:p14="http://schemas.microsoft.com/office/powerpoint/2010/main" val="40653283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71F7E-C464-1E49-B8F1-6FC2AEB00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Aside: bench experiments and populations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C92EF-0B45-9447-A028-9AA31D877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our TH/B6 mouse diet data. </a:t>
            </a:r>
          </a:p>
          <a:p>
            <a:r>
              <a:rPr lang="en-US" dirty="0"/>
              <a:t>For example, let's just consider the Cholesterol data for TH mice fed the Chow diet</a:t>
            </a:r>
          </a:p>
          <a:p>
            <a:r>
              <a:rPr lang="en-US" dirty="0"/>
              <a:t>We have six values which comprise the sample</a:t>
            </a:r>
          </a:p>
          <a:p>
            <a:pPr lvl="1"/>
            <a:r>
              <a:rPr lang="en-US" dirty="0"/>
              <a:t>But what is the population?</a:t>
            </a:r>
          </a:p>
          <a:p>
            <a:r>
              <a:rPr lang="en-US" dirty="0"/>
              <a:t>The population here is somewhat abstract:</a:t>
            </a:r>
          </a:p>
          <a:p>
            <a:pPr lvl="1"/>
            <a:r>
              <a:rPr lang="en-US" dirty="0"/>
              <a:t>It's the set of all possible values we could get from repeating this experiment</a:t>
            </a:r>
          </a:p>
          <a:p>
            <a:pPr lvl="1"/>
            <a:r>
              <a:rPr lang="en-US" dirty="0"/>
              <a:t>We assume there is some "global" Cholesterol value for TH mice on Chow</a:t>
            </a:r>
          </a:p>
          <a:p>
            <a:pPr lvl="1"/>
            <a:r>
              <a:rPr lang="en-US" dirty="0"/>
              <a:t>All individual measures are deviations from this "true" value based on the individual mouse and experimental condition</a:t>
            </a:r>
          </a:p>
        </p:txBody>
      </p:sp>
    </p:spTree>
    <p:extLst>
      <p:ext uri="{BB962C8B-B14F-4D97-AF65-F5344CB8AC3E}">
        <p14:creationId xmlns:p14="http://schemas.microsoft.com/office/powerpoint/2010/main" val="28590120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F3C98-0203-9E47-B2FC-195E19456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 Charts in R/</a:t>
            </a:r>
            <a:r>
              <a:rPr lang="en-US" dirty="0" err="1"/>
              <a:t>ggplot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AD5B8-6F60-DF4A-94B8-1D9FFA6722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Start with just TH mice:</a:t>
            </a:r>
            <a:br>
              <a:rPr lang="en-US" dirty="0"/>
            </a:br>
            <a:br>
              <a:rPr lang="en-US" sz="1800" dirty="0">
                <a:latin typeface="JetBrains Mono" panose="020B0509020102050004" pitchFamily="49" charset="77"/>
              </a:rPr>
            </a:br>
            <a:r>
              <a:rPr lang="en-US" sz="1800" dirty="0">
                <a:latin typeface="JetBrains Mono" panose="020B0509020102050004" pitchFamily="49" charset="77"/>
              </a:rPr>
              <a:t>library(</a:t>
            </a:r>
            <a:r>
              <a:rPr lang="en-US" sz="1800" dirty="0" err="1">
                <a:latin typeface="JetBrains Mono" panose="020B0509020102050004" pitchFamily="49" charset="77"/>
              </a:rPr>
              <a:t>tidyverse</a:t>
            </a:r>
            <a:r>
              <a:rPr lang="en-US" sz="1800" dirty="0">
                <a:latin typeface="JetBrains Mono" panose="020B0509020102050004" pitchFamily="49" charset="77"/>
              </a:rPr>
              <a:t>)</a:t>
            </a:r>
            <a:br>
              <a:rPr lang="en-US" sz="1800" dirty="0">
                <a:latin typeface="JetBrains Mono" panose="020B0509020102050004" pitchFamily="49" charset="77"/>
              </a:rPr>
            </a:br>
            <a:r>
              <a:rPr lang="en-US" sz="1800" dirty="0">
                <a:latin typeface="JetBrains Mono" panose="020B0509020102050004" pitchFamily="49" charset="77"/>
              </a:rPr>
              <a:t>met &lt;- </a:t>
            </a:r>
            <a:r>
              <a:rPr lang="en-US" sz="1800" dirty="0" err="1">
                <a:latin typeface="JetBrains Mono" panose="020B0509020102050004" pitchFamily="49" charset="77"/>
              </a:rPr>
              <a:t>read_csv</a:t>
            </a:r>
            <a:r>
              <a:rPr lang="en-US" sz="1800" dirty="0">
                <a:latin typeface="JetBrains Mono" panose="020B0509020102050004" pitchFamily="49" charset="77"/>
              </a:rPr>
              <a:t>("https://</a:t>
            </a:r>
            <a:r>
              <a:rPr lang="en-US" sz="1800" dirty="0" err="1">
                <a:latin typeface="JetBrains Mono" panose="020B0509020102050004" pitchFamily="49" charset="77"/>
              </a:rPr>
              <a:t>denvirlab.marshall.edu</a:t>
            </a:r>
            <a:r>
              <a:rPr lang="en-US" sz="1800" dirty="0">
                <a:latin typeface="JetBrains Mono" panose="020B0509020102050004" pitchFamily="49" charset="77"/>
              </a:rPr>
              <a:t>/BMR617-2021/data/TH-B6-metabolic.csv")</a:t>
            </a:r>
            <a:br>
              <a:rPr lang="en-US" sz="1800" dirty="0">
                <a:latin typeface="JetBrains Mono" panose="020B0509020102050004" pitchFamily="49" charset="77"/>
              </a:rPr>
            </a:br>
            <a:r>
              <a:rPr lang="en-US" sz="1800" dirty="0">
                <a:latin typeface="JetBrains Mono" panose="020B0509020102050004" pitchFamily="49" charset="77"/>
              </a:rPr>
              <a:t>met &lt;- separate(met, </a:t>
            </a:r>
            <a:r>
              <a:rPr lang="en-US" sz="1800" dirty="0" err="1">
                <a:latin typeface="JetBrains Mono" panose="020B0509020102050004" pitchFamily="49" charset="77"/>
              </a:rPr>
              <a:t>MouseID</a:t>
            </a:r>
            <a:r>
              <a:rPr lang="en-US" sz="1800" dirty="0">
                <a:latin typeface="JetBrains Mono" panose="020B0509020102050004" pitchFamily="49" charset="77"/>
              </a:rPr>
              <a:t>, </a:t>
            </a:r>
            <a:r>
              <a:rPr lang="en-US" sz="1800" dirty="0" err="1">
                <a:latin typeface="JetBrains Mono" panose="020B0509020102050004" pitchFamily="49" charset="77"/>
              </a:rPr>
              <a:t>sep</a:t>
            </a:r>
            <a:r>
              <a:rPr lang="en-US" sz="1800" dirty="0">
                <a:latin typeface="JetBrains Mono" panose="020B0509020102050004" pitchFamily="49" charset="77"/>
              </a:rPr>
              <a:t>="-", into=c("Strain", "Diet", "ID"))</a:t>
            </a:r>
            <a:br>
              <a:rPr lang="en-US" sz="1800" dirty="0">
                <a:latin typeface="JetBrains Mono" panose="020B0509020102050004" pitchFamily="49" charset="77"/>
              </a:rPr>
            </a:br>
            <a:r>
              <a:rPr lang="en-US" sz="1800" dirty="0" err="1">
                <a:latin typeface="JetBrains Mono" panose="020B0509020102050004" pitchFamily="49" charset="77"/>
              </a:rPr>
              <a:t>th</a:t>
            </a:r>
            <a:r>
              <a:rPr lang="en-US" sz="1800" dirty="0">
                <a:latin typeface="JetBrains Mono" panose="020B0509020102050004" pitchFamily="49" charset="77"/>
              </a:rPr>
              <a:t> &lt;- filter(met, Strain == "TH")</a:t>
            </a:r>
          </a:p>
          <a:p>
            <a:r>
              <a:rPr lang="en-US" dirty="0"/>
              <a:t>We have to group and summarize the data:</a:t>
            </a:r>
            <a:br>
              <a:rPr lang="en-US" dirty="0"/>
            </a:br>
            <a:br>
              <a:rPr lang="en-US" dirty="0"/>
            </a:br>
            <a:r>
              <a:rPr lang="en-US" sz="1800" dirty="0" err="1">
                <a:latin typeface="JetBrains Mono" panose="020B0509020102050004" pitchFamily="49" charset="77"/>
              </a:rPr>
              <a:t>th_grouped</a:t>
            </a:r>
            <a:r>
              <a:rPr lang="en-US" sz="1800" dirty="0">
                <a:latin typeface="JetBrains Mono" panose="020B0509020102050004" pitchFamily="49" charset="77"/>
              </a:rPr>
              <a:t> &lt;- </a:t>
            </a:r>
            <a:r>
              <a:rPr lang="en-US" sz="1800" dirty="0" err="1">
                <a:latin typeface="JetBrains Mono" panose="020B0509020102050004" pitchFamily="49" charset="77"/>
              </a:rPr>
              <a:t>group_by</a:t>
            </a:r>
            <a:r>
              <a:rPr lang="en-US" sz="1800" dirty="0">
                <a:latin typeface="JetBrains Mono" panose="020B0509020102050004" pitchFamily="49" charset="77"/>
              </a:rPr>
              <a:t>(</a:t>
            </a:r>
            <a:r>
              <a:rPr lang="en-US" sz="1800" dirty="0" err="1">
                <a:latin typeface="JetBrains Mono" panose="020B0509020102050004" pitchFamily="49" charset="77"/>
              </a:rPr>
              <a:t>th</a:t>
            </a:r>
            <a:r>
              <a:rPr lang="en-US" sz="1800" dirty="0">
                <a:latin typeface="JetBrains Mono" panose="020B0509020102050004" pitchFamily="49" charset="77"/>
              </a:rPr>
              <a:t>, Diet)</a:t>
            </a:r>
            <a:br>
              <a:rPr lang="en-US" sz="1800" dirty="0">
                <a:latin typeface="JetBrains Mono" panose="020B0509020102050004" pitchFamily="49" charset="77"/>
              </a:rPr>
            </a:br>
            <a:r>
              <a:rPr lang="en-US" sz="1800" dirty="0" err="1">
                <a:latin typeface="JetBrains Mono" panose="020B0509020102050004" pitchFamily="49" charset="77"/>
              </a:rPr>
              <a:t>th_summary</a:t>
            </a:r>
            <a:r>
              <a:rPr lang="en-US" sz="1800" dirty="0">
                <a:latin typeface="JetBrains Mono" panose="020B0509020102050004" pitchFamily="49" charset="77"/>
              </a:rPr>
              <a:t> &lt;- </a:t>
            </a:r>
            <a:r>
              <a:rPr lang="en-US" sz="1800" dirty="0" err="1">
                <a:latin typeface="JetBrains Mono" panose="020B0509020102050004" pitchFamily="49" charset="77"/>
              </a:rPr>
              <a:t>summarise</a:t>
            </a:r>
            <a:r>
              <a:rPr lang="en-US" sz="1800" dirty="0">
                <a:latin typeface="JetBrains Mono" panose="020B0509020102050004" pitchFamily="49" charset="77"/>
              </a:rPr>
              <a:t>(</a:t>
            </a:r>
            <a:r>
              <a:rPr lang="en-US" sz="1800" dirty="0" err="1">
                <a:latin typeface="JetBrains Mono" panose="020B0509020102050004" pitchFamily="49" charset="77"/>
              </a:rPr>
              <a:t>th_grouped</a:t>
            </a:r>
            <a:r>
              <a:rPr lang="en-US" sz="1800" dirty="0">
                <a:latin typeface="JetBrains Mono" panose="020B0509020102050004" pitchFamily="49" charset="77"/>
              </a:rPr>
              <a:t>, </a:t>
            </a:r>
            <a:br>
              <a:rPr lang="en-US" sz="1800" dirty="0">
                <a:latin typeface="JetBrains Mono" panose="020B0509020102050004" pitchFamily="49" charset="77"/>
              </a:rPr>
            </a:br>
            <a:r>
              <a:rPr lang="en-US" sz="1800" dirty="0">
                <a:latin typeface="JetBrains Mono" panose="020B0509020102050004" pitchFamily="49" charset="77"/>
              </a:rPr>
              <a:t>    </a:t>
            </a:r>
            <a:r>
              <a:rPr lang="en-US" sz="1800" dirty="0" err="1">
                <a:latin typeface="JetBrains Mono" panose="020B0509020102050004" pitchFamily="49" charset="77"/>
              </a:rPr>
              <a:t>MeanCholesterol</a:t>
            </a:r>
            <a:r>
              <a:rPr lang="en-US" sz="1800" dirty="0">
                <a:latin typeface="JetBrains Mono" panose="020B0509020102050004" pitchFamily="49" charset="77"/>
              </a:rPr>
              <a:t>=mean(Cholesterol),</a:t>
            </a:r>
            <a:br>
              <a:rPr lang="en-US" sz="1800" dirty="0">
                <a:latin typeface="JetBrains Mono" panose="020B0509020102050004" pitchFamily="49" charset="77"/>
              </a:rPr>
            </a:br>
            <a:r>
              <a:rPr lang="en-US" sz="1800" dirty="0">
                <a:latin typeface="JetBrains Mono" panose="020B0509020102050004" pitchFamily="49" charset="77"/>
              </a:rPr>
              <a:t>    n=n(),</a:t>
            </a:r>
            <a:br>
              <a:rPr lang="en-US" sz="1800" dirty="0">
                <a:latin typeface="JetBrains Mono" panose="020B0509020102050004" pitchFamily="49" charset="77"/>
              </a:rPr>
            </a:br>
            <a:r>
              <a:rPr lang="en-US" sz="1800" dirty="0">
                <a:latin typeface="JetBrains Mono" panose="020B0509020102050004" pitchFamily="49" charset="77"/>
              </a:rPr>
              <a:t>    </a:t>
            </a:r>
            <a:r>
              <a:rPr lang="en-US" sz="1800" dirty="0" err="1">
                <a:latin typeface="JetBrains Mono" panose="020B0509020102050004" pitchFamily="49" charset="77"/>
              </a:rPr>
              <a:t>sd</a:t>
            </a:r>
            <a:r>
              <a:rPr lang="en-US" sz="1800" dirty="0">
                <a:latin typeface="JetBrains Mono" panose="020B0509020102050004" pitchFamily="49" charset="77"/>
              </a:rPr>
              <a:t>=</a:t>
            </a:r>
            <a:r>
              <a:rPr lang="en-US" sz="1800" dirty="0" err="1">
                <a:latin typeface="JetBrains Mono" panose="020B0509020102050004" pitchFamily="49" charset="77"/>
              </a:rPr>
              <a:t>sd</a:t>
            </a:r>
            <a:r>
              <a:rPr lang="en-US" sz="1800" dirty="0">
                <a:latin typeface="JetBrains Mono" panose="020B0509020102050004" pitchFamily="49" charset="77"/>
              </a:rPr>
              <a:t>(Cholesterol),</a:t>
            </a:r>
            <a:br>
              <a:rPr lang="en-US" sz="1800" dirty="0">
                <a:latin typeface="JetBrains Mono" panose="020B0509020102050004" pitchFamily="49" charset="77"/>
              </a:rPr>
            </a:br>
            <a:r>
              <a:rPr lang="en-US" sz="1800" dirty="0">
                <a:latin typeface="JetBrains Mono" panose="020B0509020102050004" pitchFamily="49" charset="77"/>
              </a:rPr>
              <a:t>    </a:t>
            </a:r>
            <a:r>
              <a:rPr lang="en-US" sz="1800" dirty="0" err="1">
                <a:latin typeface="JetBrains Mono" panose="020B0509020102050004" pitchFamily="49" charset="77"/>
              </a:rPr>
              <a:t>sem</a:t>
            </a:r>
            <a:r>
              <a:rPr lang="en-US" sz="1800" dirty="0">
                <a:latin typeface="JetBrains Mono" panose="020B0509020102050004" pitchFamily="49" charset="77"/>
              </a:rPr>
              <a:t>=</a:t>
            </a:r>
            <a:r>
              <a:rPr lang="en-US" sz="1800" dirty="0" err="1">
                <a:latin typeface="JetBrains Mono" panose="020B0509020102050004" pitchFamily="49" charset="77"/>
              </a:rPr>
              <a:t>sd</a:t>
            </a:r>
            <a:r>
              <a:rPr lang="en-US" sz="1800" dirty="0">
                <a:latin typeface="JetBrains Mono" panose="020B0509020102050004" pitchFamily="49" charset="77"/>
              </a:rPr>
              <a:t>/sqrt(n))</a:t>
            </a:r>
          </a:p>
          <a:p>
            <a:r>
              <a:rPr lang="en-US" dirty="0"/>
              <a:t>And now we can plot it:</a:t>
            </a:r>
            <a:br>
              <a:rPr lang="en-US" dirty="0"/>
            </a:br>
            <a:br>
              <a:rPr lang="en-US" dirty="0"/>
            </a:br>
            <a:r>
              <a:rPr lang="en-US" sz="1900" dirty="0" err="1">
                <a:latin typeface="JetBrains Mono" panose="020B0509020102050004" pitchFamily="49" charset="77"/>
              </a:rPr>
              <a:t>ggplot</a:t>
            </a:r>
            <a:r>
              <a:rPr lang="en-US" sz="1900" dirty="0">
                <a:latin typeface="JetBrains Mono" panose="020B0509020102050004" pitchFamily="49" charset="77"/>
              </a:rPr>
              <a:t>(</a:t>
            </a:r>
            <a:r>
              <a:rPr lang="en-US" sz="1900" dirty="0" err="1">
                <a:latin typeface="JetBrains Mono" panose="020B0509020102050004" pitchFamily="49" charset="77"/>
              </a:rPr>
              <a:t>th_summary</a:t>
            </a:r>
            <a:r>
              <a:rPr lang="en-US" sz="1900" dirty="0">
                <a:latin typeface="JetBrains Mono" panose="020B0509020102050004" pitchFamily="49" charset="77"/>
              </a:rPr>
              <a:t>, </a:t>
            </a:r>
            <a:r>
              <a:rPr lang="en-US" sz="1900" dirty="0" err="1">
                <a:latin typeface="JetBrains Mono" panose="020B0509020102050004" pitchFamily="49" charset="77"/>
              </a:rPr>
              <a:t>aes</a:t>
            </a:r>
            <a:r>
              <a:rPr lang="en-US" sz="1900" dirty="0">
                <a:latin typeface="JetBrains Mono" panose="020B0509020102050004" pitchFamily="49" charset="77"/>
              </a:rPr>
              <a:t>(x=Diet, y=</a:t>
            </a:r>
            <a:r>
              <a:rPr lang="en-US" sz="1900" dirty="0" err="1">
                <a:latin typeface="JetBrains Mono" panose="020B0509020102050004" pitchFamily="49" charset="77"/>
              </a:rPr>
              <a:t>MeanCholesterol</a:t>
            </a:r>
            <a:r>
              <a:rPr lang="en-US" sz="1900" dirty="0">
                <a:latin typeface="JetBrains Mono" panose="020B0509020102050004" pitchFamily="49" charset="77"/>
              </a:rPr>
              <a:t>)) +</a:t>
            </a:r>
            <a:br>
              <a:rPr lang="en-US" sz="1900" dirty="0">
                <a:latin typeface="JetBrains Mono" panose="020B0509020102050004" pitchFamily="49" charset="77"/>
              </a:rPr>
            </a:br>
            <a:r>
              <a:rPr lang="en-US" sz="1900" dirty="0">
                <a:latin typeface="JetBrains Mono" panose="020B0509020102050004" pitchFamily="49" charset="77"/>
              </a:rPr>
              <a:t>  </a:t>
            </a:r>
            <a:r>
              <a:rPr lang="en-US" sz="1900" dirty="0" err="1">
                <a:latin typeface="JetBrains Mono" panose="020B0509020102050004" pitchFamily="49" charset="77"/>
              </a:rPr>
              <a:t>geom_bar</a:t>
            </a:r>
            <a:r>
              <a:rPr lang="en-US" sz="1900" dirty="0">
                <a:latin typeface="JetBrains Mono" panose="020B0509020102050004" pitchFamily="49" charset="77"/>
              </a:rPr>
              <a:t>(stat="identity", fill="#00B140") +</a:t>
            </a:r>
            <a:br>
              <a:rPr lang="en-US" sz="1900" dirty="0">
                <a:latin typeface="JetBrains Mono" panose="020B0509020102050004" pitchFamily="49" charset="77"/>
              </a:rPr>
            </a:br>
            <a:r>
              <a:rPr lang="en-US" sz="1900" dirty="0">
                <a:latin typeface="JetBrains Mono" panose="020B0509020102050004" pitchFamily="49" charset="77"/>
              </a:rPr>
              <a:t>  </a:t>
            </a:r>
            <a:r>
              <a:rPr lang="en-US" sz="1900" dirty="0" err="1">
                <a:latin typeface="JetBrains Mono" panose="020B0509020102050004" pitchFamily="49" charset="77"/>
              </a:rPr>
              <a:t>geom_errorbar</a:t>
            </a:r>
            <a:r>
              <a:rPr lang="en-US" sz="1900" dirty="0">
                <a:latin typeface="JetBrains Mono" panose="020B0509020102050004" pitchFamily="49" charset="77"/>
              </a:rPr>
              <a:t>(</a:t>
            </a:r>
            <a:r>
              <a:rPr lang="en-US" sz="1900" dirty="0" err="1">
                <a:latin typeface="JetBrains Mono" panose="020B0509020102050004" pitchFamily="49" charset="77"/>
              </a:rPr>
              <a:t>aes</a:t>
            </a:r>
            <a:r>
              <a:rPr lang="en-US" sz="1900" dirty="0">
                <a:latin typeface="JetBrains Mono" panose="020B0509020102050004" pitchFamily="49" charset="77"/>
              </a:rPr>
              <a:t>(</a:t>
            </a:r>
            <a:r>
              <a:rPr lang="en-US" sz="1900" dirty="0" err="1">
                <a:latin typeface="JetBrains Mono" panose="020B0509020102050004" pitchFamily="49" charset="77"/>
              </a:rPr>
              <a:t>ymin</a:t>
            </a:r>
            <a:r>
              <a:rPr lang="en-US" sz="1900" dirty="0">
                <a:latin typeface="JetBrains Mono" panose="020B0509020102050004" pitchFamily="49" charset="77"/>
              </a:rPr>
              <a:t>=</a:t>
            </a:r>
            <a:r>
              <a:rPr lang="en-US" sz="1900" dirty="0" err="1">
                <a:latin typeface="JetBrains Mono" panose="020B0509020102050004" pitchFamily="49" charset="77"/>
              </a:rPr>
              <a:t>MeanCholesterol-sem</a:t>
            </a:r>
            <a:r>
              <a:rPr lang="en-US" sz="1900" dirty="0">
                <a:latin typeface="JetBrains Mono" panose="020B0509020102050004" pitchFamily="49" charset="77"/>
              </a:rPr>
              <a:t>,       						  </a:t>
            </a:r>
            <a:r>
              <a:rPr lang="en-US" sz="1900" dirty="0" err="1">
                <a:latin typeface="JetBrains Mono" panose="020B0509020102050004" pitchFamily="49" charset="77"/>
              </a:rPr>
              <a:t>ymax</a:t>
            </a:r>
            <a:r>
              <a:rPr lang="en-US" sz="1900" dirty="0">
                <a:latin typeface="JetBrains Mono" panose="020B0509020102050004" pitchFamily="49" charset="77"/>
              </a:rPr>
              <a:t>=</a:t>
            </a:r>
            <a:r>
              <a:rPr lang="en-US" sz="1900" dirty="0" err="1">
                <a:latin typeface="JetBrains Mono" panose="020B0509020102050004" pitchFamily="49" charset="77"/>
              </a:rPr>
              <a:t>MeanCholesterol+sem</a:t>
            </a:r>
            <a:r>
              <a:rPr lang="en-US" sz="1900" dirty="0">
                <a:latin typeface="JetBrains Mono" panose="020B0509020102050004" pitchFamily="49" charset="77"/>
              </a:rPr>
              <a:t>),width=0.2)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D8893A-ED37-4849-A642-5F26E3C48F8D}"/>
              </a:ext>
            </a:extLst>
          </p:cNvPr>
          <p:cNvSpPr txBox="1"/>
          <p:nvPr/>
        </p:nvSpPr>
        <p:spPr>
          <a:xfrm>
            <a:off x="8493551" y="3459637"/>
            <a:ext cx="3007150" cy="1477328"/>
          </a:xfrm>
          <a:prstGeom prst="rect">
            <a:avLst/>
          </a:prstGeom>
          <a:solidFill>
            <a:srgbClr val="00AF4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Can you figure out how to plot error bars with the standard deviation instead of the standard error of the mean?</a:t>
            </a:r>
          </a:p>
        </p:txBody>
      </p:sp>
    </p:spTree>
    <p:extLst>
      <p:ext uri="{BB962C8B-B14F-4D97-AF65-F5344CB8AC3E}">
        <p14:creationId xmlns:p14="http://schemas.microsoft.com/office/powerpoint/2010/main" val="39470806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812ED-0140-434C-B647-32062A779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Plotting grouped bar charts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B6ED61-9857-D642-9C0C-E63DB0E37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Plot all the data, change the fill of the bars by strain:</a:t>
            </a:r>
            <a:br>
              <a:rPr lang="en-US" dirty="0"/>
            </a:br>
            <a:r>
              <a:rPr lang="en-US" sz="1900" dirty="0" err="1">
                <a:latin typeface="JetBrains Mono" panose="020B0509020102050004" pitchFamily="49" charset="77"/>
              </a:rPr>
              <a:t>met_grouped</a:t>
            </a:r>
            <a:r>
              <a:rPr lang="en-US" sz="1900" dirty="0">
                <a:latin typeface="JetBrains Mono" panose="020B0509020102050004" pitchFamily="49" charset="77"/>
              </a:rPr>
              <a:t> &lt;- </a:t>
            </a:r>
            <a:r>
              <a:rPr lang="en-US" sz="1900" dirty="0" err="1">
                <a:latin typeface="JetBrains Mono" panose="020B0509020102050004" pitchFamily="49" charset="77"/>
              </a:rPr>
              <a:t>group_by</a:t>
            </a:r>
            <a:r>
              <a:rPr lang="en-US" sz="1900" dirty="0">
                <a:latin typeface="JetBrains Mono" panose="020B0509020102050004" pitchFamily="49" charset="77"/>
              </a:rPr>
              <a:t>(met, Diet, Strain)</a:t>
            </a:r>
            <a:br>
              <a:rPr lang="en-US" sz="1900" dirty="0">
                <a:latin typeface="JetBrains Mono" panose="020B0509020102050004" pitchFamily="49" charset="77"/>
              </a:rPr>
            </a:br>
            <a:r>
              <a:rPr lang="en-US" sz="1900" dirty="0" err="1">
                <a:latin typeface="JetBrains Mono" panose="020B0509020102050004" pitchFamily="49" charset="77"/>
              </a:rPr>
              <a:t>met_summary</a:t>
            </a:r>
            <a:r>
              <a:rPr lang="en-US" sz="1900" dirty="0">
                <a:latin typeface="JetBrains Mono" panose="020B0509020102050004" pitchFamily="49" charset="77"/>
              </a:rPr>
              <a:t> &lt;- </a:t>
            </a:r>
            <a:r>
              <a:rPr lang="en-US" sz="1900" dirty="0" err="1">
                <a:latin typeface="JetBrains Mono" panose="020B0509020102050004" pitchFamily="49" charset="77"/>
              </a:rPr>
              <a:t>summarise</a:t>
            </a:r>
            <a:r>
              <a:rPr lang="en-US" sz="1900" dirty="0">
                <a:latin typeface="JetBrains Mono" panose="020B0509020102050004" pitchFamily="49" charset="77"/>
              </a:rPr>
              <a:t>(</a:t>
            </a:r>
            <a:r>
              <a:rPr lang="en-US" sz="1900" dirty="0" err="1">
                <a:latin typeface="JetBrains Mono" panose="020B0509020102050004" pitchFamily="49" charset="77"/>
              </a:rPr>
              <a:t>met_grouped</a:t>
            </a:r>
            <a:r>
              <a:rPr lang="en-US" sz="1900" dirty="0">
                <a:latin typeface="JetBrains Mono" panose="020B0509020102050004" pitchFamily="49" charset="77"/>
              </a:rPr>
              <a:t>, </a:t>
            </a:r>
            <a:br>
              <a:rPr lang="en-US" sz="1900" dirty="0">
                <a:latin typeface="JetBrains Mono" panose="020B0509020102050004" pitchFamily="49" charset="77"/>
              </a:rPr>
            </a:br>
            <a:r>
              <a:rPr lang="en-US" sz="1900" dirty="0">
                <a:latin typeface="JetBrains Mono" panose="020B0509020102050004" pitchFamily="49" charset="77"/>
              </a:rPr>
              <a:t>    </a:t>
            </a:r>
            <a:r>
              <a:rPr lang="en-US" sz="1900" dirty="0" err="1">
                <a:latin typeface="JetBrains Mono" panose="020B0509020102050004" pitchFamily="49" charset="77"/>
              </a:rPr>
              <a:t>MeanCholesterol</a:t>
            </a:r>
            <a:r>
              <a:rPr lang="en-US" sz="1900" dirty="0">
                <a:latin typeface="JetBrains Mono" panose="020B0509020102050004" pitchFamily="49" charset="77"/>
              </a:rPr>
              <a:t>=mean(Cholesterol),</a:t>
            </a:r>
            <a:br>
              <a:rPr lang="en-US" sz="1900" dirty="0">
                <a:latin typeface="JetBrains Mono" panose="020B0509020102050004" pitchFamily="49" charset="77"/>
              </a:rPr>
            </a:br>
            <a:r>
              <a:rPr lang="en-US" sz="1900" dirty="0">
                <a:latin typeface="JetBrains Mono" panose="020B0509020102050004" pitchFamily="49" charset="77"/>
              </a:rPr>
              <a:t>    n=n(),</a:t>
            </a:r>
            <a:br>
              <a:rPr lang="en-US" sz="1900" dirty="0">
                <a:latin typeface="JetBrains Mono" panose="020B0509020102050004" pitchFamily="49" charset="77"/>
              </a:rPr>
            </a:br>
            <a:r>
              <a:rPr lang="en-US" sz="1900" dirty="0">
                <a:latin typeface="JetBrains Mono" panose="020B0509020102050004" pitchFamily="49" charset="77"/>
              </a:rPr>
              <a:t>    </a:t>
            </a:r>
            <a:r>
              <a:rPr lang="en-US" sz="1900" dirty="0" err="1">
                <a:latin typeface="JetBrains Mono" panose="020B0509020102050004" pitchFamily="49" charset="77"/>
              </a:rPr>
              <a:t>sd</a:t>
            </a:r>
            <a:r>
              <a:rPr lang="en-US" sz="1900" dirty="0">
                <a:latin typeface="JetBrains Mono" panose="020B0509020102050004" pitchFamily="49" charset="77"/>
              </a:rPr>
              <a:t>=</a:t>
            </a:r>
            <a:r>
              <a:rPr lang="en-US" sz="1900" dirty="0" err="1">
                <a:latin typeface="JetBrains Mono" panose="020B0509020102050004" pitchFamily="49" charset="77"/>
              </a:rPr>
              <a:t>sd</a:t>
            </a:r>
            <a:r>
              <a:rPr lang="en-US" sz="1900" dirty="0">
                <a:latin typeface="JetBrains Mono" panose="020B0509020102050004" pitchFamily="49" charset="77"/>
              </a:rPr>
              <a:t>(Cholesterol),</a:t>
            </a:r>
            <a:br>
              <a:rPr lang="en-US" sz="1900" dirty="0">
                <a:latin typeface="JetBrains Mono" panose="020B0509020102050004" pitchFamily="49" charset="77"/>
              </a:rPr>
            </a:br>
            <a:r>
              <a:rPr lang="en-US" sz="1900" dirty="0">
                <a:latin typeface="JetBrains Mono" panose="020B0509020102050004" pitchFamily="49" charset="77"/>
              </a:rPr>
              <a:t>    </a:t>
            </a:r>
            <a:r>
              <a:rPr lang="en-US" sz="1900" dirty="0" err="1">
                <a:latin typeface="JetBrains Mono" panose="020B0509020102050004" pitchFamily="49" charset="77"/>
              </a:rPr>
              <a:t>sem</a:t>
            </a:r>
            <a:r>
              <a:rPr lang="en-US" sz="1900" dirty="0">
                <a:latin typeface="JetBrains Mono" panose="020B0509020102050004" pitchFamily="49" charset="77"/>
              </a:rPr>
              <a:t>=</a:t>
            </a:r>
            <a:r>
              <a:rPr lang="en-US" sz="1900" dirty="0" err="1">
                <a:latin typeface="JetBrains Mono" panose="020B0509020102050004" pitchFamily="49" charset="77"/>
              </a:rPr>
              <a:t>sd</a:t>
            </a:r>
            <a:r>
              <a:rPr lang="en-US" sz="1900" dirty="0">
                <a:latin typeface="JetBrains Mono" panose="020B0509020102050004" pitchFamily="49" charset="77"/>
              </a:rPr>
              <a:t>/sqrt(n))</a:t>
            </a:r>
            <a:br>
              <a:rPr lang="en-US" sz="1900" dirty="0">
                <a:latin typeface="JetBrains Mono" panose="020B0509020102050004" pitchFamily="49" charset="77"/>
              </a:rPr>
            </a:br>
            <a:r>
              <a:rPr lang="en-US" sz="1900" dirty="0" err="1">
                <a:latin typeface="JetBrains Mono" panose="020B0509020102050004" pitchFamily="49" charset="77"/>
              </a:rPr>
              <a:t>ggplot</a:t>
            </a:r>
            <a:r>
              <a:rPr lang="en-US" sz="1900" dirty="0">
                <a:latin typeface="JetBrains Mono" panose="020B0509020102050004" pitchFamily="49" charset="77"/>
              </a:rPr>
              <a:t>(</a:t>
            </a:r>
            <a:r>
              <a:rPr lang="en-US" sz="1900" dirty="0" err="1">
                <a:latin typeface="JetBrains Mono" panose="020B0509020102050004" pitchFamily="49" charset="77"/>
              </a:rPr>
              <a:t>met_summary</a:t>
            </a:r>
            <a:r>
              <a:rPr lang="en-US" sz="1900" dirty="0">
                <a:latin typeface="JetBrains Mono" panose="020B0509020102050004" pitchFamily="49" charset="77"/>
              </a:rPr>
              <a:t>, </a:t>
            </a:r>
            <a:r>
              <a:rPr lang="en-US" sz="1900" dirty="0" err="1">
                <a:latin typeface="JetBrains Mono" panose="020B0509020102050004" pitchFamily="49" charset="77"/>
              </a:rPr>
              <a:t>aes</a:t>
            </a:r>
            <a:r>
              <a:rPr lang="en-US" sz="1900" dirty="0">
                <a:latin typeface="JetBrains Mono" panose="020B0509020102050004" pitchFamily="49" charset="77"/>
              </a:rPr>
              <a:t>(x=Diet, y=</a:t>
            </a:r>
            <a:r>
              <a:rPr lang="en-US" sz="1900" dirty="0" err="1">
                <a:latin typeface="JetBrains Mono" panose="020B0509020102050004" pitchFamily="49" charset="77"/>
              </a:rPr>
              <a:t>MeanCholesterol</a:t>
            </a:r>
            <a:r>
              <a:rPr lang="en-US" sz="1900" dirty="0">
                <a:latin typeface="JetBrains Mono" panose="020B0509020102050004" pitchFamily="49" charset="77"/>
              </a:rPr>
              <a:t>, fill=Strain)) +</a:t>
            </a:r>
            <a:br>
              <a:rPr lang="en-US" sz="1900" dirty="0">
                <a:latin typeface="JetBrains Mono" panose="020B0509020102050004" pitchFamily="49" charset="77"/>
              </a:rPr>
            </a:br>
            <a:r>
              <a:rPr lang="en-US" sz="1900" dirty="0">
                <a:latin typeface="JetBrains Mono" panose="020B0509020102050004" pitchFamily="49" charset="77"/>
              </a:rPr>
              <a:t>  </a:t>
            </a:r>
            <a:r>
              <a:rPr lang="en-US" sz="1900" dirty="0" err="1">
                <a:latin typeface="JetBrains Mono" panose="020B0509020102050004" pitchFamily="49" charset="77"/>
              </a:rPr>
              <a:t>geom_bar</a:t>
            </a:r>
            <a:r>
              <a:rPr lang="en-US" sz="1900" dirty="0">
                <a:latin typeface="JetBrains Mono" panose="020B0509020102050004" pitchFamily="49" charset="77"/>
              </a:rPr>
              <a:t>(stat="identity", position=</a:t>
            </a:r>
            <a:r>
              <a:rPr lang="en-US" sz="1900" dirty="0" err="1">
                <a:latin typeface="JetBrains Mono" panose="020B0509020102050004" pitchFamily="49" charset="77"/>
              </a:rPr>
              <a:t>position_dodge</a:t>
            </a:r>
            <a:r>
              <a:rPr lang="en-US" sz="1900" dirty="0">
                <a:latin typeface="JetBrains Mono" panose="020B0509020102050004" pitchFamily="49" charset="77"/>
              </a:rPr>
              <a:t>()) +</a:t>
            </a:r>
            <a:br>
              <a:rPr lang="en-US" sz="1900" dirty="0">
                <a:latin typeface="JetBrains Mono" panose="020B0509020102050004" pitchFamily="49" charset="77"/>
              </a:rPr>
            </a:br>
            <a:r>
              <a:rPr lang="en-US" sz="1900" dirty="0">
                <a:latin typeface="JetBrains Mono" panose="020B0509020102050004" pitchFamily="49" charset="77"/>
              </a:rPr>
              <a:t>  </a:t>
            </a:r>
            <a:r>
              <a:rPr lang="en-US" sz="1900" dirty="0" err="1">
                <a:latin typeface="JetBrains Mono" panose="020B0509020102050004" pitchFamily="49" charset="77"/>
              </a:rPr>
              <a:t>geom_errorbar</a:t>
            </a:r>
            <a:r>
              <a:rPr lang="en-US" sz="1900" dirty="0">
                <a:latin typeface="JetBrains Mono" panose="020B0509020102050004" pitchFamily="49" charset="77"/>
              </a:rPr>
              <a:t>(</a:t>
            </a:r>
            <a:r>
              <a:rPr lang="en-US" sz="1900" dirty="0" err="1">
                <a:latin typeface="JetBrains Mono" panose="020B0509020102050004" pitchFamily="49" charset="77"/>
              </a:rPr>
              <a:t>aes</a:t>
            </a:r>
            <a:r>
              <a:rPr lang="en-US" sz="1900" dirty="0">
                <a:latin typeface="JetBrains Mono" panose="020B0509020102050004" pitchFamily="49" charset="77"/>
              </a:rPr>
              <a:t>(</a:t>
            </a:r>
            <a:r>
              <a:rPr lang="en-US" sz="1900" dirty="0" err="1">
                <a:latin typeface="JetBrains Mono" panose="020B0509020102050004" pitchFamily="49" charset="77"/>
              </a:rPr>
              <a:t>ymin</a:t>
            </a:r>
            <a:r>
              <a:rPr lang="en-US" sz="1900" dirty="0">
                <a:latin typeface="JetBrains Mono" panose="020B0509020102050004" pitchFamily="49" charset="77"/>
              </a:rPr>
              <a:t>=</a:t>
            </a:r>
            <a:r>
              <a:rPr lang="en-US" sz="1900" dirty="0" err="1">
                <a:latin typeface="JetBrains Mono" panose="020B0509020102050004" pitchFamily="49" charset="77"/>
              </a:rPr>
              <a:t>MeanCholesterol-sem</a:t>
            </a:r>
            <a:br>
              <a:rPr lang="en-US" sz="1900" dirty="0">
                <a:latin typeface="JetBrains Mono" panose="020B0509020102050004" pitchFamily="49" charset="77"/>
              </a:rPr>
            </a:br>
            <a:r>
              <a:rPr lang="en-US" sz="1900" dirty="0">
                <a:latin typeface="JetBrains Mono" panose="020B0509020102050004" pitchFamily="49" charset="77"/>
              </a:rPr>
              <a:t>			   </a:t>
            </a:r>
            <a:r>
              <a:rPr lang="en-US" sz="1900" dirty="0" err="1">
                <a:latin typeface="JetBrains Mono" panose="020B0509020102050004" pitchFamily="49" charset="77"/>
              </a:rPr>
              <a:t>ymax</a:t>
            </a:r>
            <a:r>
              <a:rPr lang="en-US" sz="1900" dirty="0">
                <a:latin typeface="JetBrains Mono" panose="020B0509020102050004" pitchFamily="49" charset="77"/>
              </a:rPr>
              <a:t>=</a:t>
            </a:r>
            <a:r>
              <a:rPr lang="en-US" sz="1900" dirty="0" err="1">
                <a:latin typeface="JetBrains Mono" panose="020B0509020102050004" pitchFamily="49" charset="77"/>
              </a:rPr>
              <a:t>MeanCholesterol+sem</a:t>
            </a:r>
            <a:r>
              <a:rPr lang="en-US" sz="1900" dirty="0">
                <a:latin typeface="JetBrains Mono" panose="020B0509020102050004" pitchFamily="49" charset="77"/>
              </a:rPr>
              <a:t>),</a:t>
            </a:r>
            <a:br>
              <a:rPr lang="en-US" sz="1900" dirty="0">
                <a:latin typeface="JetBrains Mono" panose="020B0509020102050004" pitchFamily="49" charset="77"/>
              </a:rPr>
            </a:br>
            <a:r>
              <a:rPr lang="en-US" sz="1900" dirty="0">
                <a:latin typeface="JetBrains Mono" panose="020B0509020102050004" pitchFamily="49" charset="77"/>
              </a:rPr>
              <a:t>      position=</a:t>
            </a:r>
            <a:r>
              <a:rPr lang="en-US" sz="1900" dirty="0" err="1">
                <a:latin typeface="JetBrains Mono" panose="020B0509020102050004" pitchFamily="49" charset="77"/>
              </a:rPr>
              <a:t>position_dodge</a:t>
            </a:r>
            <a:r>
              <a:rPr lang="en-US" sz="1900" dirty="0">
                <a:latin typeface="JetBrains Mono" panose="020B0509020102050004" pitchFamily="49" charset="77"/>
              </a:rPr>
              <a:t>(0.9), width=0.2)</a:t>
            </a:r>
          </a:p>
        </p:txBody>
      </p:sp>
    </p:spTree>
    <p:extLst>
      <p:ext uri="{BB962C8B-B14F-4D97-AF65-F5344CB8AC3E}">
        <p14:creationId xmlns:p14="http://schemas.microsoft.com/office/powerpoint/2010/main" val="34909090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BFF96-16CA-014E-BACF-D0618F72A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plotting techniques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3EA69A-337C-BB46-8AE2-CD6EFA82A0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The layers in our plot are combined using +</a:t>
            </a:r>
          </a:p>
          <a:p>
            <a:r>
              <a:rPr lang="en-US" dirty="0"/>
              <a:t>We can save a layer, and then add to it</a:t>
            </a:r>
          </a:p>
          <a:p>
            <a:pPr lvl="1"/>
            <a:r>
              <a:rPr lang="en-US" dirty="0"/>
              <a:t>Makes experimenting and manipulating easier</a:t>
            </a:r>
          </a:p>
          <a:p>
            <a:pPr marL="0" indent="0">
              <a:buNone/>
            </a:pPr>
            <a:r>
              <a:rPr lang="en-US" sz="1600" dirty="0" err="1">
                <a:latin typeface="JetBrains Mono" panose="020B0509020102050004" pitchFamily="49" charset="77"/>
              </a:rPr>
              <a:t>barchart</a:t>
            </a:r>
            <a:r>
              <a:rPr lang="en-US" sz="1600" dirty="0">
                <a:latin typeface="JetBrains Mono" panose="020B0509020102050004" pitchFamily="49" charset="77"/>
              </a:rPr>
              <a:t> &lt;- </a:t>
            </a:r>
            <a:r>
              <a:rPr lang="en-US" sz="1600" dirty="0" err="1">
                <a:latin typeface="JetBrains Mono" panose="020B0509020102050004" pitchFamily="49" charset="77"/>
              </a:rPr>
              <a:t>ggplot</a:t>
            </a:r>
            <a:r>
              <a:rPr lang="en-US" sz="1600" dirty="0">
                <a:latin typeface="JetBrains Mono" panose="020B0509020102050004" pitchFamily="49" charset="77"/>
              </a:rPr>
              <a:t>(</a:t>
            </a:r>
            <a:r>
              <a:rPr lang="en-US" sz="1600" dirty="0" err="1">
                <a:latin typeface="JetBrains Mono" panose="020B0509020102050004" pitchFamily="49" charset="77"/>
              </a:rPr>
              <a:t>met_summary</a:t>
            </a:r>
            <a:r>
              <a:rPr lang="en-US" sz="1600" dirty="0">
                <a:latin typeface="JetBrains Mono" panose="020B0509020102050004" pitchFamily="49" charset="77"/>
              </a:rPr>
              <a:t>, </a:t>
            </a:r>
            <a:r>
              <a:rPr lang="en-US" sz="1600" dirty="0" err="1">
                <a:latin typeface="JetBrains Mono" panose="020B0509020102050004" pitchFamily="49" charset="77"/>
              </a:rPr>
              <a:t>aes</a:t>
            </a:r>
            <a:r>
              <a:rPr lang="en-US" sz="1600" dirty="0">
                <a:latin typeface="JetBrains Mono" panose="020B0509020102050004" pitchFamily="49" charset="77"/>
              </a:rPr>
              <a:t>(x=Diet, y=</a:t>
            </a:r>
            <a:r>
              <a:rPr lang="en-US" sz="1600" dirty="0" err="1">
                <a:latin typeface="JetBrains Mono" panose="020B0509020102050004" pitchFamily="49" charset="77"/>
              </a:rPr>
              <a:t>MeanCholesterol</a:t>
            </a:r>
            <a:r>
              <a:rPr lang="en-US" sz="1600" dirty="0">
                <a:latin typeface="JetBrains Mono" panose="020B0509020102050004" pitchFamily="49" charset="77"/>
              </a:rPr>
              <a:t>, fill=Strain)) +</a:t>
            </a:r>
          </a:p>
          <a:p>
            <a:pPr marL="0" indent="0">
              <a:buNone/>
            </a:pPr>
            <a:r>
              <a:rPr lang="en-US" sz="1600" dirty="0">
                <a:latin typeface="JetBrains Mono" panose="020B0509020102050004" pitchFamily="49" charset="77"/>
              </a:rPr>
              <a:t>  </a:t>
            </a:r>
            <a:r>
              <a:rPr lang="en-US" sz="1600" dirty="0" err="1">
                <a:latin typeface="JetBrains Mono" panose="020B0509020102050004" pitchFamily="49" charset="77"/>
              </a:rPr>
              <a:t>geom_bar</a:t>
            </a:r>
            <a:r>
              <a:rPr lang="en-US" sz="1600" dirty="0">
                <a:latin typeface="JetBrains Mono" panose="020B0509020102050004" pitchFamily="49" charset="77"/>
              </a:rPr>
              <a:t>(stat="identity", position=</a:t>
            </a:r>
            <a:r>
              <a:rPr lang="en-US" sz="1600" dirty="0" err="1">
                <a:latin typeface="JetBrains Mono" panose="020B0509020102050004" pitchFamily="49" charset="77"/>
              </a:rPr>
              <a:t>position_dodge</a:t>
            </a:r>
            <a:r>
              <a:rPr lang="en-US" sz="1600" dirty="0">
                <a:latin typeface="JetBrains Mono" panose="020B0509020102050004" pitchFamily="49" charset="77"/>
              </a:rPr>
              <a:t>())</a:t>
            </a:r>
          </a:p>
          <a:p>
            <a:pPr marL="0" indent="0">
              <a:buNone/>
            </a:pPr>
            <a:r>
              <a:rPr lang="en-US" sz="1600" dirty="0" err="1">
                <a:latin typeface="JetBrains Mono" panose="020B0509020102050004" pitchFamily="49" charset="77"/>
              </a:rPr>
              <a:t>semErrorBars</a:t>
            </a:r>
            <a:r>
              <a:rPr lang="en-US" sz="1600" dirty="0">
                <a:latin typeface="JetBrains Mono" panose="020B0509020102050004" pitchFamily="49" charset="77"/>
              </a:rPr>
              <a:t> &lt;- </a:t>
            </a:r>
            <a:r>
              <a:rPr lang="en-US" sz="1600" dirty="0" err="1">
                <a:latin typeface="JetBrains Mono" panose="020B0509020102050004" pitchFamily="49" charset="77"/>
              </a:rPr>
              <a:t>geom_errorbar</a:t>
            </a:r>
            <a:r>
              <a:rPr lang="en-US" sz="1600" dirty="0">
                <a:latin typeface="JetBrains Mono" panose="020B0509020102050004" pitchFamily="49" charset="77"/>
              </a:rPr>
              <a:t>(</a:t>
            </a:r>
            <a:r>
              <a:rPr lang="en-US" sz="1600" dirty="0" err="1">
                <a:latin typeface="JetBrains Mono" panose="020B0509020102050004" pitchFamily="49" charset="77"/>
              </a:rPr>
              <a:t>aes</a:t>
            </a:r>
            <a:r>
              <a:rPr lang="en-US" sz="1600" dirty="0">
                <a:latin typeface="JetBrains Mono" panose="020B0509020102050004" pitchFamily="49" charset="77"/>
              </a:rPr>
              <a:t>(</a:t>
            </a:r>
            <a:r>
              <a:rPr lang="en-US" sz="1600" dirty="0" err="1">
                <a:latin typeface="JetBrains Mono" panose="020B0509020102050004" pitchFamily="49" charset="77"/>
              </a:rPr>
              <a:t>ymin</a:t>
            </a:r>
            <a:r>
              <a:rPr lang="en-US" sz="1600" dirty="0">
                <a:latin typeface="JetBrains Mono" panose="020B0509020102050004" pitchFamily="49" charset="77"/>
              </a:rPr>
              <a:t>=</a:t>
            </a:r>
            <a:r>
              <a:rPr lang="en-US" sz="1600" dirty="0" err="1">
                <a:latin typeface="JetBrains Mono" panose="020B0509020102050004" pitchFamily="49" charset="77"/>
              </a:rPr>
              <a:t>MeanCholesterol-sem</a:t>
            </a:r>
            <a:r>
              <a:rPr lang="en-US" sz="1600" dirty="0">
                <a:latin typeface="JetBrains Mono" panose="020B0509020102050004" pitchFamily="49" charset="77"/>
              </a:rPr>
              <a:t>, 							    </a:t>
            </a:r>
            <a:r>
              <a:rPr lang="en-US" sz="1600" dirty="0" err="1">
                <a:latin typeface="JetBrains Mono" panose="020B0509020102050004" pitchFamily="49" charset="77"/>
              </a:rPr>
              <a:t>ymax</a:t>
            </a:r>
            <a:r>
              <a:rPr lang="en-US" sz="1600" dirty="0">
                <a:latin typeface="JetBrains Mono" panose="020B0509020102050004" pitchFamily="49" charset="77"/>
              </a:rPr>
              <a:t>=</a:t>
            </a:r>
            <a:r>
              <a:rPr lang="en-US" sz="1600" dirty="0" err="1">
                <a:latin typeface="JetBrains Mono" panose="020B0509020102050004" pitchFamily="49" charset="77"/>
              </a:rPr>
              <a:t>MeanCholesterol+sem</a:t>
            </a:r>
            <a:r>
              <a:rPr lang="en-US" sz="1600" dirty="0">
                <a:latin typeface="JetBrains Mono" panose="020B0509020102050004" pitchFamily="49" charset="77"/>
              </a:rPr>
              <a:t>),</a:t>
            </a:r>
          </a:p>
          <a:p>
            <a:pPr marL="0" indent="0">
              <a:buNone/>
            </a:pPr>
            <a:r>
              <a:rPr lang="en-US" sz="1600" dirty="0">
                <a:latin typeface="JetBrains Mono" panose="020B0509020102050004" pitchFamily="49" charset="77"/>
              </a:rPr>
              <a:t>          position=</a:t>
            </a:r>
            <a:r>
              <a:rPr lang="en-US" sz="1600" dirty="0" err="1">
                <a:latin typeface="JetBrains Mono" panose="020B0509020102050004" pitchFamily="49" charset="77"/>
              </a:rPr>
              <a:t>position_dodge</a:t>
            </a:r>
            <a:r>
              <a:rPr lang="en-US" sz="1600" dirty="0">
                <a:latin typeface="JetBrains Mono" panose="020B0509020102050004" pitchFamily="49" charset="77"/>
              </a:rPr>
              <a:t>(0.9), width=0.2)</a:t>
            </a:r>
          </a:p>
          <a:p>
            <a:pPr marL="0" indent="0">
              <a:buNone/>
            </a:pPr>
            <a:r>
              <a:rPr lang="en-US" sz="1600" dirty="0" err="1">
                <a:latin typeface="JetBrains Mono" panose="020B0509020102050004" pitchFamily="49" charset="77"/>
              </a:rPr>
              <a:t>sdErrorBars</a:t>
            </a:r>
            <a:r>
              <a:rPr lang="en-US" sz="1600" dirty="0">
                <a:latin typeface="JetBrains Mono" panose="020B0509020102050004" pitchFamily="49" charset="77"/>
              </a:rPr>
              <a:t> &lt;- </a:t>
            </a:r>
            <a:r>
              <a:rPr lang="en-US" sz="1600" dirty="0" err="1">
                <a:latin typeface="JetBrains Mono" panose="020B0509020102050004" pitchFamily="49" charset="77"/>
              </a:rPr>
              <a:t>geom_errorbar</a:t>
            </a:r>
            <a:r>
              <a:rPr lang="en-US" sz="1600" dirty="0">
                <a:latin typeface="JetBrains Mono" panose="020B0509020102050004" pitchFamily="49" charset="77"/>
              </a:rPr>
              <a:t>(</a:t>
            </a:r>
            <a:r>
              <a:rPr lang="en-US" sz="1600" dirty="0" err="1">
                <a:latin typeface="JetBrains Mono" panose="020B0509020102050004" pitchFamily="49" charset="77"/>
              </a:rPr>
              <a:t>aes</a:t>
            </a:r>
            <a:r>
              <a:rPr lang="en-US" sz="1600" dirty="0">
                <a:latin typeface="JetBrains Mono" panose="020B0509020102050004" pitchFamily="49" charset="77"/>
              </a:rPr>
              <a:t>(</a:t>
            </a:r>
            <a:r>
              <a:rPr lang="en-US" sz="1600" dirty="0" err="1">
                <a:latin typeface="JetBrains Mono" panose="020B0509020102050004" pitchFamily="49" charset="77"/>
              </a:rPr>
              <a:t>ymin</a:t>
            </a:r>
            <a:r>
              <a:rPr lang="en-US" sz="1600" dirty="0">
                <a:latin typeface="JetBrains Mono" panose="020B0509020102050004" pitchFamily="49" charset="77"/>
              </a:rPr>
              <a:t>=</a:t>
            </a:r>
            <a:r>
              <a:rPr lang="en-US" sz="1600" dirty="0" err="1">
                <a:latin typeface="JetBrains Mono" panose="020B0509020102050004" pitchFamily="49" charset="77"/>
              </a:rPr>
              <a:t>MeanCholesterol-sd</a:t>
            </a:r>
            <a:r>
              <a:rPr lang="en-US" sz="1600" dirty="0">
                <a:latin typeface="JetBrains Mono" panose="020B0509020102050004" pitchFamily="49" charset="77"/>
              </a:rPr>
              <a:t>, </a:t>
            </a:r>
            <a:r>
              <a:rPr lang="en-US" sz="1600" dirty="0" err="1">
                <a:latin typeface="JetBrains Mono" panose="020B0509020102050004" pitchFamily="49" charset="77"/>
              </a:rPr>
              <a:t>ymax</a:t>
            </a:r>
            <a:r>
              <a:rPr lang="en-US" sz="1600" dirty="0">
                <a:latin typeface="JetBrains Mono" panose="020B0509020102050004" pitchFamily="49" charset="77"/>
              </a:rPr>
              <a:t>=</a:t>
            </a:r>
            <a:r>
              <a:rPr lang="en-US" sz="1600" dirty="0" err="1">
                <a:latin typeface="JetBrains Mono" panose="020B0509020102050004" pitchFamily="49" charset="77"/>
              </a:rPr>
              <a:t>MeanCholesterol+sd</a:t>
            </a:r>
            <a:r>
              <a:rPr lang="en-US" sz="1600" dirty="0">
                <a:latin typeface="JetBrains Mono" panose="020B0509020102050004" pitchFamily="49" charset="77"/>
              </a:rPr>
              <a:t>),</a:t>
            </a:r>
          </a:p>
          <a:p>
            <a:pPr marL="0" indent="0">
              <a:buNone/>
            </a:pPr>
            <a:r>
              <a:rPr lang="en-US" sz="1600" dirty="0">
                <a:latin typeface="JetBrains Mono" panose="020B0509020102050004" pitchFamily="49" charset="77"/>
              </a:rPr>
              <a:t>                             position=</a:t>
            </a:r>
            <a:r>
              <a:rPr lang="en-US" sz="1600" dirty="0" err="1">
                <a:latin typeface="JetBrains Mono" panose="020B0509020102050004" pitchFamily="49" charset="77"/>
              </a:rPr>
              <a:t>position_dodge</a:t>
            </a:r>
            <a:r>
              <a:rPr lang="en-US" sz="1600" dirty="0">
                <a:latin typeface="JetBrains Mono" panose="020B0509020102050004" pitchFamily="49" charset="77"/>
              </a:rPr>
              <a:t>(0.9), width=0.2)</a:t>
            </a:r>
          </a:p>
          <a:p>
            <a:pPr marL="0" indent="0">
              <a:buNone/>
            </a:pPr>
            <a:r>
              <a:rPr lang="en-US" sz="1600" dirty="0" err="1">
                <a:latin typeface="JetBrains Mono" panose="020B0509020102050004" pitchFamily="49" charset="77"/>
              </a:rPr>
              <a:t>barchart</a:t>
            </a:r>
            <a:r>
              <a:rPr lang="en-US" sz="1600" dirty="0">
                <a:latin typeface="JetBrains Mono" panose="020B0509020102050004" pitchFamily="49" charset="77"/>
              </a:rPr>
              <a:t> + </a:t>
            </a:r>
            <a:r>
              <a:rPr lang="en-US" sz="1600" dirty="0" err="1">
                <a:latin typeface="JetBrains Mono" panose="020B0509020102050004" pitchFamily="49" charset="77"/>
              </a:rPr>
              <a:t>semErrorBars</a:t>
            </a:r>
            <a:endParaRPr lang="en-US" sz="1600" dirty="0">
              <a:latin typeface="JetBrains Mono" panose="020B0509020102050004" pitchFamily="49" charset="77"/>
            </a:endParaRPr>
          </a:p>
          <a:p>
            <a:pPr marL="0" indent="0">
              <a:buNone/>
            </a:pPr>
            <a:r>
              <a:rPr lang="en-US" sz="1600" dirty="0" err="1">
                <a:latin typeface="JetBrains Mono" panose="020B0509020102050004" pitchFamily="49" charset="77"/>
              </a:rPr>
              <a:t>barchart</a:t>
            </a:r>
            <a:r>
              <a:rPr lang="en-US" sz="1600" dirty="0">
                <a:latin typeface="JetBrains Mono" panose="020B0509020102050004" pitchFamily="49" charset="77"/>
              </a:rPr>
              <a:t> + </a:t>
            </a:r>
            <a:r>
              <a:rPr lang="en-US" sz="1600" dirty="0" err="1">
                <a:latin typeface="JetBrains Mono" panose="020B0509020102050004" pitchFamily="49" charset="77"/>
              </a:rPr>
              <a:t>sdErrorBars</a:t>
            </a:r>
            <a:endParaRPr lang="en-US" sz="1600" dirty="0">
              <a:latin typeface="JetBrains Mono" panose="020B0509020102050004" pitchFamily="49" charset="77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5457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92059-105D-A148-A4C8-336ABA04C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labels and titles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B7E05-FB39-F64B-A743-7C33C75E2B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</a:t>
            </a:r>
            <a:r>
              <a:rPr lang="en-US" sz="2000" dirty="0" err="1">
                <a:latin typeface="JetBrains Mono" panose="020B0509020102050004" pitchFamily="49" charset="77"/>
              </a:rPr>
              <a:t>xlab</a:t>
            </a:r>
            <a:r>
              <a:rPr lang="en-US" dirty="0"/>
              <a:t> and </a:t>
            </a:r>
            <a:r>
              <a:rPr lang="en-US" sz="2000" dirty="0" err="1">
                <a:latin typeface="JetBrains Mono" panose="020B0509020102050004" pitchFamily="49" charset="77"/>
              </a:rPr>
              <a:t>ylab</a:t>
            </a:r>
            <a:r>
              <a:rPr lang="en-US" dirty="0"/>
              <a:t> to modify the labels for the axes</a:t>
            </a:r>
          </a:p>
          <a:p>
            <a:r>
              <a:rPr lang="en-US" dirty="0"/>
              <a:t>Use </a:t>
            </a:r>
            <a:r>
              <a:rPr lang="en-US" sz="2000" dirty="0" err="1">
                <a:latin typeface="JetBrains Mono" panose="020B0509020102050004" pitchFamily="49" charset="77"/>
              </a:rPr>
              <a:t>ggtitle</a:t>
            </a:r>
            <a:r>
              <a:rPr lang="en-US" dirty="0"/>
              <a:t> to add a main title</a:t>
            </a:r>
          </a:p>
          <a:p>
            <a:pPr marL="0" indent="0">
              <a:buNone/>
            </a:pPr>
            <a:r>
              <a:rPr lang="en-US" sz="1800" dirty="0" err="1">
                <a:latin typeface="JetBrains Mono" panose="020B0509020102050004" pitchFamily="49" charset="77"/>
              </a:rPr>
              <a:t>barchart</a:t>
            </a:r>
            <a:r>
              <a:rPr lang="en-US" sz="1800" dirty="0">
                <a:latin typeface="JetBrains Mono" panose="020B0509020102050004" pitchFamily="49" charset="77"/>
              </a:rPr>
              <a:t> + </a:t>
            </a:r>
            <a:r>
              <a:rPr lang="en-US" sz="1800" dirty="0" err="1">
                <a:latin typeface="JetBrains Mono" panose="020B0509020102050004" pitchFamily="49" charset="77"/>
              </a:rPr>
              <a:t>semErrorBars</a:t>
            </a:r>
            <a:r>
              <a:rPr lang="en-US" sz="1800" dirty="0">
                <a:latin typeface="JetBrains Mono" panose="020B0509020102050004" pitchFamily="49" charset="77"/>
              </a:rPr>
              <a:t> + </a:t>
            </a:r>
            <a:r>
              <a:rPr lang="en-US" sz="1800" dirty="0" err="1">
                <a:latin typeface="JetBrains Mono" panose="020B0509020102050004" pitchFamily="49" charset="77"/>
              </a:rPr>
              <a:t>ylab</a:t>
            </a:r>
            <a:r>
              <a:rPr lang="en-US" sz="1800" dirty="0">
                <a:latin typeface="JetBrains Mono" panose="020B0509020102050004" pitchFamily="49" charset="77"/>
              </a:rPr>
              <a:t>("Cholesterol </a:t>
            </a:r>
            <a:r>
              <a:rPr lang="en-US" sz="1800">
                <a:latin typeface="JetBrains Mono" panose="020B0509020102050004" pitchFamily="49" charset="77"/>
              </a:rPr>
              <a:t>(mg/</a:t>
            </a:r>
            <a:r>
              <a:rPr lang="en-US" sz="1800" dirty="0">
                <a:latin typeface="JetBrains Mono" panose="020B0509020102050004" pitchFamily="49" charset="77"/>
              </a:rPr>
              <a:t>dl)") </a:t>
            </a:r>
            <a:r>
              <a:rPr lang="en-US" sz="1800">
                <a:latin typeface="JetBrains Mono" panose="020B0509020102050004" pitchFamily="49" charset="77"/>
              </a:rPr>
              <a:t>+         	</a:t>
            </a:r>
            <a:r>
              <a:rPr lang="en-US" sz="1800" dirty="0" err="1">
                <a:latin typeface="JetBrains Mono" panose="020B0509020102050004" pitchFamily="49" charset="77"/>
              </a:rPr>
              <a:t>ggtitle</a:t>
            </a:r>
            <a:r>
              <a:rPr lang="en-US" sz="1800" dirty="0">
                <a:latin typeface="JetBrains Mono" panose="020B0509020102050004" pitchFamily="49" charset="77"/>
              </a:rPr>
              <a:t>("Cholesterol by Strain and Diet")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657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7410F-3B92-8844-A890-A1109FD57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413D4-C3E9-B049-AC87-057D6C0529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Loosely speaking a </a:t>
            </a:r>
            <a:r>
              <a:rPr lang="en-US" i="1" dirty="0"/>
              <a:t>distribution</a:t>
            </a:r>
            <a:r>
              <a:rPr lang="en-US" dirty="0"/>
              <a:t> of a data set describes how likely it is a point in the data set will take on a particular value</a:t>
            </a:r>
          </a:p>
          <a:p>
            <a:r>
              <a:rPr lang="en-US" dirty="0"/>
              <a:t>We can talk about distributions of samples, and of populations</a:t>
            </a:r>
          </a:p>
          <a:p>
            <a:r>
              <a:rPr lang="en-US" dirty="0"/>
              <a:t>The distribution of a sample can always be completely known, because we know the values of every data point in the data set</a:t>
            </a:r>
          </a:p>
          <a:p>
            <a:r>
              <a:rPr lang="en-US" dirty="0"/>
              <a:t>The distribution of a population is generally not known</a:t>
            </a:r>
          </a:p>
        </p:txBody>
      </p:sp>
    </p:spTree>
    <p:extLst>
      <p:ext uri="{BB962C8B-B14F-4D97-AF65-F5344CB8AC3E}">
        <p14:creationId xmlns:p14="http://schemas.microsoft.com/office/powerpoint/2010/main" val="2410221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806BD-5B2B-7F46-8A5C-3737A4138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Distributions of quantitative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2C0C5-CD8F-0446-B432-620EBA57AE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/>
          <a:p>
            <a:r>
              <a:rPr lang="en-US" dirty="0"/>
              <a:t>When talking about continuous quantitative variables, because the variable can take on any value on a continuum, the probability the variable is </a:t>
            </a:r>
            <a:r>
              <a:rPr lang="en-US" i="1" dirty="0"/>
              <a:t>exactly</a:t>
            </a:r>
            <a:r>
              <a:rPr lang="en-US" dirty="0"/>
              <a:t> equal to any given value is zero</a:t>
            </a:r>
          </a:p>
          <a:p>
            <a:r>
              <a:rPr lang="en-US" dirty="0"/>
              <a:t>We have to talk about the probability the variable lies within a given range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71486BD6-73FD-D740-8875-04993E23B7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72200" y="2705895"/>
            <a:ext cx="5181600" cy="2590798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535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509E00A-18FB-F84E-A31C-2B786F0AA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normal distribution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711A54-8573-154B-9C61-286E1E17C6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normal distribution is a particular distribution with certain properties</a:t>
            </a:r>
          </a:p>
          <a:p>
            <a:r>
              <a:rPr lang="en-US" dirty="0"/>
              <a:t>It is symmetrical about its mean</a:t>
            </a:r>
          </a:p>
          <a:p>
            <a:r>
              <a:rPr lang="en-US" dirty="0"/>
              <a:t>It is entirely determined by its mean and standard deviation</a:t>
            </a:r>
          </a:p>
          <a:p>
            <a:r>
              <a:rPr lang="en-US" dirty="0"/>
              <a:t>It has the properties that the probability a value lies within one standard deviation of the mean is approximately 0.68, and within two standard deviations of the mean is approximately 0.95.</a:t>
            </a:r>
          </a:p>
        </p:txBody>
      </p:sp>
    </p:spTree>
    <p:extLst>
      <p:ext uri="{BB962C8B-B14F-4D97-AF65-F5344CB8AC3E}">
        <p14:creationId xmlns:p14="http://schemas.microsoft.com/office/powerpoint/2010/main" val="3667031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9940B-C97E-0047-BF75-43C12A4ED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Sampling and the central limit theorem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3B3603-3A6F-EF47-AEC8-B3ACCB155F4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Suppose we take a sample of </a:t>
                </a:r>
                <a:r>
                  <a:rPr lang="en-US" i="1" dirty="0"/>
                  <a:t>n</a:t>
                </a:r>
                <a:r>
                  <a:rPr lang="en-US" dirty="0"/>
                  <a:t> values from some population, which has mean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US" dirty="0"/>
                  <a:t> and standard deviation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The population can have </a:t>
                </a:r>
                <a:r>
                  <a:rPr lang="en-US" i="1" dirty="0"/>
                  <a:t>any</a:t>
                </a:r>
                <a:r>
                  <a:rPr lang="en-US" dirty="0"/>
                  <a:t> distribution</a:t>
                </a:r>
              </a:p>
              <a:p>
                <a:r>
                  <a:rPr lang="en-US" dirty="0"/>
                  <a:t>We can compute the mean of the sample, </a:t>
                </a:r>
                <a:r>
                  <a:rPr lang="en-US" i="1" dirty="0"/>
                  <a:t>m</a:t>
                </a:r>
                <a:r>
                  <a:rPr lang="en-US" i="1" baseline="-25000" dirty="0"/>
                  <a:t>1</a:t>
                </a:r>
                <a:endParaRPr lang="en-US" baseline="-25000" dirty="0"/>
              </a:p>
              <a:p>
                <a:pPr lvl="1"/>
                <a:r>
                  <a:rPr lang="en-US" dirty="0"/>
                  <a:t>The mean is an approximation to the mean of the population</a:t>
                </a:r>
              </a:p>
              <a:p>
                <a:pPr lvl="1"/>
                <a:r>
                  <a:rPr lang="en-US" dirty="0"/>
                  <a:t>We want to know how good an approximation it is</a:t>
                </a:r>
              </a:p>
              <a:p>
                <a:r>
                  <a:rPr lang="en-US" dirty="0"/>
                  <a:t>Suppose we repeat this, and sample another </a:t>
                </a:r>
                <a:r>
                  <a:rPr lang="en-US" i="1" dirty="0"/>
                  <a:t>n </a:t>
                </a:r>
                <a:r>
                  <a:rPr lang="en-US" dirty="0"/>
                  <a:t>values</a:t>
                </a:r>
              </a:p>
              <a:p>
                <a:pPr lvl="1"/>
                <a:r>
                  <a:rPr lang="en-US" dirty="0"/>
                  <a:t>We will get a different sample mean, </a:t>
                </a:r>
                <a:r>
                  <a:rPr lang="en-US" i="1" dirty="0"/>
                  <a:t>m</a:t>
                </a:r>
                <a:r>
                  <a:rPr lang="en-US" i="1" baseline="-25000" dirty="0"/>
                  <a:t>2</a:t>
                </a:r>
              </a:p>
              <a:p>
                <a:r>
                  <a:rPr lang="en-US" dirty="0"/>
                  <a:t>If we repeat this over and over, we will have a whole set of different sample means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3B3603-3A6F-EF47-AEC8-B3ACCB155F4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6" t="-2326" b="-37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492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4DA09-77BE-DF4B-8CD9-5C106B748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central limit theorem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11DE231-62CC-EA42-A4EC-E4260528591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 central limit theorem is one of the most important theoretical results in statistics. It states that:</a:t>
                </a:r>
                <a:br>
                  <a:rPr lang="en-US" dirty="0"/>
                </a:br>
                <a:br>
                  <a:rPr lang="en-US" dirty="0"/>
                </a:br>
                <a:r>
                  <a:rPr lang="en-US" dirty="0"/>
                  <a:t>The sample means of a collection of samples of size </a:t>
                </a:r>
                <a:r>
                  <a:rPr lang="en-US" i="1" dirty="0"/>
                  <a:t>n</a:t>
                </a:r>
                <a:r>
                  <a:rPr lang="en-US" dirty="0"/>
                  <a:t> drawn from a distribution with mean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US" dirty="0"/>
                  <a:t>  and standard deviation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  is approximately normally distributed, with mean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US" dirty="0"/>
                  <a:t> and standard deviation 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Remember that we can (loosely speaking) interpret the standard deviation as the average distance of a point in a data set from the mean of the data set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11DE231-62CC-EA42-A4EC-E426052859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6" t="-23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678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E38BD-ABE9-1143-93CE-86D743916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Interpreting the central limit theorem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338BF07-A468-6E4D-B43A-56E217FB94A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What the central limit theorem tells us is:</a:t>
                </a:r>
              </a:p>
              <a:p>
                <a:pPr marL="914400" lvl="1" indent="-457200">
                  <a:buFont typeface="+mj-lt"/>
                  <a:buAutoNum type="arabicPeriod"/>
                </a:pPr>
                <a:r>
                  <a:rPr lang="en-US" dirty="0"/>
                  <a:t>If we take a sample of size </a:t>
                </a:r>
                <a:r>
                  <a:rPr lang="en-US" i="1" dirty="0"/>
                  <a:t>n</a:t>
                </a:r>
                <a:r>
                  <a:rPr lang="en-US" dirty="0"/>
                  <a:t> and compute the sample mean, </a:t>
                </a:r>
                <a:r>
                  <a:rPr lang="en-US" i="1" dirty="0"/>
                  <a:t>m</a:t>
                </a:r>
                <a:r>
                  <a:rPr lang="en-US" dirty="0"/>
                  <a:t>, the sample mean approximates the mean of the population from which the sample was drawn</a:t>
                </a:r>
              </a:p>
              <a:p>
                <a:pPr marL="914400" lvl="1" indent="-457200">
                  <a:buFont typeface="+mj-lt"/>
                  <a:buAutoNum type="arabicPeriod"/>
                </a:pPr>
                <a:r>
                  <a:rPr lang="en-US" dirty="0"/>
                  <a:t>The average error between the sample mean and the population mean is 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dirty="0"/>
                  <a:t>, where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 is the standard deviation of the population.</a:t>
                </a:r>
              </a:p>
              <a:p>
                <a:pPr marL="914400" lvl="1" indent="-457200">
                  <a:buFont typeface="+mj-lt"/>
                  <a:buAutoNum type="arabicPeriod"/>
                </a:pPr>
                <a:r>
                  <a:rPr lang="en-US" dirty="0"/>
                  <a:t>Sample means are approximately normally distributed, no matter the distribution of the original population</a:t>
                </a:r>
              </a:p>
              <a:p>
                <a:pPr lvl="2"/>
                <a:r>
                  <a:rPr lang="en-US" dirty="0"/>
                  <a:t>The approximation improves the larger the value of n</a:t>
                </a:r>
              </a:p>
              <a:p>
                <a:pPr lvl="2"/>
                <a:r>
                  <a:rPr lang="en-US" dirty="0"/>
                  <a:t>The approximation also depends on the underlying distribution of the population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338BF07-A468-6E4D-B43A-56E217FB94A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6" t="-2326" r="-12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66302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AFAD1-403E-7245-9717-40D56EA66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problem with the central limit theorem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B33DB3B-A50F-7B44-AC74-689D5AEE1E4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One important thing to note about the central limit theorem is that the standard deviation of sample means, which we loosely interpret as the average distance (error) between a sample mean and the population mean is 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dirty="0"/>
                  <a:t>,</a:t>
                </a:r>
              </a:p>
              <a:p>
                <a:pPr lvl="1"/>
                <a:r>
                  <a:rPr lang="en-US" dirty="0"/>
                  <a:t>where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 is the standard deviation </a:t>
                </a:r>
                <a:r>
                  <a:rPr lang="en-US" b="1" i="1" dirty="0"/>
                  <a:t>of the population</a:t>
                </a:r>
                <a:endParaRPr lang="en-US" dirty="0"/>
              </a:p>
              <a:p>
                <a:r>
                  <a:rPr lang="en-US" dirty="0"/>
                  <a:t>The problem here is we never really know the entire population, so we never actually know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endParaRPr lang="en-US" dirty="0"/>
              </a:p>
              <a:p>
                <a:r>
                  <a:rPr lang="en-US" dirty="0"/>
                  <a:t>We can, of course, calculate the standard deviation </a:t>
                </a:r>
                <a:r>
                  <a:rPr lang="en-US" b="1" i="1" dirty="0"/>
                  <a:t>of the sample</a:t>
                </a:r>
                <a:r>
                  <a:rPr lang="en-US" dirty="0"/>
                  <a:t>, </a:t>
                </a:r>
                <a:r>
                  <a:rPr lang="en-US" i="1" dirty="0"/>
                  <a:t>s</a:t>
                </a:r>
                <a:r>
                  <a:rPr lang="en-US" dirty="0"/>
                  <a:t>, which is an approximation to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But how good an approximation depends on the distribution of the population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B33DB3B-A50F-7B44-AC74-689D5AEE1E4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6" t="-31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27001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5288-8372-0F4B-8F7B-C5AC3D65E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standard error of the mean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ACF0A1-1A89-6443-A190-7E97ADAB1EE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If we take a sample of size </a:t>
                </a:r>
                <a:r>
                  <a:rPr lang="en-US" i="1" dirty="0"/>
                  <a:t>n</a:t>
                </a:r>
                <a:r>
                  <a:rPr lang="en-US" dirty="0"/>
                  <a:t>, and compute the standard deviation </a:t>
                </a:r>
                <a:r>
                  <a:rPr lang="en-US" i="1" dirty="0"/>
                  <a:t>s</a:t>
                </a:r>
                <a:r>
                  <a:rPr lang="en-US" dirty="0"/>
                  <a:t>, then the quantity 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dirty="0"/>
                  <a:t> is called the </a:t>
                </a:r>
                <a:r>
                  <a:rPr lang="en-US" i="1" dirty="0"/>
                  <a:t>standard error of the mean</a:t>
                </a:r>
                <a:endParaRPr lang="en-US" dirty="0"/>
              </a:p>
              <a:p>
                <a:r>
                  <a:rPr lang="en-US" dirty="0"/>
                  <a:t>It is an approximation to 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dirty="0"/>
                  <a:t>, which is the average distance from the population mean to the mean of a sample of size </a:t>
                </a:r>
                <a:r>
                  <a:rPr lang="en-US" i="1" dirty="0"/>
                  <a:t>n</a:t>
                </a:r>
                <a:endParaRPr lang="en-US" dirty="0"/>
              </a:p>
              <a:p>
                <a:pPr lvl="1"/>
                <a:r>
                  <a:rPr lang="en-US" dirty="0"/>
                  <a:t>I.e. it is an approximation to the average error we make in using the sample mean as an approximation to the population mean 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ACF0A1-1A89-6443-A190-7E97ADAB1EE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6" t="-11919" r="-7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3003928"/>
      </p:ext>
    </p:extLst>
  </p:cSld>
  <p:clrMapOvr>
    <a:masterClrMapping/>
  </p:clrMapOvr>
</p:sld>
</file>

<file path=ppt/theme/theme1.xml><?xml version="1.0" encoding="utf-8"?>
<a:theme xmlns:a="http://schemas.openxmlformats.org/drawingml/2006/main" name="MUSOM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60325">
          <a:solidFill>
            <a:srgbClr val="535C5C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solidFill>
          <a:srgbClr val="00AF41"/>
        </a:solidFill>
      </a:spPr>
      <a:bodyPr wrap="square" rtlCol="0">
        <a:spAutoFit/>
      </a:bodyPr>
      <a:lstStyle>
        <a:defPPr algn="l">
          <a:defRPr dirty="0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USOM" id="{CB6BB4B1-8331-CB4D-B3AA-CD1B2079FC59}" vid="{DE073F15-A86C-7640-8012-1389FBAB8C1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1654</Words>
  <Application>Microsoft Macintosh PowerPoint</Application>
  <PresentationFormat>Widescreen</PresentationFormat>
  <Paragraphs>104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JetBrains Mono</vt:lpstr>
      <vt:lpstr>MUSOM</vt:lpstr>
      <vt:lpstr>BMR 617</vt:lpstr>
      <vt:lpstr>Distributions</vt:lpstr>
      <vt:lpstr>Distributions of quantitative variables</vt:lpstr>
      <vt:lpstr>The normal distribution</vt:lpstr>
      <vt:lpstr>Sampling and the central limit theorem</vt:lpstr>
      <vt:lpstr>The central limit theorem</vt:lpstr>
      <vt:lpstr>Interpreting the central limit theorem</vt:lpstr>
      <vt:lpstr>The problem with the central limit theorem</vt:lpstr>
      <vt:lpstr>The standard error of the mean</vt:lpstr>
      <vt:lpstr>Bar Charts</vt:lpstr>
      <vt:lpstr>Error bars: Standard Deviation or Standard Error of the Mean?</vt:lpstr>
      <vt:lpstr>Error bars: standard deviation or SEM?</vt:lpstr>
      <vt:lpstr>Aside: bench experiments and populations</vt:lpstr>
      <vt:lpstr>Aside: bench experiments and populations</vt:lpstr>
      <vt:lpstr>Bar Charts in R/ggplot</vt:lpstr>
      <vt:lpstr>Plotting grouped bar charts</vt:lpstr>
      <vt:lpstr>More plotting techniques</vt:lpstr>
      <vt:lpstr>Adding labels and titles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BMR 617</dc:title>
  <dc:creator>Denvir, James</dc:creator>
  <cp:lastModifiedBy>Denvir, James</cp:lastModifiedBy>
  <cp:revision>14</cp:revision>
  <dcterms:created xsi:type="dcterms:W3CDTF">2021-03-02T02:17:15Z</dcterms:created>
  <dcterms:modified xsi:type="dcterms:W3CDTF">2021-03-02T13:15:44Z</dcterms:modified>
</cp:coreProperties>
</file>