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showGuides="1">
      <p:cViewPr varScale="1">
        <p:scale>
          <a:sx n="124" d="100"/>
          <a:sy n="124" d="100"/>
        </p:scale>
        <p:origin x="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1CB3E2-4901-E54E-A916-DBFDE3919DDD}" type="datetimeFigureOut">
              <a:rPr lang="en-US" smtClean="0"/>
              <a:t>2/2/21</a:t>
            </a:fld>
            <a:endParaRPr lang="en-US"/>
          </a:p>
        </p:txBody>
      </p:sp>
      <p:sp>
        <p:nvSpPr>
          <p:cNvPr id="6" name="Slide Number Placeholder 5"/>
          <p:cNvSpPr>
            <a:spLocks noGrp="1"/>
          </p:cNvSpPr>
          <p:nvPr>
            <p:ph type="sldNum" sz="quarter" idx="12"/>
          </p:nvPr>
        </p:nvSpPr>
        <p:spPr/>
        <p:txBody>
          <a:bodyPr/>
          <a:lstStyle/>
          <a:p>
            <a:fld id="{CC26601E-8106-C743-AD25-54608CD2CF14}" type="slidenum">
              <a:rPr lang="en-US" smtClean="0"/>
              <a:t>‹#›</a:t>
            </a:fld>
            <a:endParaRPr lang="en-US"/>
          </a:p>
        </p:txBody>
      </p:sp>
      <p:sp>
        <p:nvSpPr>
          <p:cNvPr id="7" name="Footer Placeholder 4">
            <a:extLst>
              <a:ext uri="{FF2B5EF4-FFF2-40B4-BE49-F238E27FC236}">
                <a16:creationId xmlns:a16="http://schemas.microsoft.com/office/drawing/2014/main" id="{FB6F00A2-D617-FA4B-A3BF-B86CDE3843DC}"/>
              </a:ext>
            </a:extLst>
          </p:cNvPr>
          <p:cNvSpPr txBox="1">
            <a:spLocks/>
          </p:cNvSpPr>
          <p:nvPr/>
        </p:nvSpPr>
        <p:spPr>
          <a:xfrm>
            <a:off x="4038600" y="6356350"/>
            <a:ext cx="4114800" cy="365125"/>
          </a:xfrm>
          <a:prstGeom prst="rect">
            <a:avLst/>
          </a:prstGeom>
          <a:solidFill>
            <a:srgbClr val="00AF41"/>
          </a:solidFill>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Marshall University Joan C. Edwards School of Medicine</a:t>
            </a:r>
            <a:endParaRPr lang="en-US" dirty="0"/>
          </a:p>
        </p:txBody>
      </p:sp>
    </p:spTree>
    <p:extLst>
      <p:ext uri="{BB962C8B-B14F-4D97-AF65-F5344CB8AC3E}">
        <p14:creationId xmlns:p14="http://schemas.microsoft.com/office/powerpoint/2010/main" val="717908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1CB3E2-4901-E54E-A916-DBFDE3919DDD}" type="datetimeFigureOut">
              <a:rPr lang="en-US" smtClean="0"/>
              <a:t>2/2/21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1115480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1CB3E2-4901-E54E-A916-DBFDE3919DDD}" type="datetimeFigureOut">
              <a:rPr lang="en-US" smtClean="0"/>
              <a:t>2/2/21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2493160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1CB3E2-4901-E54E-A916-DBFDE3919DDD}" type="datetimeFigureOut">
              <a:rPr lang="en-US" smtClean="0"/>
              <a:t>2/2/21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2845402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1CB3E2-4901-E54E-A916-DBFDE3919DDD}" type="datetimeFigureOut">
              <a:rPr lang="en-US" smtClean="0"/>
              <a:t>2/2/21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445013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1CB3E2-4901-E54E-A916-DBFDE3919DDD}" type="datetimeFigureOut">
              <a:rPr lang="en-US" smtClean="0"/>
              <a:t>2/2/21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2232044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1CB3E2-4901-E54E-A916-DBFDE3919DDD}" type="datetimeFigureOut">
              <a:rPr lang="en-US" smtClean="0"/>
              <a:t>2/2/21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385510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1CB3E2-4901-E54E-A916-DBFDE3919DDD}" type="datetimeFigureOut">
              <a:rPr lang="en-US" smtClean="0"/>
              <a:t>2/2/21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1252301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CB3E2-4901-E54E-A916-DBFDE3919DDD}" type="datetimeFigureOut">
              <a:rPr lang="en-US" smtClean="0"/>
              <a:t>2/2/21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4238528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1CB3E2-4901-E54E-A916-DBFDE3919DDD}" type="datetimeFigureOut">
              <a:rPr lang="en-US" smtClean="0"/>
              <a:t>2/2/21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397169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1CB3E2-4901-E54E-A916-DBFDE3919DDD}" type="datetimeFigureOut">
              <a:rPr lang="en-US" smtClean="0"/>
              <a:t>2/2/21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6601E-8106-C743-AD25-54608CD2CF14}" type="slidenum">
              <a:rPr lang="en-US" smtClean="0"/>
              <a:t>‹#›</a:t>
            </a:fld>
            <a:endParaRPr lang="en-US"/>
          </a:p>
        </p:txBody>
      </p:sp>
    </p:spTree>
    <p:extLst>
      <p:ext uri="{BB962C8B-B14F-4D97-AF65-F5344CB8AC3E}">
        <p14:creationId xmlns:p14="http://schemas.microsoft.com/office/powerpoint/2010/main" val="2315043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a:solidFill>
            <a:srgbClr val="00AF41"/>
          </a:solidFill>
        </p:spPr>
        <p:txBody>
          <a:bodyPr vert="horz" lIns="91440" tIns="45720" rIns="91440" bIns="45720" rtlCol="0" anchor="ctr"/>
          <a:lstStyle>
            <a:lvl1pPr algn="l">
              <a:defRPr sz="1200">
                <a:solidFill>
                  <a:schemeClr val="bg1"/>
                </a:solidFill>
              </a:defRPr>
            </a:lvl1pPr>
          </a:lstStyle>
          <a:p>
            <a:fld id="{561CB3E2-4901-E54E-A916-DBFDE3919DDD}" type="datetimeFigureOut">
              <a:rPr lang="en-US" smtClean="0"/>
              <a:t>2/2/21</a:t>
            </a:fld>
            <a:endParaRPr lang="en-US"/>
          </a:p>
        </p:txBody>
      </p:sp>
      <p:sp>
        <p:nvSpPr>
          <p:cNvPr id="5" name="Footer Placeholder 4"/>
          <p:cNvSpPr>
            <a:spLocks noGrp="1"/>
          </p:cNvSpPr>
          <p:nvPr>
            <p:ph type="ftr" sz="quarter" idx="3"/>
          </p:nvPr>
        </p:nvSpPr>
        <p:spPr>
          <a:xfrm>
            <a:off x="4038600" y="6356350"/>
            <a:ext cx="4114800" cy="365125"/>
          </a:xfrm>
          <a:prstGeom prst="rect">
            <a:avLst/>
          </a:prstGeom>
          <a:solidFill>
            <a:srgbClr val="00AF41"/>
          </a:solidFill>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a:solidFill>
            <a:srgbClr val="00AF41"/>
          </a:solidFill>
        </p:spPr>
        <p:txBody>
          <a:bodyPr vert="horz" lIns="91440" tIns="45720" rIns="91440" bIns="45720" rtlCol="0" anchor="ctr"/>
          <a:lstStyle>
            <a:lvl1pPr algn="r">
              <a:defRPr sz="1200">
                <a:solidFill>
                  <a:schemeClr val="bg1"/>
                </a:solidFill>
              </a:defRPr>
            </a:lvl1pPr>
          </a:lstStyle>
          <a:p>
            <a:fld id="{CC26601E-8106-C743-AD25-54608CD2CF14}" type="slidenum">
              <a:rPr lang="en-US" smtClean="0"/>
              <a:t>‹#›</a:t>
            </a:fld>
            <a:endParaRPr lang="en-US"/>
          </a:p>
        </p:txBody>
      </p:sp>
      <p:sp>
        <p:nvSpPr>
          <p:cNvPr id="7" name="Rectangle 6">
            <a:extLst>
              <a:ext uri="{FF2B5EF4-FFF2-40B4-BE49-F238E27FC236}">
                <a16:creationId xmlns:a16="http://schemas.microsoft.com/office/drawing/2014/main" id="{81769F39-1E61-E84E-84A9-3551FA50AD8E}"/>
              </a:ext>
            </a:extLst>
          </p:cNvPr>
          <p:cNvSpPr/>
          <p:nvPr/>
        </p:nvSpPr>
        <p:spPr>
          <a:xfrm>
            <a:off x="221381" y="1184031"/>
            <a:ext cx="385011" cy="5537443"/>
          </a:xfrm>
          <a:prstGeom prst="rect">
            <a:avLst/>
          </a:prstGeom>
          <a:solidFill>
            <a:srgbClr val="00AF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FAD869-77C3-4B48-B947-FF39E5B89804}"/>
              </a:ext>
            </a:extLst>
          </p:cNvPr>
          <p:cNvPicPr>
            <a:picLocks noChangeAspect="1"/>
          </p:cNvPicPr>
          <p:nvPr/>
        </p:nvPicPr>
        <p:blipFill rotWithShape="1">
          <a:blip r:embed="rId13"/>
          <a:srcRect r="77036"/>
          <a:stretch/>
        </p:blipFill>
        <p:spPr>
          <a:xfrm>
            <a:off x="127596" y="365125"/>
            <a:ext cx="622681" cy="661377"/>
          </a:xfrm>
          <a:prstGeom prst="rect">
            <a:avLst/>
          </a:prstGeom>
        </p:spPr>
      </p:pic>
    </p:spTree>
    <p:extLst>
      <p:ext uri="{BB962C8B-B14F-4D97-AF65-F5344CB8AC3E}">
        <p14:creationId xmlns:p14="http://schemas.microsoft.com/office/powerpoint/2010/main" val="3434193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5C32A-9485-3D45-8FA4-722B61A70F84}"/>
              </a:ext>
            </a:extLst>
          </p:cNvPr>
          <p:cNvSpPr>
            <a:spLocks noGrp="1"/>
          </p:cNvSpPr>
          <p:nvPr>
            <p:ph type="ctrTitle"/>
          </p:nvPr>
        </p:nvSpPr>
        <p:spPr/>
        <p:txBody>
          <a:bodyPr/>
          <a:lstStyle/>
          <a:p>
            <a:r>
              <a:rPr lang="en-US" dirty="0"/>
              <a:t>BMR 617</a:t>
            </a:r>
          </a:p>
        </p:txBody>
      </p:sp>
      <p:sp>
        <p:nvSpPr>
          <p:cNvPr id="3" name="Subtitle 2">
            <a:extLst>
              <a:ext uri="{FF2B5EF4-FFF2-40B4-BE49-F238E27FC236}">
                <a16:creationId xmlns:a16="http://schemas.microsoft.com/office/drawing/2014/main" id="{D30DEF9A-8E54-8D45-ACAA-2F1CCC56F046}"/>
              </a:ext>
            </a:extLst>
          </p:cNvPr>
          <p:cNvSpPr>
            <a:spLocks noGrp="1"/>
          </p:cNvSpPr>
          <p:nvPr>
            <p:ph type="subTitle" idx="1"/>
          </p:nvPr>
        </p:nvSpPr>
        <p:spPr/>
        <p:txBody>
          <a:bodyPr/>
          <a:lstStyle/>
          <a:p>
            <a:r>
              <a:rPr lang="en-US" dirty="0"/>
              <a:t>Exploring Quantitative Data</a:t>
            </a:r>
          </a:p>
        </p:txBody>
      </p:sp>
    </p:spTree>
    <p:extLst>
      <p:ext uri="{BB962C8B-B14F-4D97-AF65-F5344CB8AC3E}">
        <p14:creationId xmlns:p14="http://schemas.microsoft.com/office/powerpoint/2010/main" val="78076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437E0-752B-1D45-A927-FE671EBB822B}"/>
              </a:ext>
            </a:extLst>
          </p:cNvPr>
          <p:cNvSpPr>
            <a:spLocks noGrp="1"/>
          </p:cNvSpPr>
          <p:nvPr>
            <p:ph type="title"/>
          </p:nvPr>
        </p:nvSpPr>
        <p:spPr/>
        <p:txBody>
          <a:bodyPr/>
          <a:lstStyle/>
          <a:p>
            <a:r>
              <a:rPr lang="en-US" dirty="0"/>
              <a:t>Mean and median in R</a:t>
            </a:r>
          </a:p>
        </p:txBody>
      </p:sp>
      <p:sp>
        <p:nvSpPr>
          <p:cNvPr id="3" name="Content Placeholder 2">
            <a:extLst>
              <a:ext uri="{FF2B5EF4-FFF2-40B4-BE49-F238E27FC236}">
                <a16:creationId xmlns:a16="http://schemas.microsoft.com/office/drawing/2014/main" id="{F8598542-E7E8-1C4D-99BD-0731EA9F3D18}"/>
              </a:ext>
            </a:extLst>
          </p:cNvPr>
          <p:cNvSpPr>
            <a:spLocks noGrp="1"/>
          </p:cNvSpPr>
          <p:nvPr>
            <p:ph idx="1"/>
          </p:nvPr>
        </p:nvSpPr>
        <p:spPr/>
        <p:txBody>
          <a:bodyPr>
            <a:normAutofit lnSpcReduction="10000"/>
          </a:bodyPr>
          <a:lstStyle/>
          <a:p>
            <a:r>
              <a:rPr lang="en-US" dirty="0"/>
              <a:t>Let’s focus on just one group of mice. We can do this by filtering the data: (another </a:t>
            </a:r>
            <a:r>
              <a:rPr lang="en-US" dirty="0" err="1"/>
              <a:t>tidyverse</a:t>
            </a:r>
            <a:r>
              <a:rPr lang="en-US" dirty="0"/>
              <a:t> function):</a:t>
            </a:r>
            <a:br>
              <a:rPr lang="en-US" dirty="0"/>
            </a:br>
            <a:r>
              <a:rPr lang="en-US" sz="2000" dirty="0" err="1">
                <a:latin typeface="JetBrains Mono" panose="020B0509020102050004" pitchFamily="49" charset="77"/>
              </a:rPr>
              <a:t>th_chow</a:t>
            </a:r>
            <a:r>
              <a:rPr lang="en-US" sz="2000" dirty="0">
                <a:latin typeface="JetBrains Mono" panose="020B0509020102050004" pitchFamily="49" charset="77"/>
              </a:rPr>
              <a:t> &lt;- filter(met, Strain==“TH” &amp; Diet==“Chow”)</a:t>
            </a:r>
          </a:p>
          <a:p>
            <a:r>
              <a:rPr lang="en-US" dirty="0"/>
              <a:t>We can “pull” the cholesterol values from this filtered table:</a:t>
            </a:r>
            <a:br>
              <a:rPr lang="en-US" dirty="0"/>
            </a:br>
            <a:r>
              <a:rPr lang="en-US" sz="2000" dirty="0" err="1">
                <a:latin typeface="JetBrains Mono" panose="020B0509020102050004" pitchFamily="49" charset="77"/>
              </a:rPr>
              <a:t>th_chow_chol</a:t>
            </a:r>
            <a:r>
              <a:rPr lang="en-US" sz="2000" dirty="0">
                <a:latin typeface="JetBrains Mono" panose="020B0509020102050004" pitchFamily="49" charset="77"/>
              </a:rPr>
              <a:t> &lt;- pull(</a:t>
            </a:r>
            <a:r>
              <a:rPr lang="en-US" sz="2000" dirty="0" err="1">
                <a:latin typeface="JetBrains Mono" panose="020B0509020102050004" pitchFamily="49" charset="77"/>
              </a:rPr>
              <a:t>th_chow</a:t>
            </a:r>
            <a:r>
              <a:rPr lang="en-US" sz="2000" dirty="0">
                <a:latin typeface="JetBrains Mono" panose="020B0509020102050004" pitchFamily="49" charset="77"/>
              </a:rPr>
              <a:t>, Cholesterol)</a:t>
            </a:r>
            <a:endParaRPr lang="en-US" dirty="0"/>
          </a:p>
          <a:p>
            <a:r>
              <a:rPr lang="en-US" dirty="0"/>
              <a:t>To find the mean cholesterol for this group, use</a:t>
            </a:r>
            <a:br>
              <a:rPr lang="en-US" dirty="0"/>
            </a:br>
            <a:r>
              <a:rPr lang="en-US" sz="2000" dirty="0">
                <a:latin typeface="JetBrains Mono" panose="020B0509020102050004" pitchFamily="49" charset="77"/>
              </a:rPr>
              <a:t>mean(</a:t>
            </a:r>
            <a:r>
              <a:rPr lang="en-US" sz="2000" dirty="0" err="1">
                <a:latin typeface="JetBrains Mono" panose="020B0509020102050004" pitchFamily="49" charset="77"/>
              </a:rPr>
              <a:t>th_chow_chol</a:t>
            </a:r>
            <a:r>
              <a:rPr lang="en-US" sz="2000" dirty="0">
                <a:latin typeface="JetBrains Mono" panose="020B0509020102050004" pitchFamily="49" charset="77"/>
              </a:rPr>
              <a:t>)</a:t>
            </a:r>
          </a:p>
          <a:p>
            <a:r>
              <a:rPr lang="en-US" dirty="0"/>
              <a:t>And to find the median</a:t>
            </a:r>
            <a:br>
              <a:rPr lang="en-US" dirty="0"/>
            </a:br>
            <a:r>
              <a:rPr lang="en-US" sz="2000" dirty="0">
                <a:latin typeface="JetBrains Mono" panose="020B0509020102050004" pitchFamily="49" charset="77"/>
              </a:rPr>
              <a:t>median(</a:t>
            </a:r>
            <a:r>
              <a:rPr lang="en-US" sz="2000" dirty="0" err="1">
                <a:latin typeface="JetBrains Mono" panose="020B0509020102050004" pitchFamily="49" charset="77"/>
              </a:rPr>
              <a:t>th_chow_chol</a:t>
            </a:r>
            <a:r>
              <a:rPr lang="en-US" sz="2000" dirty="0">
                <a:latin typeface="JetBrains Mono" panose="020B0509020102050004" pitchFamily="49" charset="77"/>
              </a:rPr>
              <a:t>)</a:t>
            </a:r>
          </a:p>
          <a:p>
            <a:r>
              <a:rPr lang="en-US" dirty="0"/>
              <a:t>Repeat to find the mean and median Cholesterol for the TH HF group</a:t>
            </a:r>
          </a:p>
          <a:p>
            <a:r>
              <a:rPr lang="en-US" dirty="0"/>
              <a:t>Which group appears to have the higher Cholesterol?</a:t>
            </a:r>
          </a:p>
        </p:txBody>
      </p:sp>
    </p:spTree>
    <p:extLst>
      <p:ext uri="{BB962C8B-B14F-4D97-AF65-F5344CB8AC3E}">
        <p14:creationId xmlns:p14="http://schemas.microsoft.com/office/powerpoint/2010/main" val="3115611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D7ECA-2D99-8841-9234-73314D1CA255}"/>
              </a:ext>
            </a:extLst>
          </p:cNvPr>
          <p:cNvSpPr>
            <a:spLocks noGrp="1"/>
          </p:cNvSpPr>
          <p:nvPr>
            <p:ph type="title"/>
          </p:nvPr>
        </p:nvSpPr>
        <p:spPr/>
        <p:txBody>
          <a:bodyPr/>
          <a:lstStyle/>
          <a:p>
            <a:r>
              <a:rPr lang="en-US" dirty="0"/>
              <a:t>Mean versus median</a:t>
            </a:r>
          </a:p>
        </p:txBody>
      </p:sp>
      <p:sp>
        <p:nvSpPr>
          <p:cNvPr id="3" name="Content Placeholder 2">
            <a:extLst>
              <a:ext uri="{FF2B5EF4-FFF2-40B4-BE49-F238E27FC236}">
                <a16:creationId xmlns:a16="http://schemas.microsoft.com/office/drawing/2014/main" id="{C5C90B32-D637-0141-AFE8-5F926A6FDF64}"/>
              </a:ext>
            </a:extLst>
          </p:cNvPr>
          <p:cNvSpPr>
            <a:spLocks noGrp="1"/>
          </p:cNvSpPr>
          <p:nvPr>
            <p:ph idx="1"/>
          </p:nvPr>
        </p:nvSpPr>
        <p:spPr/>
        <p:txBody>
          <a:bodyPr/>
          <a:lstStyle/>
          <a:p>
            <a:r>
              <a:rPr lang="en-US" dirty="0"/>
              <a:t>Which </a:t>
            </a:r>
            <a:r>
              <a:rPr lang="en-US" i="1" dirty="0"/>
              <a:t>measure of central tendency</a:t>
            </a:r>
            <a:r>
              <a:rPr lang="en-US" dirty="0"/>
              <a:t> should we use? Mean or median?</a:t>
            </a:r>
          </a:p>
          <a:p>
            <a:r>
              <a:rPr lang="en-US" dirty="0"/>
              <a:t>The mean has more useful mathematical properties</a:t>
            </a:r>
          </a:p>
          <a:p>
            <a:pPr lvl="1"/>
            <a:r>
              <a:rPr lang="en-US" dirty="0"/>
              <a:t>We will discuss these briefly later in the course</a:t>
            </a:r>
          </a:p>
          <a:p>
            <a:pPr lvl="1"/>
            <a:r>
              <a:rPr lang="en-US" dirty="0"/>
              <a:t>Allows us to do more powerful statistics, such as hypothesis testing</a:t>
            </a:r>
          </a:p>
          <a:p>
            <a:r>
              <a:rPr lang="en-US" dirty="0"/>
              <a:t>However, the mean is not ”robust to outliers”</a:t>
            </a:r>
          </a:p>
          <a:p>
            <a:pPr lvl="1"/>
            <a:r>
              <a:rPr lang="en-US" dirty="0"/>
              <a:t>If one of our values was accidentally recorded with a large error (say by a factor of 10), this would greatly impact the mean</a:t>
            </a:r>
          </a:p>
          <a:p>
            <a:r>
              <a:rPr lang="en-US" dirty="0"/>
              <a:t>The median, by contrast, is very robust to outliers</a:t>
            </a:r>
          </a:p>
          <a:p>
            <a:pPr lvl="1"/>
            <a:r>
              <a:rPr lang="en-US" dirty="0"/>
              <a:t>Even multiplying a value by a factor of 10 in error might not change the median at all</a:t>
            </a:r>
          </a:p>
        </p:txBody>
      </p:sp>
    </p:spTree>
    <p:extLst>
      <p:ext uri="{BB962C8B-B14F-4D97-AF65-F5344CB8AC3E}">
        <p14:creationId xmlns:p14="http://schemas.microsoft.com/office/powerpoint/2010/main" val="1142751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002B0-F25E-FB4C-9100-FA5A5F2D0020}"/>
              </a:ext>
            </a:extLst>
          </p:cNvPr>
          <p:cNvSpPr>
            <a:spLocks noGrp="1"/>
          </p:cNvSpPr>
          <p:nvPr>
            <p:ph type="title"/>
          </p:nvPr>
        </p:nvSpPr>
        <p:spPr/>
        <p:txBody>
          <a:bodyPr/>
          <a:lstStyle/>
          <a:p>
            <a:r>
              <a:rPr lang="en-US" dirty="0"/>
              <a:t>Measures of spread</a:t>
            </a:r>
          </a:p>
        </p:txBody>
      </p:sp>
      <p:sp>
        <p:nvSpPr>
          <p:cNvPr id="3" name="Content Placeholder 2">
            <a:extLst>
              <a:ext uri="{FF2B5EF4-FFF2-40B4-BE49-F238E27FC236}">
                <a16:creationId xmlns:a16="http://schemas.microsoft.com/office/drawing/2014/main" id="{A7DC4E64-E116-1C43-9C01-E7F0E76A255D}"/>
              </a:ext>
            </a:extLst>
          </p:cNvPr>
          <p:cNvSpPr>
            <a:spLocks noGrp="1"/>
          </p:cNvSpPr>
          <p:nvPr>
            <p:ph idx="1"/>
          </p:nvPr>
        </p:nvSpPr>
        <p:spPr/>
        <p:txBody>
          <a:bodyPr>
            <a:normAutofit lnSpcReduction="10000"/>
          </a:bodyPr>
          <a:lstStyle/>
          <a:p>
            <a:r>
              <a:rPr lang="en-US" dirty="0"/>
              <a:t>As well as knowing what a “typical” value in our data set looks like, we should also ask how representative this typical value is of the data set</a:t>
            </a:r>
          </a:p>
          <a:p>
            <a:r>
              <a:rPr lang="en-US" dirty="0"/>
              <a:t>To do this, we can measure the “spread” of the data: how far is a value in the data set from our average</a:t>
            </a:r>
          </a:p>
          <a:p>
            <a:r>
              <a:rPr lang="en-US" dirty="0"/>
              <a:t>There are two ways to do this:</a:t>
            </a:r>
          </a:p>
          <a:p>
            <a:pPr lvl="1"/>
            <a:r>
              <a:rPr lang="en-US" dirty="0"/>
              <a:t>Measure the </a:t>
            </a:r>
            <a:r>
              <a:rPr lang="en-US" i="1" dirty="0"/>
              <a:t>standard deviation</a:t>
            </a:r>
            <a:r>
              <a:rPr lang="en-US" dirty="0"/>
              <a:t>. Roughly speaking, this is the average distance of a data point from the mean of the data. This makes most sense when we are working with the mean.</a:t>
            </a:r>
          </a:p>
          <a:p>
            <a:pPr lvl="1"/>
            <a:r>
              <a:rPr lang="en-US" dirty="0"/>
              <a:t>Measure the </a:t>
            </a:r>
            <a:r>
              <a:rPr lang="en-US" i="1" dirty="0"/>
              <a:t>interquartile range.</a:t>
            </a:r>
            <a:r>
              <a:rPr lang="en-US" dirty="0"/>
              <a:t> This is the spread of the “middle half” of the data. This makes most sense when we are working with the median.</a:t>
            </a:r>
          </a:p>
        </p:txBody>
      </p:sp>
    </p:spTree>
    <p:extLst>
      <p:ext uri="{BB962C8B-B14F-4D97-AF65-F5344CB8AC3E}">
        <p14:creationId xmlns:p14="http://schemas.microsoft.com/office/powerpoint/2010/main" val="1134908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771ED-3FCE-7044-84C1-2141C1E5DC60}"/>
              </a:ext>
            </a:extLst>
          </p:cNvPr>
          <p:cNvSpPr>
            <a:spLocks noGrp="1"/>
          </p:cNvSpPr>
          <p:nvPr>
            <p:ph type="title"/>
          </p:nvPr>
        </p:nvSpPr>
        <p:spPr/>
        <p:txBody>
          <a:bodyPr/>
          <a:lstStyle/>
          <a:p>
            <a:r>
              <a:rPr lang="en-US" dirty="0"/>
              <a:t>The standard deviation</a:t>
            </a:r>
          </a:p>
        </p:txBody>
      </p:sp>
      <p:sp>
        <p:nvSpPr>
          <p:cNvPr id="3" name="Content Placeholder 2">
            <a:extLst>
              <a:ext uri="{FF2B5EF4-FFF2-40B4-BE49-F238E27FC236}">
                <a16:creationId xmlns:a16="http://schemas.microsoft.com/office/drawing/2014/main" id="{5F49FCCB-BC81-444F-86AD-410691EBF43E}"/>
              </a:ext>
            </a:extLst>
          </p:cNvPr>
          <p:cNvSpPr>
            <a:spLocks noGrp="1"/>
          </p:cNvSpPr>
          <p:nvPr>
            <p:ph idx="1"/>
          </p:nvPr>
        </p:nvSpPr>
        <p:spPr/>
        <p:txBody>
          <a:bodyPr/>
          <a:lstStyle/>
          <a:p>
            <a:r>
              <a:rPr lang="en-US" dirty="0"/>
              <a:t>The standard deviation is computed by taking the sum of the squares of the difference between each data point and the mean, dividing by the number of data points, and then taking the square root</a:t>
            </a:r>
          </a:p>
          <a:p>
            <a:r>
              <a:rPr lang="en-US" dirty="0"/>
              <a:t>In R, we can do</a:t>
            </a:r>
            <a:br>
              <a:rPr lang="en-US" dirty="0"/>
            </a:br>
            <a:r>
              <a:rPr lang="en-US" sz="2000" dirty="0" err="1">
                <a:latin typeface="JetBrains Mono" panose="020B0509020102050004" pitchFamily="49" charset="77"/>
              </a:rPr>
              <a:t>sd</a:t>
            </a:r>
            <a:r>
              <a:rPr lang="en-US" sz="2000" dirty="0">
                <a:latin typeface="JetBrains Mono" panose="020B0509020102050004" pitchFamily="49" charset="77"/>
              </a:rPr>
              <a:t>(</a:t>
            </a:r>
            <a:r>
              <a:rPr lang="en-US" sz="2000" dirty="0" err="1">
                <a:latin typeface="JetBrains Mono" panose="020B0509020102050004" pitchFamily="49" charset="77"/>
              </a:rPr>
              <a:t>th_chow_chol</a:t>
            </a:r>
            <a:r>
              <a:rPr lang="en-US" sz="2000" dirty="0">
                <a:latin typeface="JetBrains Mono" panose="020B0509020102050004" pitchFamily="49" charset="77"/>
              </a:rPr>
              <a:t>)</a:t>
            </a:r>
          </a:p>
          <a:p>
            <a:r>
              <a:rPr lang="en-US" dirty="0"/>
              <a:t>What is the standard deviation of the cholesterol in the TH HF group? </a:t>
            </a:r>
          </a:p>
        </p:txBody>
      </p:sp>
    </p:spTree>
    <p:extLst>
      <p:ext uri="{BB962C8B-B14F-4D97-AF65-F5344CB8AC3E}">
        <p14:creationId xmlns:p14="http://schemas.microsoft.com/office/powerpoint/2010/main" val="3776478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E3D15-6D56-C443-B4E3-C8C50AB00A0A}"/>
              </a:ext>
            </a:extLst>
          </p:cNvPr>
          <p:cNvSpPr>
            <a:spLocks noGrp="1"/>
          </p:cNvSpPr>
          <p:nvPr>
            <p:ph type="title"/>
          </p:nvPr>
        </p:nvSpPr>
        <p:spPr/>
        <p:txBody>
          <a:bodyPr/>
          <a:lstStyle/>
          <a:p>
            <a:r>
              <a:rPr lang="en-US" dirty="0"/>
              <a:t>The interquartile range</a:t>
            </a:r>
          </a:p>
        </p:txBody>
      </p:sp>
      <p:sp>
        <p:nvSpPr>
          <p:cNvPr id="3" name="Content Placeholder 2">
            <a:extLst>
              <a:ext uri="{FF2B5EF4-FFF2-40B4-BE49-F238E27FC236}">
                <a16:creationId xmlns:a16="http://schemas.microsoft.com/office/drawing/2014/main" id="{B4B2C981-C3BF-7E41-B4D1-751F21225EFC}"/>
              </a:ext>
            </a:extLst>
          </p:cNvPr>
          <p:cNvSpPr>
            <a:spLocks noGrp="1"/>
          </p:cNvSpPr>
          <p:nvPr>
            <p:ph idx="1"/>
          </p:nvPr>
        </p:nvSpPr>
        <p:spPr/>
        <p:txBody>
          <a:bodyPr/>
          <a:lstStyle/>
          <a:p>
            <a:r>
              <a:rPr lang="en-US" dirty="0"/>
              <a:t>The interquartile range is the difference between the value that is the 25</a:t>
            </a:r>
            <a:r>
              <a:rPr lang="en-US" baseline="30000" dirty="0"/>
              <a:t>th</a:t>
            </a:r>
            <a:r>
              <a:rPr lang="en-US" dirty="0"/>
              <a:t> percentile and the 75</a:t>
            </a:r>
            <a:r>
              <a:rPr lang="en-US" baseline="30000" dirty="0"/>
              <a:t>th</a:t>
            </a:r>
            <a:r>
              <a:rPr lang="en-US" dirty="0"/>
              <a:t> percentile in the data</a:t>
            </a:r>
          </a:p>
          <a:p>
            <a:r>
              <a:rPr lang="en-US" dirty="0"/>
              <a:t>Experiment with the following in R:</a:t>
            </a:r>
            <a:br>
              <a:rPr lang="en-US" dirty="0"/>
            </a:br>
            <a:r>
              <a:rPr lang="en-US" sz="2000" dirty="0">
                <a:latin typeface="JetBrains Mono" panose="020B0509020102050004" pitchFamily="49" charset="77"/>
              </a:rPr>
              <a:t>quantile(</a:t>
            </a:r>
            <a:r>
              <a:rPr lang="en-US" sz="2000" dirty="0" err="1">
                <a:latin typeface="JetBrains Mono" panose="020B0509020102050004" pitchFamily="49" charset="77"/>
              </a:rPr>
              <a:t>th_chow_chol</a:t>
            </a:r>
            <a:r>
              <a:rPr lang="en-US" sz="2000" dirty="0">
                <a:latin typeface="JetBrains Mono" panose="020B0509020102050004" pitchFamily="49" charset="77"/>
              </a:rPr>
              <a:t>, 0.25)</a:t>
            </a:r>
            <a:br>
              <a:rPr lang="en-US" sz="2000" dirty="0">
                <a:latin typeface="JetBrains Mono" panose="020B0509020102050004" pitchFamily="49" charset="77"/>
              </a:rPr>
            </a:br>
            <a:r>
              <a:rPr lang="en-US" sz="2000" dirty="0">
                <a:latin typeface="JetBrains Mono" panose="020B0509020102050004" pitchFamily="49" charset="77"/>
              </a:rPr>
              <a:t>quantile(</a:t>
            </a:r>
            <a:r>
              <a:rPr lang="en-US" sz="2000" dirty="0" err="1">
                <a:latin typeface="JetBrains Mono" panose="020B0509020102050004" pitchFamily="49" charset="77"/>
              </a:rPr>
              <a:t>th_chow_chol</a:t>
            </a:r>
            <a:r>
              <a:rPr lang="en-US" sz="2000" dirty="0">
                <a:latin typeface="JetBrains Mono" panose="020B0509020102050004" pitchFamily="49" charset="77"/>
              </a:rPr>
              <a:t>, 0.75)</a:t>
            </a:r>
            <a:br>
              <a:rPr lang="en-US" sz="2000" dirty="0">
                <a:latin typeface="JetBrains Mono" panose="020B0509020102050004" pitchFamily="49" charset="77"/>
              </a:rPr>
            </a:br>
            <a:r>
              <a:rPr lang="en-US" sz="2000" dirty="0">
                <a:latin typeface="JetBrains Mono" panose="020B0509020102050004" pitchFamily="49" charset="77"/>
              </a:rPr>
              <a:t>IQR(</a:t>
            </a:r>
            <a:r>
              <a:rPr lang="en-US" sz="2000" dirty="0" err="1">
                <a:latin typeface="JetBrains Mono" panose="020B0509020102050004" pitchFamily="49" charset="77"/>
              </a:rPr>
              <a:t>th_chow_chol</a:t>
            </a:r>
            <a:r>
              <a:rPr lang="en-US" sz="2000" dirty="0">
                <a:latin typeface="JetBrains Mono" panose="020B0509020102050004" pitchFamily="49" charset="77"/>
              </a:rPr>
              <a:t>)</a:t>
            </a:r>
            <a:endParaRPr lang="en-US" dirty="0"/>
          </a:p>
          <a:p>
            <a:r>
              <a:rPr lang="en-US" dirty="0"/>
              <a:t>Note that the IQR is the difference between the first two values.</a:t>
            </a:r>
          </a:p>
          <a:p>
            <a:r>
              <a:rPr lang="en-US" dirty="0"/>
              <a:t>What is the IQR for cholesterol in the TH HF group?</a:t>
            </a:r>
          </a:p>
        </p:txBody>
      </p:sp>
    </p:spTree>
    <p:extLst>
      <p:ext uri="{BB962C8B-B14F-4D97-AF65-F5344CB8AC3E}">
        <p14:creationId xmlns:p14="http://schemas.microsoft.com/office/powerpoint/2010/main" val="3922288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78963-BB7A-8F4C-AFAC-E0578234E7E8}"/>
              </a:ext>
            </a:extLst>
          </p:cNvPr>
          <p:cNvSpPr>
            <a:spLocks noGrp="1"/>
          </p:cNvSpPr>
          <p:nvPr>
            <p:ph type="title"/>
          </p:nvPr>
        </p:nvSpPr>
        <p:spPr/>
        <p:txBody>
          <a:bodyPr/>
          <a:lstStyle/>
          <a:p>
            <a:r>
              <a:rPr lang="en-US" dirty="0"/>
              <a:t>Exploring quantitative data</a:t>
            </a:r>
          </a:p>
        </p:txBody>
      </p:sp>
      <p:sp>
        <p:nvSpPr>
          <p:cNvPr id="3" name="Content Placeholder 2">
            <a:extLst>
              <a:ext uri="{FF2B5EF4-FFF2-40B4-BE49-F238E27FC236}">
                <a16:creationId xmlns:a16="http://schemas.microsoft.com/office/drawing/2014/main" id="{F0CDEC6E-6F12-ED48-9866-7CF7BCABDDF1}"/>
              </a:ext>
            </a:extLst>
          </p:cNvPr>
          <p:cNvSpPr>
            <a:spLocks noGrp="1"/>
          </p:cNvSpPr>
          <p:nvPr>
            <p:ph idx="1"/>
          </p:nvPr>
        </p:nvSpPr>
        <p:spPr/>
        <p:txBody>
          <a:bodyPr/>
          <a:lstStyle/>
          <a:p>
            <a:r>
              <a:rPr lang="en-US" dirty="0"/>
              <a:t>Remember quantitative data are </a:t>
            </a:r>
            <a:r>
              <a:rPr lang="en-US" i="1" dirty="0"/>
              <a:t>numerical</a:t>
            </a:r>
            <a:r>
              <a:rPr lang="en-US" dirty="0"/>
              <a:t> data</a:t>
            </a:r>
          </a:p>
          <a:p>
            <a:pPr lvl="1"/>
            <a:r>
              <a:rPr lang="en-US" dirty="0"/>
              <a:t>Typically represent a measure of some quantity</a:t>
            </a:r>
          </a:p>
          <a:p>
            <a:r>
              <a:rPr lang="en-US" dirty="0"/>
              <a:t>Given a set of quantitative data, questions we might ask are:</a:t>
            </a:r>
          </a:p>
          <a:p>
            <a:pPr lvl="1"/>
            <a:r>
              <a:rPr lang="en-US" dirty="0"/>
              <a:t>What is a </a:t>
            </a:r>
            <a:r>
              <a:rPr lang="en-US" i="1" dirty="0"/>
              <a:t>typical value</a:t>
            </a:r>
            <a:r>
              <a:rPr lang="en-US" dirty="0"/>
              <a:t> of the data?</a:t>
            </a:r>
          </a:p>
          <a:p>
            <a:pPr lvl="1"/>
            <a:r>
              <a:rPr lang="en-US" dirty="0"/>
              <a:t>How spread out are the data around the typical value?</a:t>
            </a:r>
          </a:p>
          <a:p>
            <a:r>
              <a:rPr lang="en-US" dirty="0"/>
              <a:t>We can do this both numerically and visually</a:t>
            </a:r>
          </a:p>
          <a:p>
            <a:pPr lvl="1"/>
            <a:r>
              <a:rPr lang="en-US" dirty="0"/>
              <a:t>Both can give us an initial “feel” for the data</a:t>
            </a:r>
          </a:p>
        </p:txBody>
      </p:sp>
    </p:spTree>
    <p:extLst>
      <p:ext uri="{BB962C8B-B14F-4D97-AF65-F5344CB8AC3E}">
        <p14:creationId xmlns:p14="http://schemas.microsoft.com/office/powerpoint/2010/main" val="3572733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5043C-3FAB-FC49-9906-75494345367C}"/>
              </a:ext>
            </a:extLst>
          </p:cNvPr>
          <p:cNvSpPr>
            <a:spLocks noGrp="1"/>
          </p:cNvSpPr>
          <p:nvPr>
            <p:ph type="title"/>
          </p:nvPr>
        </p:nvSpPr>
        <p:spPr/>
        <p:txBody>
          <a:bodyPr/>
          <a:lstStyle/>
          <a:p>
            <a:r>
              <a:rPr lang="en-US" dirty="0"/>
              <a:t>Aside: Data wrangling</a:t>
            </a:r>
          </a:p>
        </p:txBody>
      </p:sp>
      <p:sp>
        <p:nvSpPr>
          <p:cNvPr id="3" name="Content Placeholder 2">
            <a:extLst>
              <a:ext uri="{FF2B5EF4-FFF2-40B4-BE49-F238E27FC236}">
                <a16:creationId xmlns:a16="http://schemas.microsoft.com/office/drawing/2014/main" id="{DC5F9395-65EE-C149-A531-2D5984A0E12C}"/>
              </a:ext>
            </a:extLst>
          </p:cNvPr>
          <p:cNvSpPr>
            <a:spLocks noGrp="1"/>
          </p:cNvSpPr>
          <p:nvPr>
            <p:ph idx="1"/>
          </p:nvPr>
        </p:nvSpPr>
        <p:spPr/>
        <p:txBody>
          <a:bodyPr/>
          <a:lstStyle/>
          <a:p>
            <a:r>
              <a:rPr lang="en-US" dirty="0"/>
              <a:t>It’s common to find that a large portion of the time you spend in data analysis is in getting the data into a form where the software can perform the analysis</a:t>
            </a:r>
          </a:p>
          <a:p>
            <a:r>
              <a:rPr lang="en-US" dirty="0"/>
              <a:t>Informally known as </a:t>
            </a:r>
            <a:r>
              <a:rPr lang="en-US" i="1" dirty="0"/>
              <a:t>“data wrangling”</a:t>
            </a:r>
            <a:endParaRPr lang="en-US" dirty="0"/>
          </a:p>
          <a:p>
            <a:r>
              <a:rPr lang="en-US" dirty="0"/>
              <a:t>Can be a frustrating, time-consuming, boring part of data analysis…</a:t>
            </a:r>
          </a:p>
          <a:p>
            <a:r>
              <a:rPr lang="en-US" dirty="0"/>
              <a:t>Recently, Hadley Wickham, a statistician from New Zealand, developed a collection of R </a:t>
            </a:r>
            <a:r>
              <a:rPr lang="en-US" i="1" dirty="0"/>
              <a:t>packages </a:t>
            </a:r>
            <a:r>
              <a:rPr lang="en-US" dirty="0"/>
              <a:t>for data wrangling, collectively known as the </a:t>
            </a:r>
            <a:r>
              <a:rPr lang="en-US" i="1" dirty="0" err="1"/>
              <a:t>tidyverse</a:t>
            </a:r>
            <a:endParaRPr lang="en-US" dirty="0"/>
          </a:p>
          <a:p>
            <a:pPr lvl="1"/>
            <a:r>
              <a:rPr lang="en-US" dirty="0"/>
              <a:t>Make your data </a:t>
            </a:r>
            <a:r>
              <a:rPr lang="en-US" i="1" dirty="0"/>
              <a:t>tidy</a:t>
            </a:r>
            <a:r>
              <a:rPr lang="en-US" dirty="0"/>
              <a:t> </a:t>
            </a:r>
          </a:p>
        </p:txBody>
      </p:sp>
    </p:spTree>
    <p:extLst>
      <p:ext uri="{BB962C8B-B14F-4D97-AF65-F5344CB8AC3E}">
        <p14:creationId xmlns:p14="http://schemas.microsoft.com/office/powerpoint/2010/main" val="3193147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3BFC0-5ADF-0B49-99D2-D0DB4D8DA197}"/>
              </a:ext>
            </a:extLst>
          </p:cNvPr>
          <p:cNvSpPr>
            <a:spLocks noGrp="1"/>
          </p:cNvSpPr>
          <p:nvPr>
            <p:ph type="title"/>
          </p:nvPr>
        </p:nvSpPr>
        <p:spPr/>
        <p:txBody>
          <a:bodyPr/>
          <a:lstStyle/>
          <a:p>
            <a:r>
              <a:rPr lang="en-US" dirty="0"/>
              <a:t>Introducing the </a:t>
            </a:r>
            <a:r>
              <a:rPr lang="en-US" dirty="0" err="1"/>
              <a:t>tidyverse</a:t>
            </a:r>
            <a:endParaRPr lang="en-US" dirty="0"/>
          </a:p>
        </p:txBody>
      </p:sp>
      <p:sp>
        <p:nvSpPr>
          <p:cNvPr id="3" name="Content Placeholder 2">
            <a:extLst>
              <a:ext uri="{FF2B5EF4-FFF2-40B4-BE49-F238E27FC236}">
                <a16:creationId xmlns:a16="http://schemas.microsoft.com/office/drawing/2014/main" id="{266E0544-6862-3744-B0E7-3BEF51BB3F42}"/>
              </a:ext>
            </a:extLst>
          </p:cNvPr>
          <p:cNvSpPr>
            <a:spLocks noGrp="1"/>
          </p:cNvSpPr>
          <p:nvPr>
            <p:ph idx="1"/>
          </p:nvPr>
        </p:nvSpPr>
        <p:spPr/>
        <p:txBody>
          <a:bodyPr/>
          <a:lstStyle/>
          <a:p>
            <a:r>
              <a:rPr lang="en-US" dirty="0"/>
              <a:t>Open R studio</a:t>
            </a:r>
          </a:p>
          <a:p>
            <a:r>
              <a:rPr lang="en-US" dirty="0"/>
              <a:t>Under the “Tools” menu, choose “Install Packages”</a:t>
            </a:r>
          </a:p>
          <a:p>
            <a:r>
              <a:rPr lang="en-US" dirty="0"/>
              <a:t>In the “Packages” field, type “</a:t>
            </a:r>
            <a:r>
              <a:rPr lang="en-US" dirty="0" err="1"/>
              <a:t>Tidyverse</a:t>
            </a:r>
            <a:r>
              <a:rPr lang="en-US" dirty="0"/>
              <a:t>”</a:t>
            </a:r>
          </a:p>
          <a:p>
            <a:r>
              <a:rPr lang="en-US" dirty="0"/>
              <a:t>Leave the other fields as the default values and press “Install”</a:t>
            </a:r>
          </a:p>
          <a:p>
            <a:r>
              <a:rPr lang="en-US" dirty="0"/>
              <a:t>This will install the </a:t>
            </a:r>
            <a:r>
              <a:rPr lang="en-US" i="1" dirty="0" err="1"/>
              <a:t>tidyverse</a:t>
            </a:r>
            <a:r>
              <a:rPr lang="en-US" dirty="0"/>
              <a:t> package</a:t>
            </a:r>
          </a:p>
          <a:p>
            <a:r>
              <a:rPr lang="en-US" dirty="0"/>
              <a:t>You only need to do this step once; if you exit R and restart, the package will still be installed</a:t>
            </a:r>
          </a:p>
        </p:txBody>
      </p:sp>
    </p:spTree>
    <p:extLst>
      <p:ext uri="{BB962C8B-B14F-4D97-AF65-F5344CB8AC3E}">
        <p14:creationId xmlns:p14="http://schemas.microsoft.com/office/powerpoint/2010/main" val="2289098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01125-5989-264F-9040-53B1DD5F091D}"/>
              </a:ext>
            </a:extLst>
          </p:cNvPr>
          <p:cNvSpPr>
            <a:spLocks noGrp="1"/>
          </p:cNvSpPr>
          <p:nvPr>
            <p:ph type="title"/>
          </p:nvPr>
        </p:nvSpPr>
        <p:spPr/>
        <p:txBody>
          <a:bodyPr/>
          <a:lstStyle/>
          <a:p>
            <a:r>
              <a:rPr lang="en-US" dirty="0"/>
              <a:t>Loading the library</a:t>
            </a:r>
          </a:p>
        </p:txBody>
      </p:sp>
      <p:sp>
        <p:nvSpPr>
          <p:cNvPr id="3" name="Content Placeholder 2">
            <a:extLst>
              <a:ext uri="{FF2B5EF4-FFF2-40B4-BE49-F238E27FC236}">
                <a16:creationId xmlns:a16="http://schemas.microsoft.com/office/drawing/2014/main" id="{F0B612D8-C5A9-4B45-88EB-87FAF3B4C41D}"/>
              </a:ext>
            </a:extLst>
          </p:cNvPr>
          <p:cNvSpPr>
            <a:spLocks noGrp="1"/>
          </p:cNvSpPr>
          <p:nvPr>
            <p:ph idx="1"/>
          </p:nvPr>
        </p:nvSpPr>
        <p:spPr/>
        <p:txBody>
          <a:bodyPr>
            <a:normAutofit fontScale="92500" lnSpcReduction="20000"/>
          </a:bodyPr>
          <a:lstStyle/>
          <a:p>
            <a:r>
              <a:rPr lang="en-US" dirty="0"/>
              <a:t>We’ll put the code for today’s work in a script</a:t>
            </a:r>
          </a:p>
          <a:p>
            <a:r>
              <a:rPr lang="en-US" dirty="0"/>
              <a:t>This means we can easily save our work, and redo the same analysis later</a:t>
            </a:r>
          </a:p>
          <a:p>
            <a:r>
              <a:rPr lang="en-US" dirty="0"/>
              <a:t>In RStudio, select “File”, “New File”, and “R Script”</a:t>
            </a:r>
          </a:p>
          <a:p>
            <a:r>
              <a:rPr lang="en-US" dirty="0"/>
              <a:t>This will create a new tab in the top left, labelled “Untitled”</a:t>
            </a:r>
          </a:p>
          <a:p>
            <a:pPr lvl="1"/>
            <a:r>
              <a:rPr lang="en-US" dirty="0"/>
              <a:t>You can save it with a meaningful name in a folder of your choosing at any time</a:t>
            </a:r>
          </a:p>
          <a:p>
            <a:r>
              <a:rPr lang="en-US" dirty="0"/>
              <a:t>In the new script, enter the code</a:t>
            </a:r>
            <a:br>
              <a:rPr lang="en-US" dirty="0"/>
            </a:br>
            <a:r>
              <a:rPr lang="en-US" dirty="0">
                <a:latin typeface="JetBrains Mono" panose="020B0509020102050004" pitchFamily="49" charset="77"/>
              </a:rPr>
              <a:t>library(</a:t>
            </a:r>
            <a:r>
              <a:rPr lang="en-US" dirty="0" err="1">
                <a:latin typeface="JetBrains Mono" panose="020B0509020102050004" pitchFamily="49" charset="77"/>
              </a:rPr>
              <a:t>tidyverse</a:t>
            </a:r>
            <a:r>
              <a:rPr lang="en-US" dirty="0">
                <a:latin typeface="JetBrains Mono" panose="020B0509020102050004" pitchFamily="49" charset="77"/>
              </a:rPr>
              <a:t>)</a:t>
            </a:r>
          </a:p>
          <a:p>
            <a:r>
              <a:rPr lang="en-US" dirty="0"/>
              <a:t>This will load the library into the current session, so its functionality will be available</a:t>
            </a:r>
          </a:p>
          <a:p>
            <a:pPr lvl="1"/>
            <a:r>
              <a:rPr lang="en-US" dirty="0"/>
              <a:t>We need to do this once per session in which we need the library</a:t>
            </a:r>
          </a:p>
          <a:p>
            <a:r>
              <a:rPr lang="en-US" dirty="0"/>
              <a:t>Click next to this command in the script, and press the “Run” button</a:t>
            </a:r>
          </a:p>
        </p:txBody>
      </p:sp>
    </p:spTree>
    <p:extLst>
      <p:ext uri="{BB962C8B-B14F-4D97-AF65-F5344CB8AC3E}">
        <p14:creationId xmlns:p14="http://schemas.microsoft.com/office/powerpoint/2010/main" val="414477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1BC67-238F-D547-B24A-57352AB2E5AC}"/>
              </a:ext>
            </a:extLst>
          </p:cNvPr>
          <p:cNvSpPr>
            <a:spLocks noGrp="1"/>
          </p:cNvSpPr>
          <p:nvPr>
            <p:ph type="title"/>
          </p:nvPr>
        </p:nvSpPr>
        <p:spPr/>
        <p:txBody>
          <a:bodyPr/>
          <a:lstStyle/>
          <a:p>
            <a:r>
              <a:rPr lang="en-US" dirty="0"/>
              <a:t>Loading some sample data</a:t>
            </a:r>
          </a:p>
        </p:txBody>
      </p:sp>
      <p:sp>
        <p:nvSpPr>
          <p:cNvPr id="3" name="Content Placeholder 2">
            <a:extLst>
              <a:ext uri="{FF2B5EF4-FFF2-40B4-BE49-F238E27FC236}">
                <a16:creationId xmlns:a16="http://schemas.microsoft.com/office/drawing/2014/main" id="{D5FEB7FC-9670-BD4A-8E27-9B3B60FF738B}"/>
              </a:ext>
            </a:extLst>
          </p:cNvPr>
          <p:cNvSpPr>
            <a:spLocks noGrp="1"/>
          </p:cNvSpPr>
          <p:nvPr>
            <p:ph idx="1"/>
          </p:nvPr>
        </p:nvSpPr>
        <p:spPr/>
        <p:txBody>
          <a:bodyPr>
            <a:normAutofit fontScale="92500" lnSpcReduction="10000"/>
          </a:bodyPr>
          <a:lstStyle/>
          <a:p>
            <a:r>
              <a:rPr lang="en-US" dirty="0"/>
              <a:t>We’ll load a data set that we’ll use frequently throughout this course</a:t>
            </a:r>
          </a:p>
          <a:p>
            <a:r>
              <a:rPr lang="en-US" dirty="0"/>
              <a:t>This data set comprises metabolic data from a mouse experiment in Dr. Kim’s lab</a:t>
            </a:r>
          </a:p>
          <a:p>
            <a:r>
              <a:rPr lang="en-US" dirty="0"/>
              <a:t>Two strains of mouse, C57BL/6 (“B6”) and Tallyho (“TH”) were fed three different diets (standard Chow, the control; a low-fat, high-calorie diet ”LF”, and a high-fat diet “HF”)</a:t>
            </a:r>
          </a:p>
          <a:p>
            <a:r>
              <a:rPr lang="en-US" dirty="0"/>
              <a:t>Various metabolic measurements were taken from each mouse after 16 weeks on the diet</a:t>
            </a:r>
          </a:p>
          <a:p>
            <a:r>
              <a:rPr lang="en-US" dirty="0"/>
              <a:t>Load the data with the </a:t>
            </a:r>
            <a:r>
              <a:rPr lang="en-US" dirty="0" err="1"/>
              <a:t>tidyverse</a:t>
            </a:r>
            <a:r>
              <a:rPr lang="en-US" dirty="0"/>
              <a:t> </a:t>
            </a:r>
            <a:r>
              <a:rPr lang="en-US" dirty="0" err="1">
                <a:latin typeface="JetBrains Mono" panose="020B0509020102050004" pitchFamily="49" charset="77"/>
              </a:rPr>
              <a:t>read_csv</a:t>
            </a:r>
            <a:r>
              <a:rPr lang="en-US" dirty="0"/>
              <a:t> function</a:t>
            </a:r>
            <a:br>
              <a:rPr lang="en-US" dirty="0"/>
            </a:br>
            <a:br>
              <a:rPr lang="en-US" dirty="0"/>
            </a:br>
            <a:r>
              <a:rPr lang="en-US" sz="1500" dirty="0">
                <a:latin typeface="JetBrains Mono" panose="020B0509020102050004" pitchFamily="49" charset="77"/>
              </a:rPr>
              <a:t>met &lt;- </a:t>
            </a:r>
            <a:r>
              <a:rPr lang="en-US" sz="1500" dirty="0" err="1">
                <a:latin typeface="JetBrains Mono" panose="020B0509020102050004" pitchFamily="49" charset="77"/>
              </a:rPr>
              <a:t>read_csv</a:t>
            </a:r>
            <a:r>
              <a:rPr lang="en-US" sz="1500" dirty="0">
                <a:latin typeface="JetBrains Mono" panose="020B0509020102050004" pitchFamily="49" charset="77"/>
              </a:rPr>
              <a:t>("https://</a:t>
            </a:r>
            <a:r>
              <a:rPr lang="en-US" sz="1500" dirty="0" err="1">
                <a:latin typeface="JetBrains Mono" panose="020B0509020102050004" pitchFamily="49" charset="77"/>
              </a:rPr>
              <a:t>denvirlab.marshall.edu</a:t>
            </a:r>
            <a:r>
              <a:rPr lang="en-US" sz="1500" dirty="0">
                <a:latin typeface="JetBrains Mono" panose="020B0509020102050004" pitchFamily="49" charset="77"/>
              </a:rPr>
              <a:t>/BMR617-2021/data/TH-B6-metabolic.csv")</a:t>
            </a:r>
          </a:p>
        </p:txBody>
      </p:sp>
    </p:spTree>
    <p:extLst>
      <p:ext uri="{BB962C8B-B14F-4D97-AF65-F5344CB8AC3E}">
        <p14:creationId xmlns:p14="http://schemas.microsoft.com/office/powerpoint/2010/main" val="483624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647A6-393F-9841-8423-2BD845F2E8BA}"/>
              </a:ext>
            </a:extLst>
          </p:cNvPr>
          <p:cNvSpPr>
            <a:spLocks noGrp="1"/>
          </p:cNvSpPr>
          <p:nvPr>
            <p:ph type="title"/>
          </p:nvPr>
        </p:nvSpPr>
        <p:spPr/>
        <p:txBody>
          <a:bodyPr/>
          <a:lstStyle/>
          <a:p>
            <a:r>
              <a:rPr lang="en-US" dirty="0" err="1"/>
              <a:t>Tidyverse</a:t>
            </a:r>
            <a:r>
              <a:rPr lang="en-US" dirty="0"/>
              <a:t> tables</a:t>
            </a:r>
          </a:p>
        </p:txBody>
      </p:sp>
      <p:sp>
        <p:nvSpPr>
          <p:cNvPr id="3" name="Content Placeholder 2">
            <a:extLst>
              <a:ext uri="{FF2B5EF4-FFF2-40B4-BE49-F238E27FC236}">
                <a16:creationId xmlns:a16="http://schemas.microsoft.com/office/drawing/2014/main" id="{99F1AB16-1C0B-0648-AF59-A6D94AF0972A}"/>
              </a:ext>
            </a:extLst>
          </p:cNvPr>
          <p:cNvSpPr>
            <a:spLocks noGrp="1"/>
          </p:cNvSpPr>
          <p:nvPr>
            <p:ph idx="1"/>
          </p:nvPr>
        </p:nvSpPr>
        <p:spPr/>
        <p:txBody>
          <a:bodyPr/>
          <a:lstStyle/>
          <a:p>
            <a:r>
              <a:rPr lang="en-US" dirty="0"/>
              <a:t>Run the command from the previous slide</a:t>
            </a:r>
          </a:p>
          <a:p>
            <a:r>
              <a:rPr lang="en-US" dirty="0"/>
              <a:t>This will create a new object in your environment called “met”</a:t>
            </a:r>
          </a:p>
          <a:p>
            <a:r>
              <a:rPr lang="en-US" dirty="0"/>
              <a:t>In RStudio, this appears in the “Environment” tab under “Data”</a:t>
            </a:r>
          </a:p>
          <a:p>
            <a:r>
              <a:rPr lang="en-US" dirty="0"/>
              <a:t>Click on “met” in the environment tab to view the data</a:t>
            </a:r>
          </a:p>
          <a:p>
            <a:r>
              <a:rPr lang="en-US" dirty="0"/>
              <a:t>This appears as a table in a tab next to your script</a:t>
            </a:r>
          </a:p>
          <a:p>
            <a:pPr lvl="1"/>
            <a:r>
              <a:rPr lang="en-US" dirty="0"/>
              <a:t>In </a:t>
            </a:r>
            <a:r>
              <a:rPr lang="en-US" dirty="0" err="1"/>
              <a:t>tidyverse</a:t>
            </a:r>
            <a:r>
              <a:rPr lang="en-US" dirty="0"/>
              <a:t>, this data type is called a “</a:t>
            </a:r>
            <a:r>
              <a:rPr lang="en-US" dirty="0" err="1"/>
              <a:t>tibble</a:t>
            </a:r>
            <a:r>
              <a:rPr lang="en-US" dirty="0"/>
              <a:t>”</a:t>
            </a:r>
          </a:p>
          <a:p>
            <a:r>
              <a:rPr lang="en-US" dirty="0"/>
              <a:t>In “Environment”, expand met by clicking on the small arrow next to the name</a:t>
            </a:r>
          </a:p>
          <a:p>
            <a:pPr lvl="1"/>
            <a:r>
              <a:rPr lang="en-US" dirty="0"/>
              <a:t>Note how it describes the types of each column</a:t>
            </a:r>
          </a:p>
        </p:txBody>
      </p:sp>
    </p:spTree>
    <p:extLst>
      <p:ext uri="{BB962C8B-B14F-4D97-AF65-F5344CB8AC3E}">
        <p14:creationId xmlns:p14="http://schemas.microsoft.com/office/powerpoint/2010/main" val="166497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C1719-6CDA-5C4D-8490-084B2CFE6B79}"/>
              </a:ext>
            </a:extLst>
          </p:cNvPr>
          <p:cNvSpPr>
            <a:spLocks noGrp="1"/>
          </p:cNvSpPr>
          <p:nvPr>
            <p:ph type="title"/>
          </p:nvPr>
        </p:nvSpPr>
        <p:spPr/>
        <p:txBody>
          <a:bodyPr/>
          <a:lstStyle/>
          <a:p>
            <a:r>
              <a:rPr lang="en-US" dirty="0"/>
              <a:t>Some simple data wrangling</a:t>
            </a:r>
          </a:p>
        </p:txBody>
      </p:sp>
      <p:sp>
        <p:nvSpPr>
          <p:cNvPr id="3" name="Content Placeholder 2">
            <a:extLst>
              <a:ext uri="{FF2B5EF4-FFF2-40B4-BE49-F238E27FC236}">
                <a16:creationId xmlns:a16="http://schemas.microsoft.com/office/drawing/2014/main" id="{B07A97C0-8827-A34D-B012-61C4CEE78DB4}"/>
              </a:ext>
            </a:extLst>
          </p:cNvPr>
          <p:cNvSpPr>
            <a:spLocks noGrp="1"/>
          </p:cNvSpPr>
          <p:nvPr>
            <p:ph idx="1"/>
          </p:nvPr>
        </p:nvSpPr>
        <p:spPr/>
        <p:txBody>
          <a:bodyPr>
            <a:normAutofit fontScale="77500" lnSpcReduction="20000"/>
          </a:bodyPr>
          <a:lstStyle/>
          <a:p>
            <a:r>
              <a:rPr lang="en-US" dirty="0"/>
              <a:t>Look at the “</a:t>
            </a:r>
            <a:r>
              <a:rPr lang="en-US" dirty="0" err="1"/>
              <a:t>MouseID</a:t>
            </a:r>
            <a:r>
              <a:rPr lang="en-US" dirty="0"/>
              <a:t>” column in the table</a:t>
            </a:r>
          </a:p>
          <a:p>
            <a:pPr lvl="1"/>
            <a:r>
              <a:rPr lang="en-US" dirty="0"/>
              <a:t>If you like, you can access this directly in your console by typing</a:t>
            </a:r>
            <a:br>
              <a:rPr lang="en-US" dirty="0"/>
            </a:br>
            <a:r>
              <a:rPr lang="en-US" dirty="0">
                <a:latin typeface="JetBrains Mono" panose="020B0509020102050004" pitchFamily="49" charset="77"/>
              </a:rPr>
              <a:t>met[ , “</a:t>
            </a:r>
            <a:r>
              <a:rPr lang="en-US" dirty="0" err="1">
                <a:latin typeface="JetBrains Mono" panose="020B0509020102050004" pitchFamily="49" charset="77"/>
              </a:rPr>
              <a:t>MouseID</a:t>
            </a:r>
            <a:r>
              <a:rPr lang="en-US" dirty="0">
                <a:latin typeface="JetBrains Mono" panose="020B0509020102050004" pitchFamily="49" charset="77"/>
              </a:rPr>
              <a:t>”]</a:t>
            </a:r>
          </a:p>
          <a:p>
            <a:r>
              <a:rPr lang="en-US" dirty="0"/>
              <a:t>Each ID contains three pieces of information</a:t>
            </a:r>
          </a:p>
          <a:p>
            <a:pPr lvl="1"/>
            <a:r>
              <a:rPr lang="en-US" dirty="0"/>
              <a:t>The strain, diet, and a numeric ID</a:t>
            </a:r>
          </a:p>
          <a:p>
            <a:r>
              <a:rPr lang="en-US" dirty="0"/>
              <a:t>To make the data “tidy”, we should separate these into three columns</a:t>
            </a:r>
          </a:p>
          <a:p>
            <a:r>
              <a:rPr lang="en-US" dirty="0"/>
              <a:t>Type the following into the console:</a:t>
            </a:r>
            <a:br>
              <a:rPr lang="en-US" dirty="0"/>
            </a:br>
            <a:r>
              <a:rPr lang="en-US" sz="2000" dirty="0">
                <a:latin typeface="JetBrains Mono" panose="020B0509020102050004" pitchFamily="49" charset="77"/>
              </a:rPr>
              <a:t>separate(met, "</a:t>
            </a:r>
            <a:r>
              <a:rPr lang="en-US" sz="2000" dirty="0" err="1">
                <a:latin typeface="JetBrains Mono" panose="020B0509020102050004" pitchFamily="49" charset="77"/>
              </a:rPr>
              <a:t>MouseID</a:t>
            </a:r>
            <a:r>
              <a:rPr lang="en-US" sz="2000" dirty="0">
                <a:latin typeface="JetBrains Mono" panose="020B0509020102050004" pitchFamily="49" charset="77"/>
              </a:rPr>
              <a:t>", </a:t>
            </a:r>
            <a:r>
              <a:rPr lang="en-US" sz="2000" dirty="0" err="1">
                <a:latin typeface="JetBrains Mono" panose="020B0509020102050004" pitchFamily="49" charset="77"/>
              </a:rPr>
              <a:t>sep</a:t>
            </a:r>
            <a:r>
              <a:rPr lang="en-US" sz="2000" dirty="0">
                <a:latin typeface="JetBrains Mono" panose="020B0509020102050004" pitchFamily="49" charset="77"/>
              </a:rPr>
              <a:t>="-", into=c("Strain", "Diet", "ID"))</a:t>
            </a:r>
          </a:p>
          <a:p>
            <a:r>
              <a:rPr lang="en-US" dirty="0"/>
              <a:t>When you’re convinced it gives you what you want, save it to the script</a:t>
            </a:r>
          </a:p>
          <a:p>
            <a:pPr lvl="1"/>
            <a:r>
              <a:rPr lang="en-US" dirty="0"/>
              <a:t>You can do this by selecting it in the “history” and pressing the “To Source” button</a:t>
            </a:r>
          </a:p>
          <a:p>
            <a:r>
              <a:rPr lang="en-US" dirty="0"/>
              <a:t>Edit the command in the source so that it stores the new version back in the met object:</a:t>
            </a:r>
            <a:br>
              <a:rPr lang="en-US" dirty="0"/>
            </a:br>
            <a:r>
              <a:rPr lang="en-US" sz="2100" dirty="0">
                <a:latin typeface="JetBrains Mono" panose="020B0509020102050004" pitchFamily="49" charset="77"/>
              </a:rPr>
              <a:t>met &lt;- separate(met, "</a:t>
            </a:r>
            <a:r>
              <a:rPr lang="en-US" sz="2100" dirty="0" err="1">
                <a:latin typeface="JetBrains Mono" panose="020B0509020102050004" pitchFamily="49" charset="77"/>
              </a:rPr>
              <a:t>MouseID</a:t>
            </a:r>
            <a:r>
              <a:rPr lang="en-US" sz="2100" dirty="0">
                <a:latin typeface="JetBrains Mono" panose="020B0509020102050004" pitchFamily="49" charset="77"/>
              </a:rPr>
              <a:t>", </a:t>
            </a:r>
            <a:r>
              <a:rPr lang="en-US" sz="2100" dirty="0" err="1">
                <a:latin typeface="JetBrains Mono" panose="020B0509020102050004" pitchFamily="49" charset="77"/>
              </a:rPr>
              <a:t>sep</a:t>
            </a:r>
            <a:r>
              <a:rPr lang="en-US" sz="2100" dirty="0">
                <a:latin typeface="JetBrains Mono" panose="020B0509020102050004" pitchFamily="49" charset="77"/>
              </a:rPr>
              <a:t>="-", into=c("Strain", "Diet", "ID"))</a:t>
            </a:r>
          </a:p>
          <a:p>
            <a:r>
              <a:rPr lang="en-US" sz="3100" dirty="0"/>
              <a:t>Run that command, and check met in the data viewer</a:t>
            </a:r>
          </a:p>
        </p:txBody>
      </p:sp>
    </p:spTree>
    <p:extLst>
      <p:ext uri="{BB962C8B-B14F-4D97-AF65-F5344CB8AC3E}">
        <p14:creationId xmlns:p14="http://schemas.microsoft.com/office/powerpoint/2010/main" val="1158251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9D94C-127F-A948-AD26-B386D2A78DE0}"/>
              </a:ext>
            </a:extLst>
          </p:cNvPr>
          <p:cNvSpPr>
            <a:spLocks noGrp="1"/>
          </p:cNvSpPr>
          <p:nvPr>
            <p:ph type="title"/>
          </p:nvPr>
        </p:nvSpPr>
        <p:spPr/>
        <p:txBody>
          <a:bodyPr/>
          <a:lstStyle/>
          <a:p>
            <a:r>
              <a:rPr lang="en-US" dirty="0"/>
              <a:t>Summary statistics</a:t>
            </a:r>
          </a:p>
        </p:txBody>
      </p:sp>
      <p:sp>
        <p:nvSpPr>
          <p:cNvPr id="3" name="Content Placeholder 2">
            <a:extLst>
              <a:ext uri="{FF2B5EF4-FFF2-40B4-BE49-F238E27FC236}">
                <a16:creationId xmlns:a16="http://schemas.microsoft.com/office/drawing/2014/main" id="{56E225AA-004F-0044-8A24-0BDBE0E02615}"/>
              </a:ext>
            </a:extLst>
          </p:cNvPr>
          <p:cNvSpPr>
            <a:spLocks noGrp="1"/>
          </p:cNvSpPr>
          <p:nvPr>
            <p:ph idx="1"/>
          </p:nvPr>
        </p:nvSpPr>
        <p:spPr/>
        <p:txBody>
          <a:bodyPr/>
          <a:lstStyle/>
          <a:p>
            <a:r>
              <a:rPr lang="en-US" dirty="0"/>
              <a:t>For quantitative data, we commonly consider two forms of </a:t>
            </a:r>
            <a:r>
              <a:rPr lang="en-US" i="1" dirty="0"/>
              <a:t>average</a:t>
            </a:r>
            <a:r>
              <a:rPr lang="en-US" dirty="0"/>
              <a:t>:</a:t>
            </a:r>
          </a:p>
          <a:p>
            <a:r>
              <a:rPr lang="en-US" dirty="0"/>
              <a:t>The </a:t>
            </a:r>
            <a:r>
              <a:rPr lang="en-US" i="1" dirty="0"/>
              <a:t>mean</a:t>
            </a:r>
            <a:r>
              <a:rPr lang="en-US" dirty="0"/>
              <a:t> is the sum of all values, divided by the number of values in the data set</a:t>
            </a:r>
          </a:p>
          <a:p>
            <a:pPr lvl="1"/>
            <a:r>
              <a:rPr lang="en-US" dirty="0"/>
              <a:t>It gives a sense of the “typical” value</a:t>
            </a:r>
          </a:p>
          <a:p>
            <a:pPr lvl="1"/>
            <a:r>
              <a:rPr lang="en-US" dirty="0"/>
              <a:t>If you replaced all values with the mean, the total would remain the same</a:t>
            </a:r>
          </a:p>
          <a:p>
            <a:r>
              <a:rPr lang="en-US" dirty="0"/>
              <a:t>The </a:t>
            </a:r>
            <a:r>
              <a:rPr lang="en-US" i="1" dirty="0"/>
              <a:t>median</a:t>
            </a:r>
            <a:r>
              <a:rPr lang="en-US" dirty="0"/>
              <a:t> is the middle value</a:t>
            </a:r>
          </a:p>
          <a:p>
            <a:pPr lvl="1"/>
            <a:r>
              <a:rPr lang="en-US" dirty="0"/>
              <a:t>Put all the values in order, and choose the one in the middle</a:t>
            </a:r>
          </a:p>
          <a:p>
            <a:pPr marL="0" indent="0">
              <a:buNone/>
            </a:pPr>
            <a:r>
              <a:rPr lang="en-US" dirty="0"/>
              <a:t> </a:t>
            </a:r>
          </a:p>
        </p:txBody>
      </p:sp>
    </p:spTree>
    <p:extLst>
      <p:ext uri="{BB962C8B-B14F-4D97-AF65-F5344CB8AC3E}">
        <p14:creationId xmlns:p14="http://schemas.microsoft.com/office/powerpoint/2010/main" val="4232092289"/>
      </p:ext>
    </p:extLst>
  </p:cSld>
  <p:clrMapOvr>
    <a:masterClrMapping/>
  </p:clrMapOvr>
</p:sld>
</file>

<file path=ppt/theme/theme1.xml><?xml version="1.0" encoding="utf-8"?>
<a:theme xmlns:a="http://schemas.openxmlformats.org/drawingml/2006/main" name="MUSOM">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60325">
          <a:solidFill>
            <a:srgbClr val="535C5C"/>
          </a:solidFill>
          <a:tailEnd type="triangle"/>
        </a:ln>
      </a:spPr>
      <a:bodyPr/>
      <a:lstStyle/>
      <a:style>
        <a:lnRef idx="1">
          <a:schemeClr val="accent1"/>
        </a:lnRef>
        <a:fillRef idx="0">
          <a:schemeClr val="accent1"/>
        </a:fillRef>
        <a:effectRef idx="0">
          <a:schemeClr val="accent1"/>
        </a:effectRef>
        <a:fontRef idx="minor">
          <a:schemeClr val="tx1"/>
        </a:fontRef>
      </a:style>
    </a:lnDef>
    <a:txDef>
      <a:spPr>
        <a:solidFill>
          <a:srgbClr val="00AF41"/>
        </a:solidFill>
      </a:spPr>
      <a:bodyPr wrap="square" rtlCol="0">
        <a:spAutoFit/>
      </a:bodyPr>
      <a:lstStyle>
        <a:defPPr algn="l">
          <a:defRPr dirty="0" smtClean="0">
            <a:solidFill>
              <a:schemeClr val="bg1"/>
            </a:solidFill>
          </a:defRPr>
        </a:defPPr>
      </a:lstStyle>
    </a:txDef>
  </a:objectDefaults>
  <a:extraClrSchemeLst/>
  <a:extLst>
    <a:ext uri="{05A4C25C-085E-4340-85A3-A5531E510DB2}">
      <thm15:themeFamily xmlns:thm15="http://schemas.microsoft.com/office/thememl/2012/main" name="MUSOM" id="{CB6BB4B1-8331-CB4D-B3AA-CD1B2079FC59}" vid="{DE073F15-A86C-7640-8012-1389FBAB8C18}"/>
    </a:ext>
  </a:extLst>
</a:theme>
</file>

<file path=docProps/app.xml><?xml version="1.0" encoding="utf-8"?>
<Properties xmlns="http://schemas.openxmlformats.org/officeDocument/2006/extended-properties" xmlns:vt="http://schemas.openxmlformats.org/officeDocument/2006/docPropsVTypes">
  <Template>MUSOM</Template>
  <TotalTime>2363</TotalTime>
  <Words>1378</Words>
  <Application>Microsoft Macintosh PowerPoint</Application>
  <PresentationFormat>Widescreen</PresentationFormat>
  <Paragraphs>98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JetBrains Mono</vt:lpstr>
      <vt:lpstr>MUSOM</vt:lpstr>
      <vt:lpstr>BMR 617</vt:lpstr>
      <vt:lpstr>Exploring quantitative data</vt:lpstr>
      <vt:lpstr>Aside: Data wrangling</vt:lpstr>
      <vt:lpstr>Introducing the tidyverse</vt:lpstr>
      <vt:lpstr>Loading the library</vt:lpstr>
      <vt:lpstr>Loading some sample data</vt:lpstr>
      <vt:lpstr>Tidyverse tables</vt:lpstr>
      <vt:lpstr>Some simple data wrangling</vt:lpstr>
      <vt:lpstr>Summary statistics</vt:lpstr>
      <vt:lpstr>Mean and median in R</vt:lpstr>
      <vt:lpstr>Mean versus median</vt:lpstr>
      <vt:lpstr>Measures of spread</vt:lpstr>
      <vt:lpstr>The standard deviation</vt:lpstr>
      <vt:lpstr>The interquartile range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BMR 617</dc:title>
  <dc:creator>Denvir, James</dc:creator>
  <cp:lastModifiedBy>Denvir, James</cp:lastModifiedBy>
  <cp:revision>8</cp:revision>
  <dcterms:created xsi:type="dcterms:W3CDTF">2021-02-02T13:27:41Z</dcterms:created>
  <dcterms:modified xsi:type="dcterms:W3CDTF">2021-02-04T04:50:57Z</dcterms:modified>
</cp:coreProperties>
</file>